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85" r:id="rId16"/>
    <p:sldId id="270" r:id="rId17"/>
    <p:sldId id="271" r:id="rId18"/>
    <p:sldId id="272" r:id="rId19"/>
    <p:sldId id="281" r:id="rId20"/>
    <p:sldId id="282" r:id="rId21"/>
    <p:sldId id="275" r:id="rId22"/>
    <p:sldId id="276" r:id="rId23"/>
    <p:sldId id="277" r:id="rId24"/>
    <p:sldId id="290" r:id="rId25"/>
    <p:sldId id="273" r:id="rId26"/>
    <p:sldId id="279" r:id="rId27"/>
    <p:sldId id="274" r:id="rId28"/>
    <p:sldId id="280" r:id="rId29"/>
    <p:sldId id="283" r:id="rId30"/>
    <p:sldId id="284" r:id="rId31"/>
    <p:sldId id="288" r:id="rId32"/>
    <p:sldId id="286" r:id="rId33"/>
    <p:sldId id="287" r:id="rId34"/>
    <p:sldId id="289" r:id="rId35"/>
    <p:sldId id="293" r:id="rId36"/>
    <p:sldId id="292"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1C7D50-EE03-464B-86B2-34FF1CE3A482}" v="5" dt="2023-12-09T13:43:45.2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117" d="100"/>
          <a:sy n="117" d="100"/>
        </p:scale>
        <p:origin x="-270" y="-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12/10/2023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12/10/2023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12/10/2023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12/10/2023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12/10/2023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biblegateway.com/passage/?search=1%20Corinthians%2014&amp;version=NIV#fen-NIV-28695d"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biblegateway.com/passage/?search=1%20Corinthians%2014&amp;version=NIV#fen-NIV-28700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biblegateway.com/passage/?search=Acts%202&amp;version=NIV#fen-NIV-26971c"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biblegateway.com/passage/?search=Luke+11&amp;version=NIV#fen-NIV-25414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biblegateway.com/passage/?search=Luke+11&amp;version=NIV#fen-NIV-25417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biblegateway.com/passage/?search=1%20Corinthians%2012&amp;version=NIV#fen-NIV-28645b" TargetMode="External"/><Relationship Id="rId2" Type="http://schemas.openxmlformats.org/officeDocument/2006/relationships/hyperlink" Target="https://www.biblegateway.com/passage/?search=1%20Corinthians%2012&amp;version=NIV#fen-NIV-28645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iblegateway.com/passage/?search=1%20Corinthians%2012&amp;version=NIV#fen-NIV-28665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biblegateway.com/passage/?search=1%20Corinthians%2013&amp;version=NIV#fen-NIV-28669b" TargetMode="External"/><Relationship Id="rId2" Type="http://schemas.openxmlformats.org/officeDocument/2006/relationships/hyperlink" Target="https://www.biblegateway.com/passage/?search=1%20Corinthians%2013&amp;version=NIV#fen-NIV-28667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biblegateway.com/passage/?search=1%20Corinthians%2014&amp;version=NIV#fen-NIV-28684b" TargetMode="External"/><Relationship Id="rId2" Type="http://schemas.openxmlformats.org/officeDocument/2006/relationships/hyperlink" Target="https://www.biblegateway.com/passage/?search=1%20Corinthians%2014&amp;version=NIV#fen-NIV-28681a" TargetMode="External"/><Relationship Id="rId1" Type="http://schemas.openxmlformats.org/officeDocument/2006/relationships/slideLayout" Target="../slideLayouts/slideLayout2.xml"/><Relationship Id="rId4" Type="http://schemas.openxmlformats.org/officeDocument/2006/relationships/hyperlink" Target="https://www.biblegateway.com/passage/?search=1%20Corinthians%2014&amp;version=NIV#fen-NIV-28684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1B65A7-3EFA-1CE9-8F42-821820829AB4}"/>
              </a:ext>
            </a:extLst>
          </p:cNvPr>
          <p:cNvSpPr>
            <a:spLocks noGrp="1"/>
          </p:cNvSpPr>
          <p:nvPr>
            <p:ph type="ctrTitle"/>
          </p:nvPr>
        </p:nvSpPr>
        <p:spPr/>
        <p:txBody>
          <a:bodyPr/>
          <a:lstStyle/>
          <a:p>
            <a:r>
              <a:rPr lang="en-US" dirty="0"/>
              <a:t>The Father Gives </a:t>
            </a:r>
            <a:br>
              <a:rPr lang="en-US" dirty="0"/>
            </a:br>
            <a:r>
              <a:rPr lang="en-US" dirty="0"/>
              <a:t>Good Gifts</a:t>
            </a:r>
          </a:p>
        </p:txBody>
      </p:sp>
      <p:sp>
        <p:nvSpPr>
          <p:cNvPr id="3" name="Subtitle 2">
            <a:extLst>
              <a:ext uri="{FF2B5EF4-FFF2-40B4-BE49-F238E27FC236}">
                <a16:creationId xmlns:a16="http://schemas.microsoft.com/office/drawing/2014/main" xmlns="" id="{0CDE06AC-226E-3CCD-180F-B736CD7C2396}"/>
              </a:ext>
            </a:extLst>
          </p:cNvPr>
          <p:cNvSpPr>
            <a:spLocks noGrp="1"/>
          </p:cNvSpPr>
          <p:nvPr>
            <p:ph type="subTitle" idx="1"/>
          </p:nvPr>
        </p:nvSpPr>
        <p:spPr/>
        <p:txBody>
          <a:bodyPr/>
          <a:lstStyle/>
          <a:p>
            <a:r>
              <a:rPr lang="en-US" dirty="0" err="1"/>
              <a:t>Lifegate</a:t>
            </a:r>
            <a:endParaRPr lang="en-US" dirty="0"/>
          </a:p>
          <a:p>
            <a:r>
              <a:rPr lang="en-US" dirty="0"/>
              <a:t>12/10/23</a:t>
            </a:r>
          </a:p>
        </p:txBody>
      </p:sp>
    </p:spTree>
    <p:extLst>
      <p:ext uri="{BB962C8B-B14F-4D97-AF65-F5344CB8AC3E}">
        <p14:creationId xmlns:p14="http://schemas.microsoft.com/office/powerpoint/2010/main" val="1967193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E48EC8-0B72-FA30-40EF-0A1112DED599}"/>
              </a:ext>
            </a:extLst>
          </p:cNvPr>
          <p:cNvSpPr>
            <a:spLocks noGrp="1"/>
          </p:cNvSpPr>
          <p:nvPr>
            <p:ph type="title"/>
          </p:nvPr>
        </p:nvSpPr>
        <p:spPr/>
        <p:txBody>
          <a:bodyPr/>
          <a:lstStyle/>
          <a:p>
            <a:r>
              <a:rPr lang="en-US" dirty="0"/>
              <a:t>1 Corinthians 14</a:t>
            </a:r>
          </a:p>
        </p:txBody>
      </p:sp>
      <p:sp>
        <p:nvSpPr>
          <p:cNvPr id="3" name="Content Placeholder 2">
            <a:extLst>
              <a:ext uri="{FF2B5EF4-FFF2-40B4-BE49-F238E27FC236}">
                <a16:creationId xmlns:a16="http://schemas.microsoft.com/office/drawing/2014/main" xmlns="" id="{9915866B-8BEB-C8D9-D22F-A204E910A0BB}"/>
              </a:ext>
            </a:extLst>
          </p:cNvPr>
          <p:cNvSpPr>
            <a:spLocks noGrp="1"/>
          </p:cNvSpPr>
          <p:nvPr>
            <p:ph idx="1"/>
          </p:nvPr>
        </p:nvSpPr>
        <p:spPr/>
        <p:txBody>
          <a:bodyPr>
            <a:normAutofit/>
          </a:bodyPr>
          <a:lstStyle/>
          <a:p>
            <a:r>
              <a:rPr lang="en-US" sz="2800" b="1" i="0" baseline="30000" dirty="0">
                <a:solidFill>
                  <a:srgbClr val="000000"/>
                </a:solidFill>
                <a:effectLst/>
                <a:latin typeface="system-ui"/>
              </a:rPr>
              <a:t>6 </a:t>
            </a:r>
            <a:r>
              <a:rPr lang="en-US" sz="2800" b="0" i="0" dirty="0">
                <a:solidFill>
                  <a:srgbClr val="000000"/>
                </a:solidFill>
                <a:effectLst/>
                <a:latin typeface="system-ui"/>
              </a:rPr>
              <a:t>Now, brothers and sisters, if I come to you and speak in tongues, what good will I be to you, unless I bring you some revelation or knowledge or prophecy or word of instruction? </a:t>
            </a:r>
            <a:r>
              <a:rPr lang="en-US" sz="2800" b="1" i="0" baseline="30000" dirty="0">
                <a:solidFill>
                  <a:srgbClr val="000000"/>
                </a:solidFill>
                <a:effectLst/>
                <a:latin typeface="system-ui"/>
              </a:rPr>
              <a:t>7 </a:t>
            </a:r>
            <a:r>
              <a:rPr lang="en-US" sz="2800" b="0" i="0" dirty="0">
                <a:solidFill>
                  <a:srgbClr val="000000"/>
                </a:solidFill>
                <a:effectLst/>
                <a:latin typeface="system-ui"/>
              </a:rPr>
              <a:t>Even in the case of lifeless things that make sounds, such as the pipe or harp, how will anyone know what tune is being played unless there is a distinction in the notes? </a:t>
            </a:r>
            <a:r>
              <a:rPr lang="en-US" sz="2800" b="1" i="0" baseline="30000" dirty="0">
                <a:solidFill>
                  <a:srgbClr val="000000"/>
                </a:solidFill>
                <a:effectLst/>
                <a:latin typeface="system-ui"/>
              </a:rPr>
              <a:t>8 </a:t>
            </a:r>
            <a:r>
              <a:rPr lang="en-US" sz="2800" b="0" i="0" dirty="0">
                <a:solidFill>
                  <a:srgbClr val="000000"/>
                </a:solidFill>
                <a:effectLst/>
                <a:latin typeface="system-ui"/>
              </a:rPr>
              <a:t>Again, if the trumpet does not sound a clear call, who will get ready for battle? </a:t>
            </a:r>
            <a:r>
              <a:rPr lang="en-US" sz="2800" b="1" i="0" baseline="30000" dirty="0">
                <a:solidFill>
                  <a:srgbClr val="000000"/>
                </a:solidFill>
                <a:effectLst/>
                <a:latin typeface="system-ui"/>
              </a:rPr>
              <a:t>9 </a:t>
            </a:r>
            <a:r>
              <a:rPr lang="en-US" sz="2800" b="0" i="0" dirty="0">
                <a:solidFill>
                  <a:srgbClr val="000000"/>
                </a:solidFill>
                <a:effectLst/>
                <a:latin typeface="system-ui"/>
              </a:rPr>
              <a:t>So it is with you. Unless you speak intelligible words with your tongue, how will anyone know what you are saying? You will just be speaking into the air.</a:t>
            </a:r>
            <a:endParaRPr lang="en-US" sz="2800" dirty="0"/>
          </a:p>
        </p:txBody>
      </p:sp>
    </p:spTree>
    <p:extLst>
      <p:ext uri="{BB962C8B-B14F-4D97-AF65-F5344CB8AC3E}">
        <p14:creationId xmlns:p14="http://schemas.microsoft.com/office/powerpoint/2010/main" val="26694129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8507D0-5DD7-63B7-CD48-70F5400B5253}"/>
              </a:ext>
            </a:extLst>
          </p:cNvPr>
          <p:cNvSpPr>
            <a:spLocks noGrp="1"/>
          </p:cNvSpPr>
          <p:nvPr>
            <p:ph type="title"/>
          </p:nvPr>
        </p:nvSpPr>
        <p:spPr/>
        <p:txBody>
          <a:bodyPr/>
          <a:lstStyle/>
          <a:p>
            <a:r>
              <a:rPr lang="en-US" dirty="0"/>
              <a:t>1 Corinthians 14</a:t>
            </a:r>
          </a:p>
        </p:txBody>
      </p:sp>
      <p:sp>
        <p:nvSpPr>
          <p:cNvPr id="3" name="Content Placeholder 2">
            <a:extLst>
              <a:ext uri="{FF2B5EF4-FFF2-40B4-BE49-F238E27FC236}">
                <a16:creationId xmlns:a16="http://schemas.microsoft.com/office/drawing/2014/main" xmlns="" id="{2BDF90F4-0448-40AC-593C-2ACF8B87CA68}"/>
              </a:ext>
            </a:extLst>
          </p:cNvPr>
          <p:cNvSpPr>
            <a:spLocks noGrp="1"/>
          </p:cNvSpPr>
          <p:nvPr>
            <p:ph idx="1"/>
          </p:nvPr>
        </p:nvSpPr>
        <p:spPr/>
        <p:txBody>
          <a:bodyPr/>
          <a:lstStyle/>
          <a:p>
            <a:pPr algn="l"/>
            <a:r>
              <a:rPr lang="en-US" sz="2800" b="1" i="0" baseline="30000" dirty="0">
                <a:solidFill>
                  <a:srgbClr val="000000"/>
                </a:solidFill>
                <a:effectLst/>
                <a:latin typeface="system-ui"/>
              </a:rPr>
              <a:t>10 </a:t>
            </a:r>
            <a:r>
              <a:rPr lang="en-US" sz="2800" b="0" i="0" dirty="0">
                <a:solidFill>
                  <a:srgbClr val="000000"/>
                </a:solidFill>
                <a:effectLst/>
                <a:latin typeface="system-ui"/>
              </a:rPr>
              <a:t>Undoubtedly there are all sorts of languages in the world, yet none of them is without meaning. </a:t>
            </a:r>
            <a:r>
              <a:rPr lang="en-US" sz="2800" b="1" i="0" baseline="30000" dirty="0">
                <a:solidFill>
                  <a:srgbClr val="000000"/>
                </a:solidFill>
                <a:effectLst/>
                <a:latin typeface="system-ui"/>
              </a:rPr>
              <a:t>11 </a:t>
            </a:r>
            <a:r>
              <a:rPr lang="en-US" sz="2800" b="0" i="0" dirty="0">
                <a:solidFill>
                  <a:srgbClr val="000000"/>
                </a:solidFill>
                <a:effectLst/>
                <a:latin typeface="system-ui"/>
              </a:rPr>
              <a:t>If then I do not grasp the meaning of what someone is saying, I am a foreigner to the speaker, and the speaker is a foreigner to me. </a:t>
            </a:r>
            <a:r>
              <a:rPr lang="en-US" sz="2800" b="1" i="0" baseline="30000" dirty="0">
                <a:solidFill>
                  <a:srgbClr val="000000"/>
                </a:solidFill>
                <a:effectLst/>
                <a:latin typeface="system-ui"/>
              </a:rPr>
              <a:t>12 </a:t>
            </a:r>
            <a:r>
              <a:rPr lang="en-US" sz="2800" b="0" i="0" dirty="0">
                <a:solidFill>
                  <a:srgbClr val="000000"/>
                </a:solidFill>
                <a:effectLst/>
                <a:latin typeface="system-ui"/>
              </a:rPr>
              <a:t>So it is with you. Since you are eager for gifts of the Spirit, try to excel in those that build up the church.</a:t>
            </a:r>
          </a:p>
          <a:p>
            <a:pPr algn="l"/>
            <a:r>
              <a:rPr lang="en-US" sz="2800" b="1" i="0" baseline="30000" dirty="0">
                <a:solidFill>
                  <a:srgbClr val="000000"/>
                </a:solidFill>
                <a:effectLst/>
                <a:latin typeface="system-ui"/>
              </a:rPr>
              <a:t>13 </a:t>
            </a:r>
            <a:r>
              <a:rPr lang="en-US" sz="2800" b="0" i="0" dirty="0">
                <a:solidFill>
                  <a:srgbClr val="000000"/>
                </a:solidFill>
                <a:effectLst/>
                <a:latin typeface="system-ui"/>
              </a:rPr>
              <a:t>For this reason the one who speaks in a tongue should pray that they may interpret what they say. </a:t>
            </a:r>
          </a:p>
          <a:p>
            <a:endParaRPr lang="en-US" dirty="0"/>
          </a:p>
        </p:txBody>
      </p:sp>
    </p:spTree>
    <p:extLst>
      <p:ext uri="{BB962C8B-B14F-4D97-AF65-F5344CB8AC3E}">
        <p14:creationId xmlns:p14="http://schemas.microsoft.com/office/powerpoint/2010/main" val="22607414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EC7634-F66E-0E03-819D-57D28CC751B6}"/>
              </a:ext>
            </a:extLst>
          </p:cNvPr>
          <p:cNvSpPr>
            <a:spLocks noGrp="1"/>
          </p:cNvSpPr>
          <p:nvPr>
            <p:ph type="title"/>
          </p:nvPr>
        </p:nvSpPr>
        <p:spPr/>
        <p:txBody>
          <a:bodyPr/>
          <a:lstStyle/>
          <a:p>
            <a:r>
              <a:rPr lang="en-US" dirty="0"/>
              <a:t>1 Corinthians 14</a:t>
            </a:r>
          </a:p>
        </p:txBody>
      </p:sp>
      <p:sp>
        <p:nvSpPr>
          <p:cNvPr id="3" name="Content Placeholder 2">
            <a:extLst>
              <a:ext uri="{FF2B5EF4-FFF2-40B4-BE49-F238E27FC236}">
                <a16:creationId xmlns:a16="http://schemas.microsoft.com/office/drawing/2014/main" xmlns="" id="{9B81C464-B478-9E33-0E80-6850259540F6}"/>
              </a:ext>
            </a:extLst>
          </p:cNvPr>
          <p:cNvSpPr>
            <a:spLocks noGrp="1"/>
          </p:cNvSpPr>
          <p:nvPr>
            <p:ph idx="1"/>
          </p:nvPr>
        </p:nvSpPr>
        <p:spPr/>
        <p:txBody>
          <a:bodyPr>
            <a:normAutofit/>
          </a:bodyPr>
          <a:lstStyle/>
          <a:p>
            <a:r>
              <a:rPr lang="en-US" sz="2800" b="1" i="0" baseline="30000" dirty="0">
                <a:solidFill>
                  <a:srgbClr val="000000"/>
                </a:solidFill>
                <a:effectLst/>
                <a:latin typeface="system-ui"/>
              </a:rPr>
              <a:t>14 </a:t>
            </a:r>
            <a:r>
              <a:rPr lang="en-US" sz="2800" b="1" i="0" dirty="0">
                <a:solidFill>
                  <a:srgbClr val="000000"/>
                </a:solidFill>
                <a:effectLst/>
                <a:latin typeface="system-ui"/>
              </a:rPr>
              <a:t>For if I pray in a tongue, my spirit prays, but my mind is unfruitful. </a:t>
            </a:r>
            <a:r>
              <a:rPr lang="en-US" sz="2800" b="1" i="0" baseline="30000" dirty="0">
                <a:solidFill>
                  <a:srgbClr val="000000"/>
                </a:solidFill>
                <a:effectLst/>
                <a:latin typeface="system-ui"/>
              </a:rPr>
              <a:t>15 </a:t>
            </a:r>
            <a:r>
              <a:rPr lang="en-US" sz="2800" b="0" i="0" dirty="0">
                <a:solidFill>
                  <a:srgbClr val="000000"/>
                </a:solidFill>
                <a:effectLst/>
                <a:latin typeface="system-ui"/>
              </a:rPr>
              <a:t>So what shall I do? I will pray with my spirit, but I will also pray with my understanding; I will sing with my spirit, but I will also sing with my understanding. </a:t>
            </a:r>
            <a:r>
              <a:rPr lang="en-US" sz="2800" b="1" i="0" baseline="30000" dirty="0">
                <a:solidFill>
                  <a:srgbClr val="000000"/>
                </a:solidFill>
                <a:effectLst/>
                <a:latin typeface="system-ui"/>
              </a:rPr>
              <a:t>16 </a:t>
            </a:r>
            <a:r>
              <a:rPr lang="en-US" sz="2800" b="0" i="0" dirty="0">
                <a:solidFill>
                  <a:srgbClr val="000000"/>
                </a:solidFill>
                <a:effectLst/>
                <a:latin typeface="system-ui"/>
              </a:rPr>
              <a:t>Otherwise when you are praising God in the Spirit, how can someone else, who is now put in the position of an inquirer,</a:t>
            </a:r>
            <a:r>
              <a:rPr lang="en-US" sz="2800" b="0" i="0" baseline="30000" dirty="0">
                <a:solidFill>
                  <a:srgbClr val="000000"/>
                </a:solidFill>
                <a:effectLst/>
                <a:latin typeface="system-ui"/>
              </a:rPr>
              <a:t>[</a:t>
            </a:r>
            <a:r>
              <a:rPr lang="en-US" sz="2800" b="0" i="0" baseline="30000" dirty="0">
                <a:solidFill>
                  <a:srgbClr val="4A4A4A"/>
                </a:solidFill>
                <a:effectLst/>
                <a:latin typeface="system-ui"/>
                <a:hlinkClick r:id="rId2" tooltip="See footnote d"/>
              </a:rPr>
              <a:t>d</a:t>
            </a:r>
            <a:r>
              <a:rPr lang="en-US" sz="2800" b="0" i="0" baseline="30000" dirty="0">
                <a:solidFill>
                  <a:srgbClr val="000000"/>
                </a:solidFill>
                <a:effectLst/>
                <a:latin typeface="system-ui"/>
              </a:rPr>
              <a:t>]</a:t>
            </a:r>
            <a:r>
              <a:rPr lang="en-US" sz="2800" b="0" i="0" dirty="0">
                <a:solidFill>
                  <a:srgbClr val="000000"/>
                </a:solidFill>
                <a:effectLst/>
                <a:latin typeface="system-ui"/>
              </a:rPr>
              <a:t> say “Amen” to your thanksgiving, since they do not know what you are saying? </a:t>
            </a:r>
            <a:r>
              <a:rPr lang="en-US" sz="2800" b="1" i="0" baseline="30000" dirty="0">
                <a:solidFill>
                  <a:srgbClr val="000000"/>
                </a:solidFill>
                <a:effectLst/>
                <a:latin typeface="system-ui"/>
              </a:rPr>
              <a:t>17 </a:t>
            </a:r>
            <a:r>
              <a:rPr lang="en-US" sz="2800" b="0" i="0" dirty="0">
                <a:solidFill>
                  <a:srgbClr val="000000"/>
                </a:solidFill>
                <a:effectLst/>
                <a:latin typeface="system-ui"/>
              </a:rPr>
              <a:t>You are giving thanks well enough, but no one else is edified.</a:t>
            </a:r>
            <a:endParaRPr lang="en-US" sz="2800" dirty="0"/>
          </a:p>
        </p:txBody>
      </p:sp>
    </p:spTree>
    <p:extLst>
      <p:ext uri="{BB962C8B-B14F-4D97-AF65-F5344CB8AC3E}">
        <p14:creationId xmlns:p14="http://schemas.microsoft.com/office/powerpoint/2010/main" val="3399873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12C0C8-B734-6641-2F30-D4A859CF204A}"/>
              </a:ext>
            </a:extLst>
          </p:cNvPr>
          <p:cNvSpPr>
            <a:spLocks noGrp="1"/>
          </p:cNvSpPr>
          <p:nvPr>
            <p:ph type="title"/>
          </p:nvPr>
        </p:nvSpPr>
        <p:spPr/>
        <p:txBody>
          <a:bodyPr/>
          <a:lstStyle/>
          <a:p>
            <a:r>
              <a:rPr lang="en-US" dirty="0"/>
              <a:t>1 Corinthians 14</a:t>
            </a:r>
          </a:p>
        </p:txBody>
      </p:sp>
      <p:sp>
        <p:nvSpPr>
          <p:cNvPr id="3" name="Content Placeholder 2">
            <a:extLst>
              <a:ext uri="{FF2B5EF4-FFF2-40B4-BE49-F238E27FC236}">
                <a16:creationId xmlns:a16="http://schemas.microsoft.com/office/drawing/2014/main" xmlns="" id="{68A3B9CD-0844-5A84-F07E-4657F92D652B}"/>
              </a:ext>
            </a:extLst>
          </p:cNvPr>
          <p:cNvSpPr>
            <a:spLocks noGrp="1"/>
          </p:cNvSpPr>
          <p:nvPr>
            <p:ph idx="1"/>
          </p:nvPr>
        </p:nvSpPr>
        <p:spPr/>
        <p:txBody>
          <a:bodyPr>
            <a:normAutofit lnSpcReduction="10000"/>
          </a:bodyPr>
          <a:lstStyle/>
          <a:p>
            <a:pPr algn="l"/>
            <a:r>
              <a:rPr lang="en-US" sz="2800" i="0" baseline="30000" dirty="0">
                <a:solidFill>
                  <a:srgbClr val="000000"/>
                </a:solidFill>
                <a:effectLst/>
                <a:latin typeface="system-ui"/>
              </a:rPr>
              <a:t>18 </a:t>
            </a:r>
            <a:r>
              <a:rPr lang="en-US" sz="2800" i="0" dirty="0">
                <a:solidFill>
                  <a:srgbClr val="000000"/>
                </a:solidFill>
                <a:effectLst/>
                <a:latin typeface="system-ui"/>
              </a:rPr>
              <a:t>I thank God that I speak in tongues more than all of you. </a:t>
            </a:r>
            <a:r>
              <a:rPr lang="en-US" sz="2800" i="0" baseline="30000" dirty="0">
                <a:solidFill>
                  <a:srgbClr val="000000"/>
                </a:solidFill>
                <a:effectLst/>
                <a:latin typeface="system-ui"/>
              </a:rPr>
              <a:t>19 </a:t>
            </a:r>
            <a:r>
              <a:rPr lang="en-US" sz="2800" i="0" dirty="0">
                <a:solidFill>
                  <a:srgbClr val="000000"/>
                </a:solidFill>
                <a:effectLst/>
                <a:latin typeface="system-ui"/>
              </a:rPr>
              <a:t>But in the church I would rather speak five intelligible words to instruct others than ten thousand words in a tongue.</a:t>
            </a:r>
          </a:p>
          <a:p>
            <a:pPr algn="l"/>
            <a:r>
              <a:rPr lang="en-US" sz="2800" i="0" baseline="30000" dirty="0">
                <a:solidFill>
                  <a:srgbClr val="000000"/>
                </a:solidFill>
                <a:effectLst/>
                <a:latin typeface="system-ui"/>
              </a:rPr>
              <a:t>20 </a:t>
            </a:r>
            <a:r>
              <a:rPr lang="en-US" sz="2800" i="0" dirty="0">
                <a:solidFill>
                  <a:srgbClr val="000000"/>
                </a:solidFill>
                <a:effectLst/>
                <a:latin typeface="system-ui"/>
              </a:rPr>
              <a:t>Brothers and sisters, stop thinking like children. In regard to evil be infants, but in your thinking be adults. </a:t>
            </a:r>
            <a:r>
              <a:rPr lang="en-US" sz="2800" i="0" baseline="30000" dirty="0">
                <a:solidFill>
                  <a:srgbClr val="000000"/>
                </a:solidFill>
                <a:effectLst/>
                <a:latin typeface="system-ui"/>
              </a:rPr>
              <a:t>21 </a:t>
            </a:r>
            <a:r>
              <a:rPr lang="en-US" sz="2800" i="0" dirty="0">
                <a:solidFill>
                  <a:srgbClr val="000000"/>
                </a:solidFill>
                <a:effectLst/>
                <a:latin typeface="system-ui"/>
              </a:rPr>
              <a:t>In the Law it is written:</a:t>
            </a:r>
          </a:p>
          <a:p>
            <a:pPr algn="ctr"/>
            <a:r>
              <a:rPr lang="en-US" sz="2800" i="0" dirty="0">
                <a:solidFill>
                  <a:srgbClr val="000000"/>
                </a:solidFill>
                <a:effectLst/>
                <a:latin typeface="system-ui"/>
              </a:rPr>
              <a:t>“With other tongues</a:t>
            </a:r>
            <a:br>
              <a:rPr lang="en-US" sz="2800" i="0" dirty="0">
                <a:solidFill>
                  <a:srgbClr val="000000"/>
                </a:solidFill>
                <a:effectLst/>
                <a:latin typeface="system-ui"/>
              </a:rPr>
            </a:br>
            <a:r>
              <a:rPr lang="en-US" sz="2800" i="0" dirty="0">
                <a:solidFill>
                  <a:srgbClr val="000000"/>
                </a:solidFill>
                <a:effectLst/>
                <a:latin typeface="Courier New" panose="02070309020205020404" pitchFamily="49" charset="0"/>
              </a:rPr>
              <a:t>    </a:t>
            </a:r>
            <a:r>
              <a:rPr lang="en-US" sz="2800" i="0" dirty="0">
                <a:solidFill>
                  <a:srgbClr val="000000"/>
                </a:solidFill>
                <a:effectLst/>
                <a:latin typeface="system-ui"/>
              </a:rPr>
              <a:t>and through the lips of foreigners</a:t>
            </a:r>
            <a:br>
              <a:rPr lang="en-US" sz="2800" i="0" dirty="0">
                <a:solidFill>
                  <a:srgbClr val="000000"/>
                </a:solidFill>
                <a:effectLst/>
                <a:latin typeface="system-ui"/>
              </a:rPr>
            </a:br>
            <a:r>
              <a:rPr lang="en-US" sz="2800" i="0" dirty="0">
                <a:solidFill>
                  <a:srgbClr val="000000"/>
                </a:solidFill>
                <a:effectLst/>
                <a:latin typeface="system-ui"/>
              </a:rPr>
              <a:t>I will speak to this people,</a:t>
            </a:r>
            <a:br>
              <a:rPr lang="en-US" sz="2800" i="0" dirty="0">
                <a:solidFill>
                  <a:srgbClr val="000000"/>
                </a:solidFill>
                <a:effectLst/>
                <a:latin typeface="system-ui"/>
              </a:rPr>
            </a:br>
            <a:r>
              <a:rPr lang="en-US" sz="2800" i="0" dirty="0">
                <a:solidFill>
                  <a:srgbClr val="000000"/>
                </a:solidFill>
                <a:effectLst/>
                <a:latin typeface="Courier New" panose="02070309020205020404" pitchFamily="49" charset="0"/>
              </a:rPr>
              <a:t>    </a:t>
            </a:r>
            <a:r>
              <a:rPr lang="en-US" sz="2800" i="0" dirty="0">
                <a:solidFill>
                  <a:srgbClr val="000000"/>
                </a:solidFill>
                <a:effectLst/>
                <a:latin typeface="system-ui"/>
              </a:rPr>
              <a:t>but even then they will not listen to me,</a:t>
            </a:r>
            <a:br>
              <a:rPr lang="en-US" sz="2800" i="0" dirty="0">
                <a:solidFill>
                  <a:srgbClr val="000000"/>
                </a:solidFill>
                <a:effectLst/>
                <a:latin typeface="system-ui"/>
              </a:rPr>
            </a:br>
            <a:r>
              <a:rPr lang="en-US" sz="2800" i="0" dirty="0">
                <a:solidFill>
                  <a:srgbClr val="000000"/>
                </a:solidFill>
                <a:effectLst/>
                <a:latin typeface="system-ui"/>
              </a:rPr>
              <a:t>says the Lord.”</a:t>
            </a:r>
            <a:r>
              <a:rPr lang="en-US" sz="2800" i="0" baseline="30000" dirty="0">
                <a:solidFill>
                  <a:srgbClr val="000000"/>
                </a:solidFill>
                <a:effectLst/>
                <a:latin typeface="system-ui"/>
              </a:rPr>
              <a:t>[</a:t>
            </a:r>
            <a:r>
              <a:rPr lang="en-US" sz="2800" i="0" baseline="30000" dirty="0">
                <a:solidFill>
                  <a:srgbClr val="4A4A4A"/>
                </a:solidFill>
                <a:effectLst/>
                <a:latin typeface="system-ui"/>
                <a:hlinkClick r:id="rId2" tooltip="See footnote e"/>
              </a:rPr>
              <a:t>e</a:t>
            </a:r>
            <a:r>
              <a:rPr lang="en-US" sz="2800" i="0" baseline="30000" dirty="0">
                <a:solidFill>
                  <a:srgbClr val="000000"/>
                </a:solidFill>
                <a:effectLst/>
                <a:latin typeface="system-ui"/>
              </a:rPr>
              <a:t>]</a:t>
            </a:r>
            <a:endParaRPr lang="en-US" sz="2800" i="0" dirty="0">
              <a:solidFill>
                <a:srgbClr val="000000"/>
              </a:solidFill>
              <a:effectLst/>
              <a:latin typeface="system-ui"/>
            </a:endParaRPr>
          </a:p>
          <a:p>
            <a:endParaRPr lang="en-US" dirty="0"/>
          </a:p>
        </p:txBody>
      </p:sp>
    </p:spTree>
    <p:extLst>
      <p:ext uri="{BB962C8B-B14F-4D97-AF65-F5344CB8AC3E}">
        <p14:creationId xmlns:p14="http://schemas.microsoft.com/office/powerpoint/2010/main" val="16783953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EDF761-B99C-0181-EC1D-2E01BB792129}"/>
              </a:ext>
            </a:extLst>
          </p:cNvPr>
          <p:cNvSpPr>
            <a:spLocks noGrp="1"/>
          </p:cNvSpPr>
          <p:nvPr>
            <p:ph type="title"/>
          </p:nvPr>
        </p:nvSpPr>
        <p:spPr/>
        <p:txBody>
          <a:bodyPr/>
          <a:lstStyle/>
          <a:p>
            <a:r>
              <a:rPr lang="en-US" dirty="0"/>
              <a:t>1 Corinthians 14</a:t>
            </a:r>
          </a:p>
        </p:txBody>
      </p:sp>
      <p:sp>
        <p:nvSpPr>
          <p:cNvPr id="3" name="Content Placeholder 2">
            <a:extLst>
              <a:ext uri="{FF2B5EF4-FFF2-40B4-BE49-F238E27FC236}">
                <a16:creationId xmlns:a16="http://schemas.microsoft.com/office/drawing/2014/main" xmlns="" id="{BF26E8FC-87C2-7B3E-AC37-198815548347}"/>
              </a:ext>
            </a:extLst>
          </p:cNvPr>
          <p:cNvSpPr>
            <a:spLocks noGrp="1"/>
          </p:cNvSpPr>
          <p:nvPr>
            <p:ph idx="1"/>
          </p:nvPr>
        </p:nvSpPr>
        <p:spPr/>
        <p:txBody>
          <a:bodyPr>
            <a:normAutofit/>
          </a:bodyPr>
          <a:lstStyle/>
          <a:p>
            <a:r>
              <a:rPr lang="en-US" sz="2800" b="1" i="0" baseline="30000" dirty="0">
                <a:solidFill>
                  <a:srgbClr val="000000"/>
                </a:solidFill>
                <a:effectLst/>
                <a:latin typeface="system-ui"/>
              </a:rPr>
              <a:t>22 </a:t>
            </a:r>
            <a:r>
              <a:rPr lang="en-US" sz="2800" b="0" i="0" dirty="0">
                <a:solidFill>
                  <a:srgbClr val="000000"/>
                </a:solidFill>
                <a:effectLst/>
                <a:latin typeface="system-ui"/>
              </a:rPr>
              <a:t>Tongues, then, are a sign, not for believers but for unbelievers; prophecy, however, is not for unbelievers but for believers. </a:t>
            </a:r>
            <a:r>
              <a:rPr lang="en-US" sz="2800" b="1" i="0" baseline="30000" dirty="0">
                <a:solidFill>
                  <a:srgbClr val="000000"/>
                </a:solidFill>
                <a:effectLst/>
                <a:latin typeface="system-ui"/>
              </a:rPr>
              <a:t>23 </a:t>
            </a:r>
            <a:r>
              <a:rPr lang="en-US" sz="2800" b="0" i="0" dirty="0">
                <a:solidFill>
                  <a:srgbClr val="000000"/>
                </a:solidFill>
                <a:effectLst/>
                <a:latin typeface="system-ui"/>
              </a:rPr>
              <a:t>So if the whole church comes together and everyone speaks in tongues, and inquirers or unbelievers come in, will they not say that you are out of your mind? </a:t>
            </a:r>
            <a:r>
              <a:rPr lang="en-US" sz="2800" b="1" i="0" baseline="30000" dirty="0">
                <a:solidFill>
                  <a:srgbClr val="000000"/>
                </a:solidFill>
                <a:effectLst/>
                <a:latin typeface="system-ui"/>
              </a:rPr>
              <a:t>24 </a:t>
            </a:r>
            <a:r>
              <a:rPr lang="en-US" sz="2800" b="0" i="0" dirty="0">
                <a:solidFill>
                  <a:srgbClr val="000000"/>
                </a:solidFill>
                <a:effectLst/>
                <a:latin typeface="system-ui"/>
              </a:rPr>
              <a:t>But if an unbeliever or an inquirer comes in while everyone is prophesying, they are convicted of sin and are brought under judgment by all, </a:t>
            </a:r>
            <a:r>
              <a:rPr lang="en-US" sz="2800" b="1" i="0" baseline="30000" dirty="0">
                <a:solidFill>
                  <a:srgbClr val="000000"/>
                </a:solidFill>
                <a:effectLst/>
                <a:latin typeface="system-ui"/>
              </a:rPr>
              <a:t>25 </a:t>
            </a:r>
            <a:r>
              <a:rPr lang="en-US" sz="2800" b="0" i="0" dirty="0">
                <a:solidFill>
                  <a:srgbClr val="000000"/>
                </a:solidFill>
                <a:effectLst/>
                <a:latin typeface="system-ui"/>
              </a:rPr>
              <a:t>as the secrets of their hearts are laid bare. So they will fall down and worship God, exclaiming, “God is really among you!”</a:t>
            </a:r>
            <a:endParaRPr lang="en-US" sz="2800" dirty="0"/>
          </a:p>
        </p:txBody>
      </p:sp>
    </p:spTree>
    <p:extLst>
      <p:ext uri="{BB962C8B-B14F-4D97-AF65-F5344CB8AC3E}">
        <p14:creationId xmlns:p14="http://schemas.microsoft.com/office/powerpoint/2010/main" val="14738838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BC54D3-0488-7C6A-F073-4EB5F44A83DB}"/>
              </a:ext>
            </a:extLst>
          </p:cNvPr>
          <p:cNvSpPr>
            <a:spLocks noGrp="1"/>
          </p:cNvSpPr>
          <p:nvPr>
            <p:ph type="title"/>
          </p:nvPr>
        </p:nvSpPr>
        <p:spPr/>
        <p:txBody>
          <a:bodyPr>
            <a:normAutofit fontScale="90000"/>
          </a:bodyPr>
          <a:lstStyle/>
          <a:p>
            <a:r>
              <a:rPr lang="en-US" dirty="0"/>
              <a:t>Another description of prayer in the Spirit</a:t>
            </a:r>
            <a:br>
              <a:rPr lang="en-US" dirty="0"/>
            </a:br>
            <a:r>
              <a:rPr lang="en-US" dirty="0"/>
              <a:t>Romans 8:26-27</a:t>
            </a:r>
          </a:p>
        </p:txBody>
      </p:sp>
      <p:sp>
        <p:nvSpPr>
          <p:cNvPr id="3" name="Content Placeholder 2">
            <a:extLst>
              <a:ext uri="{FF2B5EF4-FFF2-40B4-BE49-F238E27FC236}">
                <a16:creationId xmlns:a16="http://schemas.microsoft.com/office/drawing/2014/main" xmlns="" id="{8E28A3D0-B576-5624-935D-C0CBB2CE665A}"/>
              </a:ext>
            </a:extLst>
          </p:cNvPr>
          <p:cNvSpPr>
            <a:spLocks noGrp="1"/>
          </p:cNvSpPr>
          <p:nvPr>
            <p:ph idx="1"/>
          </p:nvPr>
        </p:nvSpPr>
        <p:spPr/>
        <p:txBody>
          <a:bodyPr>
            <a:normAutofit/>
          </a:bodyPr>
          <a:lstStyle/>
          <a:p>
            <a:r>
              <a:rPr lang="en-US" sz="3600" b="1" i="0" baseline="30000" dirty="0">
                <a:solidFill>
                  <a:srgbClr val="000000"/>
                </a:solidFill>
                <a:effectLst/>
                <a:latin typeface="system-ui"/>
              </a:rPr>
              <a:t>26 </a:t>
            </a:r>
            <a:r>
              <a:rPr lang="en-US" sz="3600" b="0" i="0" dirty="0">
                <a:solidFill>
                  <a:srgbClr val="000000"/>
                </a:solidFill>
                <a:effectLst/>
                <a:latin typeface="system-ui"/>
              </a:rPr>
              <a:t>In the same way, the Spirit helps us in our weakness. We do not know what we ought to pray for, but the Spirit himself intercedes for us through wordless groans. </a:t>
            </a:r>
            <a:r>
              <a:rPr lang="en-US" sz="3600" b="1" i="0" baseline="30000" dirty="0">
                <a:solidFill>
                  <a:srgbClr val="000000"/>
                </a:solidFill>
                <a:effectLst/>
                <a:latin typeface="system-ui"/>
              </a:rPr>
              <a:t>27 </a:t>
            </a:r>
            <a:r>
              <a:rPr lang="en-US" sz="3600" b="0" i="0" dirty="0">
                <a:solidFill>
                  <a:srgbClr val="000000"/>
                </a:solidFill>
                <a:effectLst/>
                <a:latin typeface="system-ui"/>
              </a:rPr>
              <a:t>And he who searches our hearts knows the mind of the Spirit, because the Spirit intercedes for God’s people in accordance with the will of God.</a:t>
            </a:r>
            <a:endParaRPr lang="en-US" sz="3600" dirty="0"/>
          </a:p>
        </p:txBody>
      </p:sp>
    </p:spTree>
    <p:extLst>
      <p:ext uri="{BB962C8B-B14F-4D97-AF65-F5344CB8AC3E}">
        <p14:creationId xmlns:p14="http://schemas.microsoft.com/office/powerpoint/2010/main" val="16253125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4D9851-71D5-B3CD-A39D-BD299CDE47E8}"/>
              </a:ext>
            </a:extLst>
          </p:cNvPr>
          <p:cNvSpPr>
            <a:spLocks noGrp="1"/>
          </p:cNvSpPr>
          <p:nvPr>
            <p:ph type="title"/>
          </p:nvPr>
        </p:nvSpPr>
        <p:spPr/>
        <p:txBody>
          <a:bodyPr/>
          <a:lstStyle/>
          <a:p>
            <a:r>
              <a:rPr lang="en-US" dirty="0"/>
              <a:t>Peter Identifies the church age we are in.</a:t>
            </a:r>
          </a:p>
        </p:txBody>
      </p:sp>
      <p:sp>
        <p:nvSpPr>
          <p:cNvPr id="3" name="Content Placeholder 2">
            <a:extLst>
              <a:ext uri="{FF2B5EF4-FFF2-40B4-BE49-F238E27FC236}">
                <a16:creationId xmlns:a16="http://schemas.microsoft.com/office/drawing/2014/main" xmlns="" id="{9675DD1F-5468-949F-74B9-09C19BC2D104}"/>
              </a:ext>
            </a:extLst>
          </p:cNvPr>
          <p:cNvSpPr>
            <a:spLocks noGrp="1"/>
          </p:cNvSpPr>
          <p:nvPr>
            <p:ph idx="1"/>
          </p:nvPr>
        </p:nvSpPr>
        <p:spPr/>
        <p:txBody>
          <a:bodyPr>
            <a:normAutofit/>
          </a:bodyPr>
          <a:lstStyle/>
          <a:p>
            <a:r>
              <a:rPr lang="en-US" sz="2800" dirty="0"/>
              <a:t>Peter, After being Baptized/filled with the Holy Spirit (</a:t>
            </a:r>
            <a:r>
              <a:rPr lang="en-US" sz="2800" b="1" i="1" dirty="0"/>
              <a:t>Acts 2:1-13</a:t>
            </a:r>
            <a:r>
              <a:rPr lang="en-US" sz="2800" dirty="0"/>
              <a:t>), Addresses the crowd of observers. He identifies the church age as, “the last days” talked about in </a:t>
            </a:r>
            <a:r>
              <a:rPr lang="en-US" sz="2800" b="1" i="1" dirty="0"/>
              <a:t>Joel 2:28-32 </a:t>
            </a:r>
            <a:r>
              <a:rPr lang="en-US" sz="2800" dirty="0"/>
              <a:t>(</a:t>
            </a:r>
            <a:r>
              <a:rPr lang="en-US" sz="2800" b="1" i="1" dirty="0"/>
              <a:t>Acts 2:14-21</a:t>
            </a:r>
            <a:r>
              <a:rPr lang="en-US" sz="2800" dirty="0"/>
              <a:t>)</a:t>
            </a:r>
          </a:p>
          <a:p>
            <a:r>
              <a:rPr lang="en-US" sz="2800" dirty="0">
                <a:highlight>
                  <a:srgbClr val="FFFF00"/>
                </a:highlight>
              </a:rPr>
              <a:t>“In the Last days it shall be, God declares, that I will pour out my Spirit on all flesh…”</a:t>
            </a:r>
          </a:p>
          <a:p>
            <a:r>
              <a:rPr lang="en-US" sz="2800" dirty="0"/>
              <a:t>If we arrived at the “last days” then, then we are surely in them now! Therefore, this passage would apply to us. The signs, the gifts would be for us in our present age, now. We should then seek and receive them with gladness!</a:t>
            </a:r>
          </a:p>
        </p:txBody>
      </p:sp>
    </p:spTree>
    <p:extLst>
      <p:ext uri="{BB962C8B-B14F-4D97-AF65-F5344CB8AC3E}">
        <p14:creationId xmlns:p14="http://schemas.microsoft.com/office/powerpoint/2010/main" val="21481792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D9126E-25CF-B3E1-9655-0C6F3B6A0D15}"/>
              </a:ext>
            </a:extLst>
          </p:cNvPr>
          <p:cNvSpPr>
            <a:spLocks noGrp="1"/>
          </p:cNvSpPr>
          <p:nvPr>
            <p:ph type="title"/>
          </p:nvPr>
        </p:nvSpPr>
        <p:spPr/>
        <p:txBody>
          <a:bodyPr/>
          <a:lstStyle/>
          <a:p>
            <a:r>
              <a:rPr lang="en-US" dirty="0"/>
              <a:t>Acts 2:17-21</a:t>
            </a:r>
          </a:p>
        </p:txBody>
      </p:sp>
      <p:sp>
        <p:nvSpPr>
          <p:cNvPr id="3" name="Content Placeholder 2">
            <a:extLst>
              <a:ext uri="{FF2B5EF4-FFF2-40B4-BE49-F238E27FC236}">
                <a16:creationId xmlns:a16="http://schemas.microsoft.com/office/drawing/2014/main" xmlns="" id="{F8F38962-6E3D-0EC2-03E3-193DA7BD53FE}"/>
              </a:ext>
            </a:extLst>
          </p:cNvPr>
          <p:cNvSpPr>
            <a:spLocks noGrp="1"/>
          </p:cNvSpPr>
          <p:nvPr>
            <p:ph idx="1"/>
          </p:nvPr>
        </p:nvSpPr>
        <p:spPr/>
        <p:txBody>
          <a:bodyPr>
            <a:noAutofit/>
          </a:bodyPr>
          <a:lstStyle/>
          <a:p>
            <a:r>
              <a:rPr lang="en-US" b="0" i="0" dirty="0">
                <a:solidFill>
                  <a:srgbClr val="000000"/>
                </a:solidFill>
                <a:effectLst/>
                <a:latin typeface="system-ui"/>
              </a:rPr>
              <a:t>“‘</a:t>
            </a:r>
            <a:r>
              <a:rPr lang="en-US" b="0" i="0" dirty="0">
                <a:solidFill>
                  <a:srgbClr val="000000"/>
                </a:solidFill>
                <a:effectLst/>
                <a:highlight>
                  <a:srgbClr val="FFFF00"/>
                </a:highlight>
                <a:latin typeface="system-ui"/>
              </a:rPr>
              <a:t>In the last days, God says,</a:t>
            </a:r>
            <a:r>
              <a:rPr lang="en-US" dirty="0">
                <a:highlight>
                  <a:srgbClr val="FFFF00"/>
                </a:highlight>
              </a:rPr>
              <a:t/>
            </a:r>
            <a:br>
              <a:rPr lang="en-US" dirty="0">
                <a:highlight>
                  <a:srgbClr val="FFFF00"/>
                </a:highlight>
              </a:rPr>
            </a:br>
            <a:r>
              <a:rPr lang="en-US" b="0" i="0" dirty="0">
                <a:solidFill>
                  <a:srgbClr val="000000"/>
                </a:solidFill>
                <a:effectLst/>
                <a:highlight>
                  <a:srgbClr val="FFFF00"/>
                </a:highlight>
                <a:latin typeface="Courier New" panose="02070309020205020404" pitchFamily="49" charset="0"/>
              </a:rPr>
              <a:t>    </a:t>
            </a:r>
            <a:r>
              <a:rPr lang="en-US" b="0" i="0" dirty="0">
                <a:solidFill>
                  <a:srgbClr val="000000"/>
                </a:solidFill>
                <a:effectLst/>
                <a:highlight>
                  <a:srgbClr val="FFFF00"/>
                </a:highlight>
                <a:latin typeface="system-ui"/>
              </a:rPr>
              <a:t>I will pour out my Spirit on all people.</a:t>
            </a:r>
            <a:r>
              <a:rPr lang="en-US" dirty="0">
                <a:highlight>
                  <a:srgbClr val="FFFF00"/>
                </a:highlight>
              </a:rPr>
              <a:t/>
            </a:r>
            <a:br>
              <a:rPr lang="en-US" dirty="0">
                <a:highlight>
                  <a:srgbClr val="FFFF00"/>
                </a:highlight>
              </a:rPr>
            </a:br>
            <a:r>
              <a:rPr lang="en-US" b="0" i="0" dirty="0">
                <a:solidFill>
                  <a:srgbClr val="000000"/>
                </a:solidFill>
                <a:effectLst/>
                <a:highlight>
                  <a:srgbClr val="FFFF00"/>
                </a:highlight>
                <a:latin typeface="system-ui"/>
              </a:rPr>
              <a:t>Your sons and daughters will prophesy,</a:t>
            </a:r>
            <a:r>
              <a:rPr lang="en-US" dirty="0">
                <a:highlight>
                  <a:srgbClr val="FFFF00"/>
                </a:highlight>
              </a:rPr>
              <a:t/>
            </a:r>
            <a:br>
              <a:rPr lang="en-US" dirty="0">
                <a:highlight>
                  <a:srgbClr val="FFFF00"/>
                </a:highlight>
              </a:rPr>
            </a:br>
            <a:r>
              <a:rPr lang="en-US" b="0" i="0" dirty="0">
                <a:solidFill>
                  <a:srgbClr val="000000"/>
                </a:solidFill>
                <a:effectLst/>
                <a:highlight>
                  <a:srgbClr val="FFFF00"/>
                </a:highlight>
                <a:latin typeface="Courier New" panose="02070309020205020404" pitchFamily="49" charset="0"/>
              </a:rPr>
              <a:t>    </a:t>
            </a:r>
            <a:r>
              <a:rPr lang="en-US" b="0" i="0" dirty="0">
                <a:solidFill>
                  <a:srgbClr val="000000"/>
                </a:solidFill>
                <a:effectLst/>
                <a:highlight>
                  <a:srgbClr val="FFFF00"/>
                </a:highlight>
                <a:latin typeface="system-ui"/>
              </a:rPr>
              <a:t>your young men will see visions,</a:t>
            </a:r>
            <a:r>
              <a:rPr lang="en-US" dirty="0">
                <a:highlight>
                  <a:srgbClr val="FFFF00"/>
                </a:highlight>
              </a:rPr>
              <a:t/>
            </a:r>
            <a:br>
              <a:rPr lang="en-US" dirty="0">
                <a:highlight>
                  <a:srgbClr val="FFFF00"/>
                </a:highlight>
              </a:rPr>
            </a:br>
            <a:r>
              <a:rPr lang="en-US" b="0" i="0" dirty="0">
                <a:solidFill>
                  <a:srgbClr val="000000"/>
                </a:solidFill>
                <a:effectLst/>
                <a:highlight>
                  <a:srgbClr val="FFFF00"/>
                </a:highlight>
                <a:latin typeface="Courier New" panose="02070309020205020404" pitchFamily="49" charset="0"/>
              </a:rPr>
              <a:t>    </a:t>
            </a:r>
            <a:r>
              <a:rPr lang="en-US" b="0" i="0" dirty="0">
                <a:solidFill>
                  <a:srgbClr val="000000"/>
                </a:solidFill>
                <a:effectLst/>
                <a:highlight>
                  <a:srgbClr val="FFFF00"/>
                </a:highlight>
                <a:latin typeface="system-ui"/>
              </a:rPr>
              <a:t>your old men will dream dreams.</a:t>
            </a:r>
            <a:r>
              <a:rPr lang="en-US" dirty="0">
                <a:highlight>
                  <a:srgbClr val="FFFF00"/>
                </a:highlight>
              </a:rPr>
              <a:t/>
            </a:r>
            <a:br>
              <a:rPr lang="en-US" dirty="0">
                <a:highlight>
                  <a:srgbClr val="FFFF00"/>
                </a:highlight>
              </a:rPr>
            </a:br>
            <a:r>
              <a:rPr lang="en-US" b="1" i="0" baseline="30000" dirty="0">
                <a:solidFill>
                  <a:srgbClr val="000000"/>
                </a:solidFill>
                <a:effectLst/>
                <a:highlight>
                  <a:srgbClr val="FFFF00"/>
                </a:highlight>
                <a:latin typeface="system-ui"/>
              </a:rPr>
              <a:t>18 </a:t>
            </a:r>
            <a:r>
              <a:rPr lang="en-US" b="0" i="0" dirty="0">
                <a:solidFill>
                  <a:srgbClr val="000000"/>
                </a:solidFill>
                <a:effectLst/>
                <a:highlight>
                  <a:srgbClr val="FFFF00"/>
                </a:highlight>
                <a:latin typeface="system-ui"/>
              </a:rPr>
              <a:t>Even on my servants, both men and women,</a:t>
            </a:r>
            <a:r>
              <a:rPr lang="en-US" dirty="0">
                <a:highlight>
                  <a:srgbClr val="FFFF00"/>
                </a:highlight>
              </a:rPr>
              <a:t/>
            </a:r>
            <a:br>
              <a:rPr lang="en-US" dirty="0">
                <a:highlight>
                  <a:srgbClr val="FFFF00"/>
                </a:highlight>
              </a:rPr>
            </a:br>
            <a:r>
              <a:rPr lang="en-US" b="0" i="0" dirty="0">
                <a:solidFill>
                  <a:srgbClr val="000000"/>
                </a:solidFill>
                <a:effectLst/>
                <a:highlight>
                  <a:srgbClr val="FFFF00"/>
                </a:highlight>
                <a:latin typeface="Courier New" panose="02070309020205020404" pitchFamily="49" charset="0"/>
              </a:rPr>
              <a:t>    </a:t>
            </a:r>
            <a:r>
              <a:rPr lang="en-US" b="0" i="0" dirty="0">
                <a:solidFill>
                  <a:srgbClr val="000000"/>
                </a:solidFill>
                <a:effectLst/>
                <a:highlight>
                  <a:srgbClr val="FFFF00"/>
                </a:highlight>
                <a:latin typeface="system-ui"/>
              </a:rPr>
              <a:t>I will pour out my Spirit in those days,</a:t>
            </a:r>
            <a:r>
              <a:rPr lang="en-US" dirty="0">
                <a:highlight>
                  <a:srgbClr val="FFFF00"/>
                </a:highlight>
              </a:rPr>
              <a:t/>
            </a:r>
            <a:br>
              <a:rPr lang="en-US" dirty="0">
                <a:highlight>
                  <a:srgbClr val="FFFF00"/>
                </a:highlight>
              </a:rPr>
            </a:br>
            <a:r>
              <a:rPr lang="en-US" b="0" i="0" dirty="0">
                <a:solidFill>
                  <a:srgbClr val="000000"/>
                </a:solidFill>
                <a:effectLst/>
                <a:highlight>
                  <a:srgbClr val="FFFF00"/>
                </a:highlight>
                <a:latin typeface="Courier New" panose="02070309020205020404" pitchFamily="49" charset="0"/>
              </a:rPr>
              <a:t>    </a:t>
            </a:r>
            <a:r>
              <a:rPr lang="en-US" b="0" i="0" dirty="0">
                <a:solidFill>
                  <a:srgbClr val="000000"/>
                </a:solidFill>
                <a:effectLst/>
                <a:highlight>
                  <a:srgbClr val="FFFF00"/>
                </a:highlight>
                <a:latin typeface="system-ui"/>
              </a:rPr>
              <a:t>and they will prophesy.</a:t>
            </a:r>
            <a:r>
              <a:rPr lang="en-US" dirty="0">
                <a:highlight>
                  <a:srgbClr val="FFFF00"/>
                </a:highlight>
              </a:rPr>
              <a:t/>
            </a:r>
            <a:br>
              <a:rPr lang="en-US" dirty="0">
                <a:highlight>
                  <a:srgbClr val="FFFF00"/>
                </a:highlight>
              </a:rPr>
            </a:br>
            <a:r>
              <a:rPr lang="en-US" b="1" i="0" baseline="30000" dirty="0">
                <a:solidFill>
                  <a:srgbClr val="000000"/>
                </a:solidFill>
                <a:effectLst/>
                <a:highlight>
                  <a:srgbClr val="FFFF00"/>
                </a:highlight>
                <a:latin typeface="system-ui"/>
              </a:rPr>
              <a:t>19 </a:t>
            </a:r>
            <a:r>
              <a:rPr lang="en-US" b="0" i="0" dirty="0">
                <a:solidFill>
                  <a:srgbClr val="000000"/>
                </a:solidFill>
                <a:effectLst/>
                <a:highlight>
                  <a:srgbClr val="FFFF00"/>
                </a:highlight>
                <a:latin typeface="system-ui"/>
              </a:rPr>
              <a:t>I will show wonders in the heavens above</a:t>
            </a:r>
            <a:r>
              <a:rPr lang="en-US" dirty="0">
                <a:highlight>
                  <a:srgbClr val="FFFF00"/>
                </a:highlight>
              </a:rPr>
              <a:t/>
            </a:r>
            <a:br>
              <a:rPr lang="en-US" dirty="0">
                <a:highlight>
                  <a:srgbClr val="FFFF00"/>
                </a:highlight>
              </a:rPr>
            </a:br>
            <a:r>
              <a:rPr lang="en-US" b="0" i="0" dirty="0">
                <a:solidFill>
                  <a:srgbClr val="000000"/>
                </a:solidFill>
                <a:effectLst/>
                <a:highlight>
                  <a:srgbClr val="FFFF00"/>
                </a:highlight>
                <a:latin typeface="Courier New" panose="02070309020205020404" pitchFamily="49" charset="0"/>
              </a:rPr>
              <a:t>    </a:t>
            </a:r>
            <a:r>
              <a:rPr lang="en-US" b="0" i="0" dirty="0">
                <a:solidFill>
                  <a:srgbClr val="000000"/>
                </a:solidFill>
                <a:effectLst/>
                <a:highlight>
                  <a:srgbClr val="FFFF00"/>
                </a:highlight>
                <a:latin typeface="system-ui"/>
              </a:rPr>
              <a:t>and signs on the earth below,</a:t>
            </a:r>
            <a:r>
              <a:rPr lang="en-US" dirty="0">
                <a:highlight>
                  <a:srgbClr val="FFFF00"/>
                </a:highlight>
              </a:rPr>
              <a:t/>
            </a:r>
            <a:br>
              <a:rPr lang="en-US" dirty="0">
                <a:highlight>
                  <a:srgbClr val="FFFF00"/>
                </a:highlight>
              </a:rPr>
            </a:b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blood and fire and billows of smoke.</a:t>
            </a:r>
            <a:r>
              <a:rPr lang="en-US" dirty="0"/>
              <a:t/>
            </a:r>
            <a:br>
              <a:rPr lang="en-US" dirty="0"/>
            </a:br>
            <a:r>
              <a:rPr lang="en-US" b="1" i="0" baseline="30000" dirty="0">
                <a:solidFill>
                  <a:srgbClr val="000000"/>
                </a:solidFill>
                <a:effectLst/>
                <a:latin typeface="system-ui"/>
              </a:rPr>
              <a:t>20 </a:t>
            </a:r>
            <a:r>
              <a:rPr lang="en-US" b="0" i="0" dirty="0">
                <a:solidFill>
                  <a:srgbClr val="000000"/>
                </a:solidFill>
                <a:effectLst/>
                <a:latin typeface="system-ui"/>
              </a:rPr>
              <a:t>The sun will be turned to darkness</a:t>
            </a:r>
            <a:r>
              <a:rPr lang="en-US" dirty="0"/>
              <a:t/>
            </a:r>
            <a:br>
              <a:rPr lang="en-US" dirty="0"/>
            </a:b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and the moon to blood</a:t>
            </a:r>
            <a:r>
              <a:rPr lang="en-US" dirty="0"/>
              <a:t/>
            </a:r>
            <a:br>
              <a:rPr lang="en-US" dirty="0"/>
            </a:b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before the coming of the great and glorious day of the Lord.</a:t>
            </a:r>
            <a:r>
              <a:rPr lang="en-US" dirty="0"/>
              <a:t/>
            </a:r>
            <a:br>
              <a:rPr lang="en-US" dirty="0"/>
            </a:br>
            <a:r>
              <a:rPr lang="en-US" b="1" i="0" baseline="30000" dirty="0">
                <a:solidFill>
                  <a:srgbClr val="000000"/>
                </a:solidFill>
                <a:effectLst/>
                <a:latin typeface="system-ui"/>
              </a:rPr>
              <a:t>21 </a:t>
            </a:r>
            <a:r>
              <a:rPr lang="en-US" b="0" i="0" dirty="0">
                <a:solidFill>
                  <a:srgbClr val="000000"/>
                </a:solidFill>
                <a:effectLst/>
                <a:latin typeface="system-ui"/>
              </a:rPr>
              <a:t>And everyone who calls</a:t>
            </a:r>
            <a:r>
              <a:rPr lang="en-US" dirty="0"/>
              <a:t/>
            </a:r>
            <a:br>
              <a:rPr lang="en-US" dirty="0"/>
            </a:b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on the name of the Lord will be saved.’</a:t>
            </a:r>
            <a:r>
              <a:rPr lang="en-US" b="0" i="0" baseline="30000" dirty="0">
                <a:solidFill>
                  <a:srgbClr val="000000"/>
                </a:solidFill>
                <a:effectLst/>
                <a:latin typeface="system-ui"/>
              </a:rPr>
              <a:t>[</a:t>
            </a:r>
            <a:r>
              <a:rPr lang="en-US" b="0" i="0" baseline="30000" dirty="0">
                <a:solidFill>
                  <a:srgbClr val="4A4A4A"/>
                </a:solidFill>
                <a:effectLst/>
                <a:latin typeface="system-ui"/>
                <a:hlinkClick r:id="rId2" tooltip="See footnote c"/>
              </a:rPr>
              <a:t>c</a:t>
            </a:r>
            <a:r>
              <a:rPr lang="en-US" b="0" i="0" baseline="30000" dirty="0">
                <a:solidFill>
                  <a:srgbClr val="000000"/>
                </a:solidFill>
                <a:effectLst/>
                <a:latin typeface="system-ui"/>
              </a:rPr>
              <a:t>]</a:t>
            </a:r>
            <a:endParaRPr lang="en-US" dirty="0"/>
          </a:p>
        </p:txBody>
      </p:sp>
    </p:spTree>
    <p:extLst>
      <p:ext uri="{BB962C8B-B14F-4D97-AF65-F5344CB8AC3E}">
        <p14:creationId xmlns:p14="http://schemas.microsoft.com/office/powerpoint/2010/main" val="21422994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D46AA8-4A48-E862-9E13-1B0E1BDAF9F7}"/>
              </a:ext>
            </a:extLst>
          </p:cNvPr>
          <p:cNvSpPr>
            <a:spLocks noGrp="1"/>
          </p:cNvSpPr>
          <p:nvPr>
            <p:ph type="title"/>
          </p:nvPr>
        </p:nvSpPr>
        <p:spPr/>
        <p:txBody>
          <a:bodyPr>
            <a:noAutofit/>
          </a:bodyPr>
          <a:lstStyle/>
          <a:p>
            <a:r>
              <a:rPr lang="en-US" sz="3200" dirty="0"/>
              <a:t>Psalms 16:11 “you have made known to me the paths of life; </a:t>
            </a:r>
            <a:r>
              <a:rPr lang="en-US" sz="3200" dirty="0">
                <a:highlight>
                  <a:srgbClr val="FFFF00"/>
                </a:highlight>
              </a:rPr>
              <a:t>You will make me full of gladness </a:t>
            </a:r>
            <a:r>
              <a:rPr lang="en-US" sz="3200" b="1" dirty="0">
                <a:highlight>
                  <a:srgbClr val="FFFF00"/>
                </a:highlight>
              </a:rPr>
              <a:t>with your presence</a:t>
            </a:r>
            <a:r>
              <a:rPr lang="en-US" sz="3200" dirty="0"/>
              <a:t>”</a:t>
            </a:r>
            <a:br>
              <a:rPr lang="en-US" sz="3200" dirty="0"/>
            </a:br>
            <a:endParaRPr lang="en-US" sz="3200" dirty="0"/>
          </a:p>
        </p:txBody>
      </p:sp>
      <p:sp>
        <p:nvSpPr>
          <p:cNvPr id="3" name="Content Placeholder 2">
            <a:extLst>
              <a:ext uri="{FF2B5EF4-FFF2-40B4-BE49-F238E27FC236}">
                <a16:creationId xmlns:a16="http://schemas.microsoft.com/office/drawing/2014/main" xmlns="" id="{BD3D74CE-87EA-3C71-F87B-85CF51E7FF0A}"/>
              </a:ext>
            </a:extLst>
          </p:cNvPr>
          <p:cNvSpPr>
            <a:spLocks noGrp="1"/>
          </p:cNvSpPr>
          <p:nvPr>
            <p:ph idx="1"/>
          </p:nvPr>
        </p:nvSpPr>
        <p:spPr/>
        <p:txBody>
          <a:bodyPr>
            <a:normAutofit fontScale="92500" lnSpcReduction="10000"/>
          </a:bodyPr>
          <a:lstStyle/>
          <a:p>
            <a:r>
              <a:rPr lang="en-US" sz="2400" dirty="0"/>
              <a:t>The hearers of Peter’s sermon (in Acts 2) were “Cut to the heart” (v37) and said, “What shall we do?”</a:t>
            </a:r>
          </a:p>
          <a:p>
            <a:r>
              <a:rPr lang="en-US" sz="2400" dirty="0"/>
              <a:t>Acts 2:38 “</a:t>
            </a:r>
            <a:r>
              <a:rPr lang="en-US" sz="2400" b="1" i="1" dirty="0"/>
              <a:t>Repent. Be baptized in the name of Jesus. And, you will receive the </a:t>
            </a:r>
            <a:r>
              <a:rPr lang="en-US" sz="2400" b="1" i="1" dirty="0">
                <a:highlight>
                  <a:srgbClr val="FFFF00"/>
                </a:highlight>
              </a:rPr>
              <a:t>gift of the Holy Spirit</a:t>
            </a:r>
            <a:r>
              <a:rPr lang="en-US" sz="2400" b="1" i="1" dirty="0"/>
              <a:t>.”  </a:t>
            </a:r>
            <a:br>
              <a:rPr lang="en-US" sz="2400" b="1" i="1" dirty="0"/>
            </a:br>
            <a:r>
              <a:rPr lang="en-US" sz="2400" dirty="0"/>
              <a:t>[Remember, gifts are free. You can’t earn free gifts]</a:t>
            </a:r>
            <a:endParaRPr lang="en-US" sz="2400" b="1" i="1" dirty="0"/>
          </a:p>
          <a:p>
            <a:r>
              <a:rPr lang="en-US" sz="2800" dirty="0"/>
              <a:t>Acts 2:39 “</a:t>
            </a:r>
            <a:r>
              <a:rPr lang="en-US" sz="2800" dirty="0">
                <a:highlight>
                  <a:srgbClr val="FFFF00"/>
                </a:highlight>
              </a:rPr>
              <a:t>for </a:t>
            </a:r>
            <a:r>
              <a:rPr lang="en-US" sz="2800" b="1" dirty="0">
                <a:highlight>
                  <a:srgbClr val="FFFF00"/>
                </a:highlight>
              </a:rPr>
              <a:t>the promise</a:t>
            </a:r>
            <a:r>
              <a:rPr lang="en-US" sz="2800" dirty="0">
                <a:highlight>
                  <a:srgbClr val="FFFF00"/>
                </a:highlight>
              </a:rPr>
              <a:t> is for you and for your children and for all who are far off, everyone whom the Lord calls to himself</a:t>
            </a:r>
            <a:r>
              <a:rPr lang="en-US" sz="2800" dirty="0"/>
              <a:t>.” </a:t>
            </a:r>
          </a:p>
          <a:p>
            <a:endParaRPr lang="en-US" dirty="0"/>
          </a:p>
          <a:p>
            <a:r>
              <a:rPr lang="en-US" sz="3200" b="1" dirty="0"/>
              <a:t>IF you are a believer (which means that the Lord has called you), then this “</a:t>
            </a:r>
            <a:r>
              <a:rPr lang="en-US" sz="3200" b="1" dirty="0">
                <a:highlight>
                  <a:srgbClr val="FFFF00"/>
                </a:highlight>
              </a:rPr>
              <a:t>promise</a:t>
            </a:r>
            <a:r>
              <a:rPr lang="en-US" sz="3200" b="1" dirty="0"/>
              <a:t>” applies to you. It is His will.</a:t>
            </a:r>
          </a:p>
        </p:txBody>
      </p:sp>
    </p:spTree>
    <p:extLst>
      <p:ext uri="{BB962C8B-B14F-4D97-AF65-F5344CB8AC3E}">
        <p14:creationId xmlns:p14="http://schemas.microsoft.com/office/powerpoint/2010/main" val="11370145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C53737-D12A-A154-6C69-C0B497176500}"/>
              </a:ext>
            </a:extLst>
          </p:cNvPr>
          <p:cNvSpPr>
            <a:spLocks noGrp="1"/>
          </p:cNvSpPr>
          <p:nvPr>
            <p:ph type="title"/>
          </p:nvPr>
        </p:nvSpPr>
        <p:spPr/>
        <p:txBody>
          <a:bodyPr/>
          <a:lstStyle/>
          <a:p>
            <a:r>
              <a:rPr lang="en-US" dirty="0"/>
              <a:t>“Filling” or “baptism of the Holy Spirit”, separate from salvation.</a:t>
            </a:r>
          </a:p>
        </p:txBody>
      </p:sp>
      <p:sp>
        <p:nvSpPr>
          <p:cNvPr id="3" name="Content Placeholder 2">
            <a:extLst>
              <a:ext uri="{FF2B5EF4-FFF2-40B4-BE49-F238E27FC236}">
                <a16:creationId xmlns:a16="http://schemas.microsoft.com/office/drawing/2014/main" xmlns="" id="{73EDB336-FE0C-6CA1-DA68-A0BDF0809DAF}"/>
              </a:ext>
            </a:extLst>
          </p:cNvPr>
          <p:cNvSpPr>
            <a:spLocks noGrp="1"/>
          </p:cNvSpPr>
          <p:nvPr>
            <p:ph idx="1"/>
          </p:nvPr>
        </p:nvSpPr>
        <p:spPr/>
        <p:txBody>
          <a:bodyPr>
            <a:normAutofit/>
          </a:bodyPr>
          <a:lstStyle/>
          <a:p>
            <a:r>
              <a:rPr lang="en-US" sz="2400" b="1" dirty="0"/>
              <a:t>Though the Holy Spirit baptism occurs many times at the moment of salvation, it also can occur at a later time. </a:t>
            </a:r>
            <a:r>
              <a:rPr lang="en-US" sz="2400" b="1" i="1" dirty="0"/>
              <a:t>Such was my personal experience</a:t>
            </a:r>
            <a:r>
              <a:rPr lang="en-US" sz="2400" b="1" dirty="0"/>
              <a:t>.</a:t>
            </a:r>
          </a:p>
          <a:p>
            <a:r>
              <a:rPr lang="en-US" sz="2400" dirty="0"/>
              <a:t>See Acts 8: 14-17</a:t>
            </a:r>
          </a:p>
          <a:p>
            <a:r>
              <a:rPr lang="en-US" sz="2400" b="1" i="0" baseline="30000" dirty="0">
                <a:solidFill>
                  <a:srgbClr val="000000"/>
                </a:solidFill>
                <a:effectLst/>
                <a:latin typeface="system-ui"/>
              </a:rPr>
              <a:t>14 </a:t>
            </a:r>
            <a:r>
              <a:rPr lang="en-US" sz="2400" b="0" i="0" dirty="0">
                <a:solidFill>
                  <a:srgbClr val="000000"/>
                </a:solidFill>
                <a:effectLst/>
                <a:latin typeface="system-ui"/>
              </a:rPr>
              <a:t>When the apostles in Jerusalem heard that Samaria had accepted the word of God, they sent Peter and John to Samaria. </a:t>
            </a:r>
            <a:r>
              <a:rPr lang="en-US" sz="2400" b="1" i="0" baseline="30000" dirty="0">
                <a:solidFill>
                  <a:srgbClr val="000000"/>
                </a:solidFill>
                <a:effectLst/>
                <a:latin typeface="system-ui"/>
              </a:rPr>
              <a:t>15 </a:t>
            </a:r>
            <a:r>
              <a:rPr lang="en-US" sz="2400" b="0" i="0" dirty="0">
                <a:solidFill>
                  <a:srgbClr val="000000"/>
                </a:solidFill>
                <a:effectLst/>
                <a:highlight>
                  <a:srgbClr val="FFFF00"/>
                </a:highlight>
                <a:latin typeface="system-ui"/>
              </a:rPr>
              <a:t>When they arrived, they prayed for the new believers there that they might receive the Holy Spirit, </a:t>
            </a:r>
            <a:r>
              <a:rPr lang="en-US" sz="2400" b="1" i="0" baseline="30000" dirty="0">
                <a:solidFill>
                  <a:srgbClr val="000000"/>
                </a:solidFill>
                <a:effectLst/>
                <a:highlight>
                  <a:srgbClr val="FFFF00"/>
                </a:highlight>
                <a:latin typeface="system-ui"/>
              </a:rPr>
              <a:t>16 </a:t>
            </a:r>
            <a:r>
              <a:rPr lang="en-US" sz="2400" b="0" i="0" dirty="0">
                <a:solidFill>
                  <a:srgbClr val="000000"/>
                </a:solidFill>
                <a:effectLst/>
                <a:highlight>
                  <a:srgbClr val="FFFF00"/>
                </a:highlight>
                <a:latin typeface="system-ui"/>
              </a:rPr>
              <a:t>because the Holy Spirit had not yet come on any of them; they had simply been baptized in the name of the Lord Jesus. </a:t>
            </a:r>
            <a:r>
              <a:rPr lang="en-US" sz="2400" b="1" i="0" baseline="30000" dirty="0">
                <a:solidFill>
                  <a:srgbClr val="000000"/>
                </a:solidFill>
                <a:effectLst/>
                <a:latin typeface="system-ui"/>
              </a:rPr>
              <a:t>17 </a:t>
            </a:r>
            <a:r>
              <a:rPr lang="en-US" sz="2400" b="0" i="0" dirty="0">
                <a:solidFill>
                  <a:srgbClr val="000000"/>
                </a:solidFill>
                <a:effectLst/>
                <a:latin typeface="system-ui"/>
              </a:rPr>
              <a:t>Then Peter and John placed their hands on them, and they received the Holy Spirit.</a:t>
            </a:r>
            <a:endParaRPr lang="en-US" sz="2400" dirty="0"/>
          </a:p>
        </p:txBody>
      </p:sp>
    </p:spTree>
    <p:extLst>
      <p:ext uri="{BB962C8B-B14F-4D97-AF65-F5344CB8AC3E}">
        <p14:creationId xmlns:p14="http://schemas.microsoft.com/office/powerpoint/2010/main" val="3832090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D06F24-D525-B7E2-3A64-E7A2FB3C77A5}"/>
              </a:ext>
            </a:extLst>
          </p:cNvPr>
          <p:cNvSpPr>
            <a:spLocks noGrp="1"/>
          </p:cNvSpPr>
          <p:nvPr>
            <p:ph type="title"/>
          </p:nvPr>
        </p:nvSpPr>
        <p:spPr/>
        <p:txBody>
          <a:bodyPr/>
          <a:lstStyle/>
          <a:p>
            <a:r>
              <a:rPr lang="en-US" dirty="0"/>
              <a:t>What are the gifts?</a:t>
            </a:r>
            <a:br>
              <a:rPr lang="en-US" dirty="0"/>
            </a:br>
            <a:r>
              <a:rPr lang="en-US" dirty="0"/>
              <a:t>1 Corinthians 12</a:t>
            </a:r>
          </a:p>
        </p:txBody>
      </p:sp>
      <p:sp>
        <p:nvSpPr>
          <p:cNvPr id="3" name="Content Placeholder 2">
            <a:extLst>
              <a:ext uri="{FF2B5EF4-FFF2-40B4-BE49-F238E27FC236}">
                <a16:creationId xmlns:a16="http://schemas.microsoft.com/office/drawing/2014/main" xmlns="" id="{537F921A-DD1B-643A-7CD3-540AA4E79696}"/>
              </a:ext>
            </a:extLst>
          </p:cNvPr>
          <p:cNvSpPr>
            <a:spLocks noGrp="1"/>
          </p:cNvSpPr>
          <p:nvPr>
            <p:ph idx="1"/>
          </p:nvPr>
        </p:nvSpPr>
        <p:spPr/>
        <p:txBody>
          <a:bodyPr>
            <a:normAutofit/>
          </a:bodyPr>
          <a:lstStyle/>
          <a:p>
            <a:r>
              <a:rPr lang="en-US" sz="2800" b="1" i="0" dirty="0">
                <a:solidFill>
                  <a:srgbClr val="000000"/>
                </a:solidFill>
                <a:effectLst/>
                <a:latin typeface="system-ui"/>
              </a:rPr>
              <a:t>12 </a:t>
            </a:r>
            <a:r>
              <a:rPr lang="en-US" sz="2800" b="0" i="0" dirty="0">
                <a:solidFill>
                  <a:srgbClr val="000000"/>
                </a:solidFill>
                <a:effectLst/>
                <a:latin typeface="system-ui"/>
              </a:rPr>
              <a:t>Now about the gifts of the Spirit, brothers and sisters, I do not want you to be uninformed. </a:t>
            </a:r>
            <a:r>
              <a:rPr lang="en-US" sz="2800" b="1" i="0" baseline="30000" dirty="0">
                <a:solidFill>
                  <a:srgbClr val="000000"/>
                </a:solidFill>
                <a:effectLst/>
                <a:latin typeface="system-ui"/>
              </a:rPr>
              <a:t>2 </a:t>
            </a:r>
            <a:r>
              <a:rPr lang="en-US" sz="2800" b="0" i="0" dirty="0">
                <a:solidFill>
                  <a:srgbClr val="000000"/>
                </a:solidFill>
                <a:effectLst/>
                <a:latin typeface="system-ui"/>
              </a:rPr>
              <a:t>You know that when you were pagans, somehow or other you were influenced and led astray to mute idols. </a:t>
            </a:r>
            <a:r>
              <a:rPr lang="en-US" sz="2800" b="1" i="0" baseline="30000" dirty="0">
                <a:solidFill>
                  <a:srgbClr val="000000"/>
                </a:solidFill>
                <a:effectLst/>
                <a:latin typeface="system-ui"/>
              </a:rPr>
              <a:t>3 </a:t>
            </a:r>
            <a:r>
              <a:rPr lang="en-US" sz="2800" b="0" i="0" dirty="0">
                <a:solidFill>
                  <a:srgbClr val="000000"/>
                </a:solidFill>
                <a:effectLst/>
                <a:latin typeface="system-ui"/>
              </a:rPr>
              <a:t>Therefore I want you to know that no one who is speaking by the Spirit of God says, “Jesus be cursed,” and no one can say, “Jesus is Lord,” except by the Holy Spirit.</a:t>
            </a:r>
            <a:endParaRPr lang="en-US" sz="2800" dirty="0"/>
          </a:p>
        </p:txBody>
      </p:sp>
    </p:spTree>
    <p:extLst>
      <p:ext uri="{BB962C8B-B14F-4D97-AF65-F5344CB8AC3E}">
        <p14:creationId xmlns:p14="http://schemas.microsoft.com/office/powerpoint/2010/main" val="29903810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4F9D53-BE43-4111-E9DF-9510E1A20C57}"/>
              </a:ext>
            </a:extLst>
          </p:cNvPr>
          <p:cNvSpPr>
            <a:spLocks noGrp="1"/>
          </p:cNvSpPr>
          <p:nvPr>
            <p:ph type="title"/>
          </p:nvPr>
        </p:nvSpPr>
        <p:spPr/>
        <p:txBody>
          <a:bodyPr/>
          <a:lstStyle/>
          <a:p>
            <a:r>
              <a:rPr lang="en-US" dirty="0"/>
              <a:t>The purpose of the Baptism of the Spirit:</a:t>
            </a:r>
          </a:p>
        </p:txBody>
      </p:sp>
      <p:sp>
        <p:nvSpPr>
          <p:cNvPr id="3" name="Content Placeholder 2">
            <a:extLst>
              <a:ext uri="{FF2B5EF4-FFF2-40B4-BE49-F238E27FC236}">
                <a16:creationId xmlns:a16="http://schemas.microsoft.com/office/drawing/2014/main" xmlns="" id="{F77B5A3D-5971-3CE5-EA0D-60BC4E8B86D0}"/>
              </a:ext>
            </a:extLst>
          </p:cNvPr>
          <p:cNvSpPr>
            <a:spLocks noGrp="1"/>
          </p:cNvSpPr>
          <p:nvPr>
            <p:ph idx="1"/>
          </p:nvPr>
        </p:nvSpPr>
        <p:spPr/>
        <p:txBody>
          <a:bodyPr/>
          <a:lstStyle/>
          <a:p>
            <a:r>
              <a:rPr lang="en-US" sz="2400" dirty="0"/>
              <a:t>Teaching, equipping, and power for the effectiveness of ministry, and signs. And effective personal heart and life change through His strength and power.</a:t>
            </a:r>
          </a:p>
          <a:p>
            <a:r>
              <a:rPr lang="en-US" sz="2400" dirty="0"/>
              <a:t>Acts 1:8</a:t>
            </a:r>
            <a:br>
              <a:rPr lang="en-US" sz="2400" dirty="0"/>
            </a:br>
            <a:r>
              <a:rPr lang="en-US" sz="2400" b="1" i="0" baseline="30000" dirty="0">
                <a:solidFill>
                  <a:srgbClr val="000000"/>
                </a:solidFill>
                <a:effectLst/>
                <a:latin typeface="system-ui"/>
              </a:rPr>
              <a:t>8 </a:t>
            </a:r>
            <a:r>
              <a:rPr lang="en-US" sz="2400" b="0" i="0" dirty="0">
                <a:solidFill>
                  <a:srgbClr val="000000"/>
                </a:solidFill>
                <a:effectLst/>
                <a:latin typeface="system-ui"/>
              </a:rPr>
              <a:t>But </a:t>
            </a:r>
            <a:r>
              <a:rPr lang="en-US" sz="2400" b="0" i="0" dirty="0">
                <a:solidFill>
                  <a:srgbClr val="000000"/>
                </a:solidFill>
                <a:effectLst/>
                <a:highlight>
                  <a:srgbClr val="FFFF00"/>
                </a:highlight>
                <a:latin typeface="system-ui"/>
              </a:rPr>
              <a:t>you will receive power </a:t>
            </a:r>
            <a:r>
              <a:rPr lang="en-US" sz="2400" b="0" i="0" dirty="0">
                <a:solidFill>
                  <a:srgbClr val="000000"/>
                </a:solidFill>
                <a:effectLst/>
                <a:latin typeface="system-ui"/>
              </a:rPr>
              <a:t>when the Holy Spirit comes upon you. And </a:t>
            </a:r>
            <a:r>
              <a:rPr lang="en-US" sz="2400" b="0" i="0" dirty="0">
                <a:solidFill>
                  <a:srgbClr val="000000"/>
                </a:solidFill>
                <a:effectLst/>
                <a:highlight>
                  <a:srgbClr val="FFFF00"/>
                </a:highlight>
                <a:latin typeface="system-ui"/>
              </a:rPr>
              <a:t>you will be my witnesses, telling people about me everywhere</a:t>
            </a:r>
            <a:r>
              <a:rPr lang="en-US" sz="2400" b="0" i="0" dirty="0">
                <a:solidFill>
                  <a:srgbClr val="000000"/>
                </a:solidFill>
                <a:effectLst/>
                <a:latin typeface="system-ui"/>
              </a:rPr>
              <a:t>—in Jerusalem, throughout Judea, in Samaria, and to the ends of the earth.”</a:t>
            </a:r>
          </a:p>
          <a:p>
            <a:r>
              <a:rPr lang="en-US" sz="2400" dirty="0">
                <a:solidFill>
                  <a:srgbClr val="000000"/>
                </a:solidFill>
                <a:latin typeface="system-ui"/>
              </a:rPr>
              <a:t>Mark 16:17</a:t>
            </a:r>
            <a:br>
              <a:rPr lang="en-US" sz="2400" dirty="0">
                <a:solidFill>
                  <a:srgbClr val="000000"/>
                </a:solidFill>
                <a:latin typeface="system-ui"/>
              </a:rPr>
            </a:br>
            <a:r>
              <a:rPr lang="en-US" sz="2400" b="1" i="1" baseline="30000" dirty="0">
                <a:solidFill>
                  <a:srgbClr val="000000"/>
                </a:solidFill>
                <a:effectLst/>
                <a:latin typeface="system-ui"/>
              </a:rPr>
              <a:t>17 </a:t>
            </a:r>
            <a:r>
              <a:rPr lang="en-US" sz="2400" b="0" i="1" dirty="0">
                <a:solidFill>
                  <a:srgbClr val="000000"/>
                </a:solidFill>
                <a:effectLst/>
                <a:latin typeface="system-ui"/>
              </a:rPr>
              <a:t>And these signs</a:t>
            </a:r>
            <a:r>
              <a:rPr lang="en-US" sz="2400" b="0" i="0" dirty="0">
                <a:solidFill>
                  <a:srgbClr val="000000"/>
                </a:solidFill>
                <a:effectLst/>
                <a:latin typeface="system-ui"/>
              </a:rPr>
              <a:t> </a:t>
            </a:r>
            <a:r>
              <a:rPr lang="en-US" sz="2400" b="0" i="1" dirty="0">
                <a:solidFill>
                  <a:srgbClr val="000000"/>
                </a:solidFill>
                <a:effectLst/>
                <a:latin typeface="system-ui"/>
              </a:rPr>
              <a:t>will accompany those who believe: In my name they will drive out demons;</a:t>
            </a:r>
            <a:r>
              <a:rPr lang="en-US" sz="2400" b="0" i="0" dirty="0">
                <a:solidFill>
                  <a:srgbClr val="000000"/>
                </a:solidFill>
                <a:effectLst/>
                <a:latin typeface="system-ui"/>
              </a:rPr>
              <a:t> </a:t>
            </a:r>
            <a:r>
              <a:rPr lang="en-US" sz="2400" b="0" i="1" dirty="0">
                <a:solidFill>
                  <a:srgbClr val="000000"/>
                </a:solidFill>
                <a:effectLst/>
                <a:latin typeface="system-ui"/>
              </a:rPr>
              <a:t>they will speak in new tongues;</a:t>
            </a:r>
          </a:p>
          <a:p>
            <a:endParaRPr lang="en-US" dirty="0">
              <a:solidFill>
                <a:srgbClr val="000000"/>
              </a:solidFill>
              <a:latin typeface="system-ui"/>
            </a:endParaRPr>
          </a:p>
          <a:p>
            <a:endParaRPr lang="en-US" dirty="0"/>
          </a:p>
        </p:txBody>
      </p:sp>
    </p:spTree>
    <p:extLst>
      <p:ext uri="{BB962C8B-B14F-4D97-AF65-F5344CB8AC3E}">
        <p14:creationId xmlns:p14="http://schemas.microsoft.com/office/powerpoint/2010/main" val="23201524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AAE080-D19B-2DD0-6EB1-38672FD60791}"/>
              </a:ext>
            </a:extLst>
          </p:cNvPr>
          <p:cNvSpPr>
            <a:spLocks noGrp="1"/>
          </p:cNvSpPr>
          <p:nvPr>
            <p:ph type="title"/>
          </p:nvPr>
        </p:nvSpPr>
        <p:spPr/>
        <p:txBody>
          <a:bodyPr/>
          <a:lstStyle/>
          <a:p>
            <a:r>
              <a:rPr lang="en-US" dirty="0"/>
              <a:t>Jesus teaches us how to pray </a:t>
            </a:r>
            <a:br>
              <a:rPr lang="en-US" dirty="0"/>
            </a:br>
            <a:r>
              <a:rPr lang="en-US" dirty="0"/>
              <a:t>Luke 11:1-13</a:t>
            </a:r>
          </a:p>
        </p:txBody>
      </p:sp>
      <p:sp>
        <p:nvSpPr>
          <p:cNvPr id="3" name="Content Placeholder 2">
            <a:extLst>
              <a:ext uri="{FF2B5EF4-FFF2-40B4-BE49-F238E27FC236}">
                <a16:creationId xmlns:a16="http://schemas.microsoft.com/office/drawing/2014/main" xmlns="" id="{BC4D7503-2E12-95F1-4466-E6BFB4A83DF8}"/>
              </a:ext>
            </a:extLst>
          </p:cNvPr>
          <p:cNvSpPr>
            <a:spLocks noGrp="1"/>
          </p:cNvSpPr>
          <p:nvPr>
            <p:ph idx="1"/>
          </p:nvPr>
        </p:nvSpPr>
        <p:spPr/>
        <p:txBody>
          <a:bodyPr>
            <a:normAutofit/>
          </a:bodyPr>
          <a:lstStyle/>
          <a:p>
            <a:r>
              <a:rPr lang="en-US" sz="2800" b="1" i="0" baseline="30000" dirty="0">
                <a:solidFill>
                  <a:srgbClr val="000000"/>
                </a:solidFill>
                <a:effectLst/>
                <a:latin typeface="system-ui"/>
              </a:rPr>
              <a:t>5 </a:t>
            </a:r>
            <a:r>
              <a:rPr lang="en-US" sz="2800" b="0" i="0" dirty="0">
                <a:solidFill>
                  <a:srgbClr val="000000"/>
                </a:solidFill>
                <a:effectLst/>
                <a:latin typeface="system-ui"/>
              </a:rPr>
              <a:t>Then Jesus said to them, “Suppose you have a friend, and you go to him at midnight and say, ‘Friend, lend me three loaves of bread; </a:t>
            </a:r>
            <a:r>
              <a:rPr lang="en-US" sz="2800" b="1" i="0" baseline="30000" dirty="0">
                <a:solidFill>
                  <a:srgbClr val="000000"/>
                </a:solidFill>
                <a:effectLst/>
                <a:latin typeface="system-ui"/>
              </a:rPr>
              <a:t>6 </a:t>
            </a:r>
            <a:r>
              <a:rPr lang="en-US" sz="2800" b="0" i="0" dirty="0">
                <a:solidFill>
                  <a:srgbClr val="000000"/>
                </a:solidFill>
                <a:effectLst/>
                <a:latin typeface="system-ui"/>
              </a:rPr>
              <a:t>a friend of mine on a journey has come to me, and I have no food to offer him.’ </a:t>
            </a:r>
            <a:r>
              <a:rPr lang="en-US" sz="2800" b="1" i="0" baseline="30000" dirty="0">
                <a:solidFill>
                  <a:srgbClr val="000000"/>
                </a:solidFill>
                <a:effectLst/>
                <a:latin typeface="system-ui"/>
              </a:rPr>
              <a:t>7 </a:t>
            </a:r>
            <a:r>
              <a:rPr lang="en-US" sz="2800" b="0" i="0" dirty="0">
                <a:solidFill>
                  <a:srgbClr val="000000"/>
                </a:solidFill>
                <a:effectLst/>
                <a:latin typeface="system-ui"/>
              </a:rPr>
              <a:t>And suppose the one inside answers, ‘Don’t bother me. The door is already locked, and my children and I are in bed. I can’t get up and give you anything.’ </a:t>
            </a:r>
            <a:r>
              <a:rPr lang="en-US" sz="2800" b="1" i="0" baseline="30000" dirty="0">
                <a:solidFill>
                  <a:srgbClr val="000000"/>
                </a:solidFill>
                <a:effectLst/>
                <a:latin typeface="system-ui"/>
              </a:rPr>
              <a:t>8 </a:t>
            </a:r>
            <a:r>
              <a:rPr lang="en-US" sz="2800" b="0" i="0" dirty="0">
                <a:solidFill>
                  <a:srgbClr val="000000"/>
                </a:solidFill>
                <a:effectLst/>
                <a:latin typeface="system-ui"/>
              </a:rPr>
              <a:t>I tell you, even though he will not get up and give you the bread because of friendship, yet because of your shameless audacity</a:t>
            </a:r>
            <a:r>
              <a:rPr lang="en-US" sz="2800" b="0" i="0" baseline="30000" dirty="0">
                <a:solidFill>
                  <a:srgbClr val="000000"/>
                </a:solidFill>
                <a:effectLst/>
                <a:latin typeface="system-ui"/>
              </a:rPr>
              <a:t>[</a:t>
            </a:r>
            <a:r>
              <a:rPr lang="en-US" sz="2800" b="0" i="0" baseline="30000" dirty="0">
                <a:solidFill>
                  <a:srgbClr val="4A4A4A"/>
                </a:solidFill>
                <a:effectLst/>
                <a:latin typeface="system-ui"/>
                <a:hlinkClick r:id="rId2" tooltip="See footnote e"/>
              </a:rPr>
              <a:t>e</a:t>
            </a:r>
            <a:r>
              <a:rPr lang="en-US" sz="2800" b="0" i="0" baseline="30000" dirty="0">
                <a:solidFill>
                  <a:srgbClr val="000000"/>
                </a:solidFill>
                <a:effectLst/>
                <a:latin typeface="system-ui"/>
              </a:rPr>
              <a:t>]</a:t>
            </a:r>
            <a:r>
              <a:rPr lang="en-US" sz="2800" b="0" i="0" dirty="0">
                <a:solidFill>
                  <a:srgbClr val="000000"/>
                </a:solidFill>
                <a:effectLst/>
                <a:latin typeface="system-ui"/>
              </a:rPr>
              <a:t> he will surely get up and give you as much as you need.</a:t>
            </a:r>
            <a:endParaRPr lang="en-US" sz="2800" dirty="0"/>
          </a:p>
        </p:txBody>
      </p:sp>
    </p:spTree>
    <p:extLst>
      <p:ext uri="{BB962C8B-B14F-4D97-AF65-F5344CB8AC3E}">
        <p14:creationId xmlns:p14="http://schemas.microsoft.com/office/powerpoint/2010/main" val="12680275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AF959B-D082-3CEE-951D-C6DC40226769}"/>
              </a:ext>
            </a:extLst>
          </p:cNvPr>
          <p:cNvSpPr>
            <a:spLocks noGrp="1"/>
          </p:cNvSpPr>
          <p:nvPr>
            <p:ph type="title"/>
          </p:nvPr>
        </p:nvSpPr>
        <p:spPr/>
        <p:txBody>
          <a:bodyPr/>
          <a:lstStyle/>
          <a:p>
            <a:r>
              <a:rPr lang="en-US" dirty="0"/>
              <a:t>Luke 11:1-13</a:t>
            </a:r>
            <a:br>
              <a:rPr lang="en-US" dirty="0"/>
            </a:br>
            <a:r>
              <a:rPr lang="en-US" dirty="0"/>
              <a:t>Ask, Seek, Knock!</a:t>
            </a:r>
          </a:p>
        </p:txBody>
      </p:sp>
      <p:sp>
        <p:nvSpPr>
          <p:cNvPr id="3" name="Content Placeholder 2">
            <a:extLst>
              <a:ext uri="{FF2B5EF4-FFF2-40B4-BE49-F238E27FC236}">
                <a16:creationId xmlns:a16="http://schemas.microsoft.com/office/drawing/2014/main" xmlns="" id="{DACD7C45-1459-00DA-FFAD-A48504384FCF}"/>
              </a:ext>
            </a:extLst>
          </p:cNvPr>
          <p:cNvSpPr>
            <a:spLocks noGrp="1"/>
          </p:cNvSpPr>
          <p:nvPr>
            <p:ph idx="1"/>
          </p:nvPr>
        </p:nvSpPr>
        <p:spPr/>
        <p:txBody>
          <a:bodyPr>
            <a:normAutofit/>
          </a:bodyPr>
          <a:lstStyle/>
          <a:p>
            <a:r>
              <a:rPr lang="en-US" sz="4000" b="1" i="0" baseline="30000" dirty="0">
                <a:solidFill>
                  <a:srgbClr val="000000"/>
                </a:solidFill>
                <a:effectLst/>
                <a:highlight>
                  <a:srgbClr val="FFFF00"/>
                </a:highlight>
                <a:latin typeface="system-ui"/>
              </a:rPr>
              <a:t>9 </a:t>
            </a:r>
            <a:r>
              <a:rPr lang="en-US" sz="4000" b="0" i="0" dirty="0">
                <a:solidFill>
                  <a:srgbClr val="000000"/>
                </a:solidFill>
                <a:effectLst/>
                <a:highlight>
                  <a:srgbClr val="FFFF00"/>
                </a:highlight>
                <a:latin typeface="system-ui"/>
              </a:rPr>
              <a:t>“So I say to you: Ask and it will be given to you; seek and you will find; knock and the door will be opened to you. </a:t>
            </a:r>
            <a:r>
              <a:rPr lang="en-US" sz="4000" b="1" i="0" baseline="30000" dirty="0">
                <a:solidFill>
                  <a:srgbClr val="000000"/>
                </a:solidFill>
                <a:effectLst/>
                <a:highlight>
                  <a:srgbClr val="FFFF00"/>
                </a:highlight>
                <a:latin typeface="system-ui"/>
              </a:rPr>
              <a:t>10 </a:t>
            </a:r>
            <a:r>
              <a:rPr lang="en-US" sz="4000" b="0" i="0" dirty="0">
                <a:solidFill>
                  <a:srgbClr val="000000"/>
                </a:solidFill>
                <a:effectLst/>
                <a:highlight>
                  <a:srgbClr val="FFFF00"/>
                </a:highlight>
                <a:latin typeface="system-ui"/>
              </a:rPr>
              <a:t>For everyone who asks receives; the one who seeks finds; and to the one who knocks, the door will be opened.</a:t>
            </a:r>
            <a:endParaRPr lang="en-US" sz="4000" dirty="0">
              <a:highlight>
                <a:srgbClr val="FFFF00"/>
              </a:highlight>
            </a:endParaRPr>
          </a:p>
        </p:txBody>
      </p:sp>
    </p:spTree>
    <p:extLst>
      <p:ext uri="{BB962C8B-B14F-4D97-AF65-F5344CB8AC3E}">
        <p14:creationId xmlns:p14="http://schemas.microsoft.com/office/powerpoint/2010/main" val="33730201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136111-4585-52A4-DAE8-D4B7BF350BF2}"/>
              </a:ext>
            </a:extLst>
          </p:cNvPr>
          <p:cNvSpPr>
            <a:spLocks noGrp="1"/>
          </p:cNvSpPr>
          <p:nvPr>
            <p:ph type="title"/>
          </p:nvPr>
        </p:nvSpPr>
        <p:spPr/>
        <p:txBody>
          <a:bodyPr/>
          <a:lstStyle/>
          <a:p>
            <a:r>
              <a:rPr lang="en-US" dirty="0"/>
              <a:t>Luke 11:1-13</a:t>
            </a:r>
            <a:br>
              <a:rPr lang="en-US" dirty="0"/>
            </a:br>
            <a:r>
              <a:rPr lang="en-US" dirty="0"/>
              <a:t>Its OK to ask for MORE of the Holy Spirit!</a:t>
            </a:r>
          </a:p>
        </p:txBody>
      </p:sp>
      <p:sp>
        <p:nvSpPr>
          <p:cNvPr id="3" name="Content Placeholder 2">
            <a:extLst>
              <a:ext uri="{FF2B5EF4-FFF2-40B4-BE49-F238E27FC236}">
                <a16:creationId xmlns:a16="http://schemas.microsoft.com/office/drawing/2014/main" xmlns="" id="{32DE5753-0B99-075A-A8E6-BE6ACFA09DCC}"/>
              </a:ext>
            </a:extLst>
          </p:cNvPr>
          <p:cNvSpPr>
            <a:spLocks noGrp="1"/>
          </p:cNvSpPr>
          <p:nvPr>
            <p:ph idx="1"/>
          </p:nvPr>
        </p:nvSpPr>
        <p:spPr/>
        <p:txBody>
          <a:bodyPr>
            <a:normAutofit/>
          </a:bodyPr>
          <a:lstStyle/>
          <a:p>
            <a:r>
              <a:rPr lang="en-US" sz="3600" b="1" i="0" baseline="30000" dirty="0">
                <a:solidFill>
                  <a:srgbClr val="000000"/>
                </a:solidFill>
                <a:effectLst/>
                <a:latin typeface="system-ui"/>
              </a:rPr>
              <a:t>11 </a:t>
            </a:r>
            <a:r>
              <a:rPr lang="en-US" sz="3600" b="0" i="0" dirty="0">
                <a:solidFill>
                  <a:srgbClr val="000000"/>
                </a:solidFill>
                <a:effectLst/>
                <a:latin typeface="system-ui"/>
              </a:rPr>
              <a:t>“Which of you fathers, if your son asks for</a:t>
            </a:r>
            <a:r>
              <a:rPr lang="en-US" sz="3600" b="0" i="0" baseline="30000" dirty="0">
                <a:solidFill>
                  <a:srgbClr val="000000"/>
                </a:solidFill>
                <a:effectLst/>
                <a:latin typeface="system-ui"/>
              </a:rPr>
              <a:t>[</a:t>
            </a:r>
            <a:r>
              <a:rPr lang="en-US" sz="3600" b="0" i="0" baseline="30000" dirty="0">
                <a:solidFill>
                  <a:srgbClr val="4A4A4A"/>
                </a:solidFill>
                <a:effectLst/>
                <a:latin typeface="system-ui"/>
                <a:hlinkClick r:id="rId2" tooltip="See footnote f"/>
              </a:rPr>
              <a:t>f</a:t>
            </a:r>
            <a:r>
              <a:rPr lang="en-US" sz="3600" b="0" i="0" baseline="30000" dirty="0">
                <a:solidFill>
                  <a:srgbClr val="000000"/>
                </a:solidFill>
                <a:effectLst/>
                <a:latin typeface="system-ui"/>
              </a:rPr>
              <a:t>]</a:t>
            </a:r>
            <a:r>
              <a:rPr lang="en-US" sz="3600" b="0" i="0" dirty="0">
                <a:solidFill>
                  <a:srgbClr val="000000"/>
                </a:solidFill>
                <a:effectLst/>
                <a:latin typeface="system-ui"/>
              </a:rPr>
              <a:t> a fish, will give him a snake instead? </a:t>
            </a:r>
            <a:r>
              <a:rPr lang="en-US" sz="3600" b="1" i="0" baseline="30000" dirty="0">
                <a:solidFill>
                  <a:srgbClr val="000000"/>
                </a:solidFill>
                <a:effectLst/>
                <a:latin typeface="system-ui"/>
              </a:rPr>
              <a:t>12 </a:t>
            </a:r>
            <a:r>
              <a:rPr lang="en-US" sz="3600" b="0" i="0" dirty="0">
                <a:solidFill>
                  <a:srgbClr val="000000"/>
                </a:solidFill>
                <a:effectLst/>
                <a:latin typeface="system-ui"/>
              </a:rPr>
              <a:t>Or if he asks for an egg, will give him a scorpion? </a:t>
            </a:r>
            <a:r>
              <a:rPr lang="en-US" sz="3600" b="1" i="0" baseline="30000" dirty="0">
                <a:solidFill>
                  <a:srgbClr val="000000"/>
                </a:solidFill>
                <a:effectLst/>
                <a:latin typeface="system-ui"/>
              </a:rPr>
              <a:t>13 </a:t>
            </a:r>
            <a:r>
              <a:rPr lang="en-US" sz="3600" b="0" i="0" dirty="0">
                <a:solidFill>
                  <a:srgbClr val="000000"/>
                </a:solidFill>
                <a:effectLst/>
                <a:latin typeface="system-ui"/>
              </a:rPr>
              <a:t>If you then, though you are evil, know how to give good gifts to your children, </a:t>
            </a:r>
            <a:r>
              <a:rPr lang="en-US" sz="3600" b="1" i="0" dirty="0">
                <a:solidFill>
                  <a:srgbClr val="000000"/>
                </a:solidFill>
                <a:effectLst/>
                <a:highlight>
                  <a:srgbClr val="FFFF00"/>
                </a:highlight>
                <a:latin typeface="system-ui"/>
              </a:rPr>
              <a:t>how much more will your Father in heaven give the Holy Spirit to those who ask him!”</a:t>
            </a:r>
            <a:endParaRPr lang="en-US" sz="3600" b="1" dirty="0">
              <a:highlight>
                <a:srgbClr val="FFFF00"/>
              </a:highlight>
            </a:endParaRPr>
          </a:p>
        </p:txBody>
      </p:sp>
    </p:spTree>
    <p:extLst>
      <p:ext uri="{BB962C8B-B14F-4D97-AF65-F5344CB8AC3E}">
        <p14:creationId xmlns:p14="http://schemas.microsoft.com/office/powerpoint/2010/main" val="1394004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C195ED-0C94-4571-8C0E-463523D94C04}"/>
              </a:ext>
            </a:extLst>
          </p:cNvPr>
          <p:cNvSpPr>
            <a:spLocks noGrp="1"/>
          </p:cNvSpPr>
          <p:nvPr>
            <p:ph type="title"/>
          </p:nvPr>
        </p:nvSpPr>
        <p:spPr/>
        <p:txBody>
          <a:bodyPr/>
          <a:lstStyle/>
          <a:p>
            <a:r>
              <a:rPr lang="en-US" dirty="0"/>
              <a:t>Testimony</a:t>
            </a:r>
          </a:p>
        </p:txBody>
      </p:sp>
      <p:sp>
        <p:nvSpPr>
          <p:cNvPr id="3" name="Content Placeholder 2">
            <a:extLst>
              <a:ext uri="{FF2B5EF4-FFF2-40B4-BE49-F238E27FC236}">
                <a16:creationId xmlns:a16="http://schemas.microsoft.com/office/drawing/2014/main" xmlns="" id="{778BD957-51F4-333B-4CBB-47B53587B3B1}"/>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2272044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1826F0-6B64-BE40-37BB-B9A1B78F78EE}"/>
              </a:ext>
            </a:extLst>
          </p:cNvPr>
          <p:cNvSpPr>
            <a:spLocks noGrp="1"/>
          </p:cNvSpPr>
          <p:nvPr>
            <p:ph type="title"/>
          </p:nvPr>
        </p:nvSpPr>
        <p:spPr/>
        <p:txBody>
          <a:bodyPr/>
          <a:lstStyle/>
          <a:p>
            <a:r>
              <a:rPr lang="en-US" dirty="0"/>
              <a:t>Ask yourself:</a:t>
            </a:r>
          </a:p>
        </p:txBody>
      </p:sp>
      <p:sp>
        <p:nvSpPr>
          <p:cNvPr id="3" name="Content Placeholder 2">
            <a:extLst>
              <a:ext uri="{FF2B5EF4-FFF2-40B4-BE49-F238E27FC236}">
                <a16:creationId xmlns:a16="http://schemas.microsoft.com/office/drawing/2014/main" xmlns="" id="{F6FA78D2-5780-43A7-63C0-62017C74FB61}"/>
              </a:ext>
            </a:extLst>
          </p:cNvPr>
          <p:cNvSpPr>
            <a:spLocks noGrp="1"/>
          </p:cNvSpPr>
          <p:nvPr>
            <p:ph idx="1"/>
          </p:nvPr>
        </p:nvSpPr>
        <p:spPr/>
        <p:txBody>
          <a:bodyPr>
            <a:normAutofit/>
          </a:bodyPr>
          <a:lstStyle/>
          <a:p>
            <a:r>
              <a:rPr lang="en-US" sz="3600" dirty="0"/>
              <a:t>What about the Holy Spirit and the gifts are you resistant to?</a:t>
            </a:r>
          </a:p>
          <a:p>
            <a:r>
              <a:rPr lang="en-US" sz="3600" dirty="0"/>
              <a:t>What gifts do you just automatically assume are for someone else?</a:t>
            </a:r>
          </a:p>
          <a:p>
            <a:r>
              <a:rPr lang="en-US" sz="3600" dirty="0"/>
              <a:t>Have your asked and sought after the gifts, and been open to receiving them?</a:t>
            </a:r>
          </a:p>
        </p:txBody>
      </p:sp>
    </p:spTree>
    <p:extLst>
      <p:ext uri="{BB962C8B-B14F-4D97-AF65-F5344CB8AC3E}">
        <p14:creationId xmlns:p14="http://schemas.microsoft.com/office/powerpoint/2010/main" val="16576459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3F9214-4E60-FA3C-D530-A7D4A4D49610}"/>
              </a:ext>
            </a:extLst>
          </p:cNvPr>
          <p:cNvSpPr>
            <a:spLocks noGrp="1"/>
          </p:cNvSpPr>
          <p:nvPr>
            <p:ph type="title"/>
          </p:nvPr>
        </p:nvSpPr>
        <p:spPr/>
        <p:txBody>
          <a:bodyPr/>
          <a:lstStyle/>
          <a:p>
            <a:r>
              <a:rPr lang="en-US" dirty="0"/>
              <a:t>Do you want more?</a:t>
            </a:r>
          </a:p>
        </p:txBody>
      </p:sp>
      <p:sp>
        <p:nvSpPr>
          <p:cNvPr id="3" name="Text Placeholder 2">
            <a:extLst>
              <a:ext uri="{FF2B5EF4-FFF2-40B4-BE49-F238E27FC236}">
                <a16:creationId xmlns:a16="http://schemas.microsoft.com/office/drawing/2014/main" xmlns="" id="{67A491E2-475F-A9D9-D4CC-B9E09A6CF74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854177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F20E3A-578E-0FDC-4438-579DD5F40B2B}"/>
              </a:ext>
            </a:extLst>
          </p:cNvPr>
          <p:cNvSpPr>
            <a:spLocks noGrp="1"/>
          </p:cNvSpPr>
          <p:nvPr>
            <p:ph type="title"/>
          </p:nvPr>
        </p:nvSpPr>
        <p:spPr/>
        <p:txBody>
          <a:bodyPr/>
          <a:lstStyle/>
          <a:p>
            <a:r>
              <a:rPr lang="en-US" dirty="0"/>
              <a:t>Beware of this popular teaching:</a:t>
            </a:r>
          </a:p>
        </p:txBody>
      </p:sp>
      <p:sp>
        <p:nvSpPr>
          <p:cNvPr id="3" name="Content Placeholder 2">
            <a:extLst>
              <a:ext uri="{FF2B5EF4-FFF2-40B4-BE49-F238E27FC236}">
                <a16:creationId xmlns:a16="http://schemas.microsoft.com/office/drawing/2014/main" xmlns="" id="{C67F3928-E2AE-7AF0-973D-04203C46E8C8}"/>
              </a:ext>
            </a:extLst>
          </p:cNvPr>
          <p:cNvSpPr>
            <a:spLocks noGrp="1"/>
          </p:cNvSpPr>
          <p:nvPr>
            <p:ph idx="1"/>
          </p:nvPr>
        </p:nvSpPr>
        <p:spPr/>
        <p:txBody>
          <a:bodyPr>
            <a:normAutofit/>
          </a:bodyPr>
          <a:lstStyle/>
          <a:p>
            <a:r>
              <a:rPr lang="en-US" sz="2400" dirty="0"/>
              <a:t>Reject the teaching that the Baptism of the Holy Spirit and the gifts were only for an apostolic age (which I was taught as a college student). The Bible does not support the teaching that the gifts are only for the early church. That teaching is a rationalization for what happens when a church practices “</a:t>
            </a:r>
            <a:r>
              <a:rPr lang="en-US" sz="2400" b="1" i="1" dirty="0"/>
              <a:t>quenching the Spirit</a:t>
            </a:r>
            <a:r>
              <a:rPr lang="en-US" sz="2400" dirty="0"/>
              <a:t>” (1 Thessalonians 5:19). Rather, the Bible does say, “</a:t>
            </a:r>
            <a:r>
              <a:rPr lang="en-US" sz="2400" b="1" i="1" dirty="0"/>
              <a:t>lean not on your own understanding</a:t>
            </a:r>
            <a:r>
              <a:rPr lang="en-US" sz="2400" dirty="0"/>
              <a:t>” (Proverbs 3:5).</a:t>
            </a:r>
            <a:endParaRPr lang="en-US" dirty="0"/>
          </a:p>
          <a:p>
            <a:r>
              <a:rPr lang="en-US" sz="2400" b="1" dirty="0"/>
              <a:t>If Jesus sat next to you, and asked if you wanted to receive a gift… would you say “no”?</a:t>
            </a:r>
          </a:p>
          <a:p>
            <a:endParaRPr lang="en-US" dirty="0"/>
          </a:p>
          <a:p>
            <a:endParaRPr lang="en-US" dirty="0"/>
          </a:p>
        </p:txBody>
      </p:sp>
    </p:spTree>
    <p:extLst>
      <p:ext uri="{BB962C8B-B14F-4D97-AF65-F5344CB8AC3E}">
        <p14:creationId xmlns:p14="http://schemas.microsoft.com/office/powerpoint/2010/main" val="11525521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1521EC-A681-BB62-1A17-715E2815F7F9}"/>
              </a:ext>
            </a:extLst>
          </p:cNvPr>
          <p:cNvSpPr>
            <a:spLocks noGrp="1"/>
          </p:cNvSpPr>
          <p:nvPr>
            <p:ph type="title"/>
          </p:nvPr>
        </p:nvSpPr>
        <p:spPr/>
        <p:txBody>
          <a:bodyPr>
            <a:normAutofit fontScale="90000"/>
          </a:bodyPr>
          <a:lstStyle/>
          <a:p>
            <a:r>
              <a:rPr lang="en-US" dirty="0"/>
              <a:t>Q:What gets in the way of receiving then?</a:t>
            </a:r>
            <a:br>
              <a:rPr lang="en-US" dirty="0"/>
            </a:br>
            <a:r>
              <a:rPr lang="en-US" dirty="0"/>
              <a:t>A: Fear, pride/dignity, need for control</a:t>
            </a:r>
          </a:p>
        </p:txBody>
      </p:sp>
      <p:sp>
        <p:nvSpPr>
          <p:cNvPr id="3" name="Content Placeholder 2">
            <a:extLst>
              <a:ext uri="{FF2B5EF4-FFF2-40B4-BE49-F238E27FC236}">
                <a16:creationId xmlns:a16="http://schemas.microsoft.com/office/drawing/2014/main" xmlns="" id="{1A53C888-145C-850A-B6A5-3925F15821F3}"/>
              </a:ext>
            </a:extLst>
          </p:cNvPr>
          <p:cNvSpPr>
            <a:spLocks noGrp="1"/>
          </p:cNvSpPr>
          <p:nvPr>
            <p:ph idx="1"/>
          </p:nvPr>
        </p:nvSpPr>
        <p:spPr/>
        <p:txBody>
          <a:bodyPr>
            <a:normAutofit lnSpcReduction="10000"/>
          </a:bodyPr>
          <a:lstStyle/>
          <a:p>
            <a:r>
              <a:rPr lang="en-US" sz="2800" i="1" dirty="0"/>
              <a:t>Fear, Pride/dignity, learned misperception – gets in the way</a:t>
            </a:r>
          </a:p>
          <a:p>
            <a:r>
              <a:rPr lang="en-US" sz="2800" i="1" dirty="0"/>
              <a:t>Our desire to control. Our comfort-zone focus. – gets in the way </a:t>
            </a:r>
          </a:p>
          <a:p>
            <a:r>
              <a:rPr lang="en-US" sz="2800" b="1" i="1" dirty="0"/>
              <a:t>Example: </a:t>
            </a:r>
            <a:r>
              <a:rPr lang="en-US" sz="2800" dirty="0"/>
              <a:t>The gift of tongues requires we lay down our pride, our sense of control, and our perception of dignity. To receive tongues, you must be willing to humble yourself to the point of looking and sounding like a fool. Because to receive that gift you must also be willing to step out in faith and partner with the Spirit of God in prayer. Your mind wants to understand and control. But the Spirit know more than you are able to perceive and will teach and lead you.</a:t>
            </a:r>
          </a:p>
        </p:txBody>
      </p:sp>
    </p:spTree>
    <p:extLst>
      <p:ext uri="{BB962C8B-B14F-4D97-AF65-F5344CB8AC3E}">
        <p14:creationId xmlns:p14="http://schemas.microsoft.com/office/powerpoint/2010/main" val="9728657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21FE8B-027B-4273-7BEC-099D8B5FF9E1}"/>
              </a:ext>
            </a:extLst>
          </p:cNvPr>
          <p:cNvSpPr>
            <a:spLocks noGrp="1"/>
          </p:cNvSpPr>
          <p:nvPr>
            <p:ph type="title"/>
          </p:nvPr>
        </p:nvSpPr>
        <p:spPr/>
        <p:txBody>
          <a:bodyPr/>
          <a:lstStyle/>
          <a:p>
            <a:r>
              <a:rPr lang="en-US" dirty="0"/>
              <a:t>Tongues</a:t>
            </a:r>
          </a:p>
        </p:txBody>
      </p:sp>
      <p:sp>
        <p:nvSpPr>
          <p:cNvPr id="3" name="Content Placeholder 2">
            <a:extLst>
              <a:ext uri="{FF2B5EF4-FFF2-40B4-BE49-F238E27FC236}">
                <a16:creationId xmlns:a16="http://schemas.microsoft.com/office/drawing/2014/main" xmlns="" id="{7F408FDB-4ADE-C77D-FA6C-4ECAC7C33028}"/>
              </a:ext>
            </a:extLst>
          </p:cNvPr>
          <p:cNvSpPr>
            <a:spLocks noGrp="1"/>
          </p:cNvSpPr>
          <p:nvPr>
            <p:ph idx="1"/>
          </p:nvPr>
        </p:nvSpPr>
        <p:spPr/>
        <p:txBody>
          <a:bodyPr/>
          <a:lstStyle/>
          <a:p>
            <a:r>
              <a:rPr lang="en-US" sz="2400" dirty="0"/>
              <a:t>Do not reject the gifts, because you are uncomfortable or don’t understand them. God waits until we are open to receive what he has for us. Remember, He is gentle and kind. He gives good gifts.</a:t>
            </a:r>
          </a:p>
          <a:p>
            <a:r>
              <a:rPr lang="en-US" sz="2400" dirty="0"/>
              <a:t>“tongues is a total assault on our pride. We don’t have a clue what we are saying, only speaking strange sounds” –Tim Enloe</a:t>
            </a:r>
          </a:p>
          <a:p>
            <a:r>
              <a:rPr lang="en-US" sz="2400" dirty="0"/>
              <a:t>Think about it… “</a:t>
            </a:r>
            <a:r>
              <a:rPr lang="en-US" sz="2400" b="1" i="0" baseline="30000" dirty="0">
                <a:solidFill>
                  <a:srgbClr val="000000"/>
                </a:solidFill>
                <a:effectLst/>
                <a:latin typeface="system-ui"/>
              </a:rPr>
              <a:t>8 </a:t>
            </a:r>
            <a:r>
              <a:rPr lang="en-US" sz="2400" b="1" i="0" dirty="0">
                <a:solidFill>
                  <a:srgbClr val="000000"/>
                </a:solidFill>
                <a:effectLst/>
                <a:latin typeface="system-ui"/>
              </a:rPr>
              <a:t>but no human being can tame the tongue. It is a restless evil, full of deadly poison.” (James 3:8</a:t>
            </a:r>
            <a:r>
              <a:rPr lang="en-US" sz="2400" b="0" i="0" dirty="0">
                <a:solidFill>
                  <a:srgbClr val="000000"/>
                </a:solidFill>
                <a:effectLst/>
                <a:latin typeface="system-ui"/>
              </a:rPr>
              <a:t>). To speak in tongues, not only must address our pride, but also have our tongue come under submission to the Holy Spirit. How Beautiful is that!</a:t>
            </a:r>
            <a:endParaRPr lang="en-US" sz="2400" dirty="0"/>
          </a:p>
          <a:p>
            <a:endParaRPr lang="en-US" dirty="0"/>
          </a:p>
        </p:txBody>
      </p:sp>
    </p:spTree>
    <p:extLst>
      <p:ext uri="{BB962C8B-B14F-4D97-AF65-F5344CB8AC3E}">
        <p14:creationId xmlns:p14="http://schemas.microsoft.com/office/powerpoint/2010/main" val="485389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11087E-5583-EC46-1445-63E17D06D06E}"/>
              </a:ext>
            </a:extLst>
          </p:cNvPr>
          <p:cNvSpPr>
            <a:spLocks noGrp="1"/>
          </p:cNvSpPr>
          <p:nvPr>
            <p:ph type="title"/>
          </p:nvPr>
        </p:nvSpPr>
        <p:spPr/>
        <p:txBody>
          <a:bodyPr/>
          <a:lstStyle/>
          <a:p>
            <a:r>
              <a:rPr lang="en-US" dirty="0"/>
              <a:t>1 Corinthians 12</a:t>
            </a:r>
          </a:p>
        </p:txBody>
      </p:sp>
      <p:sp>
        <p:nvSpPr>
          <p:cNvPr id="3" name="Content Placeholder 2">
            <a:extLst>
              <a:ext uri="{FF2B5EF4-FFF2-40B4-BE49-F238E27FC236}">
                <a16:creationId xmlns:a16="http://schemas.microsoft.com/office/drawing/2014/main" xmlns="" id="{9CA1E784-75E0-1172-1DAC-B4351C8530BB}"/>
              </a:ext>
            </a:extLst>
          </p:cNvPr>
          <p:cNvSpPr>
            <a:spLocks noGrp="1"/>
          </p:cNvSpPr>
          <p:nvPr>
            <p:ph idx="1"/>
          </p:nvPr>
        </p:nvSpPr>
        <p:spPr/>
        <p:txBody>
          <a:bodyPr/>
          <a:lstStyle/>
          <a:p>
            <a:pPr algn="l"/>
            <a:r>
              <a:rPr lang="en-US" sz="2800" b="1" i="0" baseline="30000" dirty="0">
                <a:solidFill>
                  <a:srgbClr val="000000"/>
                </a:solidFill>
                <a:effectLst/>
                <a:latin typeface="system-ui"/>
              </a:rPr>
              <a:t>4 </a:t>
            </a:r>
            <a:r>
              <a:rPr lang="en-US" sz="2800" b="0" i="0" dirty="0">
                <a:solidFill>
                  <a:srgbClr val="000000"/>
                </a:solidFill>
                <a:effectLst/>
                <a:latin typeface="system-ui"/>
              </a:rPr>
              <a:t>There are different kinds of gifts, but the same Spirit distributes them. </a:t>
            </a:r>
            <a:r>
              <a:rPr lang="en-US" sz="2800" b="1" i="0" baseline="30000" dirty="0">
                <a:solidFill>
                  <a:srgbClr val="000000"/>
                </a:solidFill>
                <a:effectLst/>
                <a:latin typeface="system-ui"/>
              </a:rPr>
              <a:t>5 </a:t>
            </a:r>
            <a:r>
              <a:rPr lang="en-US" sz="2800" b="0" i="0" dirty="0">
                <a:solidFill>
                  <a:srgbClr val="000000"/>
                </a:solidFill>
                <a:effectLst/>
                <a:latin typeface="system-ui"/>
              </a:rPr>
              <a:t>There are different kinds of service, but the same Lord. </a:t>
            </a:r>
            <a:r>
              <a:rPr lang="en-US" sz="2800" b="1" i="0" baseline="30000" dirty="0">
                <a:solidFill>
                  <a:srgbClr val="000000"/>
                </a:solidFill>
                <a:effectLst/>
                <a:latin typeface="system-ui"/>
              </a:rPr>
              <a:t>6 </a:t>
            </a:r>
            <a:r>
              <a:rPr lang="en-US" sz="2800" b="0" i="0" dirty="0">
                <a:solidFill>
                  <a:srgbClr val="000000"/>
                </a:solidFill>
                <a:effectLst/>
                <a:latin typeface="system-ui"/>
              </a:rPr>
              <a:t>There are different kinds of working, but in all of them and in everyone it is the same God at work.</a:t>
            </a:r>
          </a:p>
          <a:p>
            <a:pPr algn="l"/>
            <a:r>
              <a:rPr lang="en-US" sz="2800" b="1" i="0" baseline="30000" dirty="0">
                <a:solidFill>
                  <a:srgbClr val="000000"/>
                </a:solidFill>
                <a:effectLst/>
                <a:latin typeface="system-ui"/>
              </a:rPr>
              <a:t>7 </a:t>
            </a:r>
            <a:r>
              <a:rPr lang="en-US" sz="2800" b="0" i="0" dirty="0">
                <a:solidFill>
                  <a:srgbClr val="000000"/>
                </a:solidFill>
                <a:effectLst/>
                <a:latin typeface="system-ui"/>
              </a:rPr>
              <a:t>Now to each one the manifestation of the Spirit is given for the common good.</a:t>
            </a:r>
          </a:p>
          <a:p>
            <a:endParaRPr lang="en-US" dirty="0"/>
          </a:p>
        </p:txBody>
      </p:sp>
    </p:spTree>
    <p:extLst>
      <p:ext uri="{BB962C8B-B14F-4D97-AF65-F5344CB8AC3E}">
        <p14:creationId xmlns:p14="http://schemas.microsoft.com/office/powerpoint/2010/main" val="6477636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0A5DFF-F170-BA5C-C5E6-69D6C687DA77}"/>
              </a:ext>
            </a:extLst>
          </p:cNvPr>
          <p:cNvSpPr>
            <a:spLocks noGrp="1"/>
          </p:cNvSpPr>
          <p:nvPr>
            <p:ph type="title"/>
          </p:nvPr>
        </p:nvSpPr>
        <p:spPr/>
        <p:txBody>
          <a:bodyPr>
            <a:normAutofit fontScale="90000"/>
          </a:bodyPr>
          <a:lstStyle/>
          <a:p>
            <a:r>
              <a:rPr lang="en-US" b="1" dirty="0"/>
              <a:t>Q: </a:t>
            </a:r>
            <a:r>
              <a:rPr lang="en-US" dirty="0"/>
              <a:t>How did the saints of the last 200 years experience God beyond their Theology?</a:t>
            </a:r>
          </a:p>
        </p:txBody>
      </p:sp>
      <p:sp>
        <p:nvSpPr>
          <p:cNvPr id="3" name="Content Placeholder 2">
            <a:extLst>
              <a:ext uri="{FF2B5EF4-FFF2-40B4-BE49-F238E27FC236}">
                <a16:creationId xmlns:a16="http://schemas.microsoft.com/office/drawing/2014/main" xmlns="" id="{FCD621AD-9A74-4142-2120-DBCD6E8610AA}"/>
              </a:ext>
            </a:extLst>
          </p:cNvPr>
          <p:cNvSpPr>
            <a:spLocks noGrp="1"/>
          </p:cNvSpPr>
          <p:nvPr>
            <p:ph idx="1"/>
          </p:nvPr>
        </p:nvSpPr>
        <p:spPr/>
        <p:txBody>
          <a:bodyPr>
            <a:normAutofit/>
          </a:bodyPr>
          <a:lstStyle/>
          <a:p>
            <a:r>
              <a:rPr lang="en-US" sz="4800" dirty="0"/>
              <a:t>A: God is gracious and kind. He meets people where they are at.</a:t>
            </a:r>
          </a:p>
          <a:p>
            <a:endParaRPr lang="en-US" dirty="0">
              <a:highlight>
                <a:srgbClr val="00FF00"/>
              </a:highlight>
            </a:endParaRPr>
          </a:p>
          <a:p>
            <a:pPr marL="0" indent="0">
              <a:buNone/>
            </a:pPr>
            <a:r>
              <a:rPr lang="en-US" dirty="0">
                <a:highlight>
                  <a:srgbClr val="00FF00"/>
                </a:highlight>
              </a:rPr>
              <a:t>-double mindedness: Miracles seen, yet they are not for today. Compartmentalization/spiritual cognitive dissonance</a:t>
            </a:r>
          </a:p>
        </p:txBody>
      </p:sp>
    </p:spTree>
    <p:extLst>
      <p:ext uri="{BB962C8B-B14F-4D97-AF65-F5344CB8AC3E}">
        <p14:creationId xmlns:p14="http://schemas.microsoft.com/office/powerpoint/2010/main" val="24476384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DD8B8B-1169-ACE9-9D97-0077A5A155B4}"/>
              </a:ext>
            </a:extLst>
          </p:cNvPr>
          <p:cNvSpPr>
            <a:spLocks noGrp="1"/>
          </p:cNvSpPr>
          <p:nvPr>
            <p:ph type="title"/>
          </p:nvPr>
        </p:nvSpPr>
        <p:spPr/>
        <p:txBody>
          <a:bodyPr/>
          <a:lstStyle/>
          <a:p>
            <a:r>
              <a:rPr lang="en-US" dirty="0"/>
              <a:t>How do I start? How do I receive?</a:t>
            </a:r>
          </a:p>
        </p:txBody>
      </p:sp>
      <p:sp>
        <p:nvSpPr>
          <p:cNvPr id="3" name="Content Placeholder 2">
            <a:extLst>
              <a:ext uri="{FF2B5EF4-FFF2-40B4-BE49-F238E27FC236}">
                <a16:creationId xmlns:a16="http://schemas.microsoft.com/office/drawing/2014/main" xmlns="" id="{2E0A51E1-8FD8-931A-1A56-0914C3339C1E}"/>
              </a:ext>
            </a:extLst>
          </p:cNvPr>
          <p:cNvSpPr>
            <a:spLocks noGrp="1"/>
          </p:cNvSpPr>
          <p:nvPr>
            <p:ph idx="1"/>
          </p:nvPr>
        </p:nvSpPr>
        <p:spPr/>
        <p:txBody>
          <a:bodyPr>
            <a:normAutofit/>
          </a:bodyPr>
          <a:lstStyle/>
          <a:p>
            <a:r>
              <a:rPr lang="en-US" sz="2800" b="1" u="sng" dirty="0"/>
              <a:t>Here are three 3 steps:</a:t>
            </a:r>
          </a:p>
          <a:p>
            <a:r>
              <a:rPr lang="en-US" sz="2800" i="1" dirty="0"/>
              <a:t>1. Pursue Jesus</a:t>
            </a:r>
          </a:p>
          <a:p>
            <a:r>
              <a:rPr lang="en-US" sz="2800" i="1" dirty="0"/>
              <a:t>2. The Holy Spirit will then fall upon you.</a:t>
            </a:r>
          </a:p>
          <a:p>
            <a:r>
              <a:rPr lang="en-US" sz="2800" i="1" dirty="0"/>
              <a:t>3. You must then cooperate (partner) with the Spirit by beginning to speak as He enables you.</a:t>
            </a:r>
          </a:p>
        </p:txBody>
      </p:sp>
    </p:spTree>
    <p:extLst>
      <p:ext uri="{BB962C8B-B14F-4D97-AF65-F5344CB8AC3E}">
        <p14:creationId xmlns:p14="http://schemas.microsoft.com/office/powerpoint/2010/main" val="18241136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164556-74F2-4E8B-E11E-DDA049483B3E}"/>
              </a:ext>
            </a:extLst>
          </p:cNvPr>
          <p:cNvSpPr>
            <a:spLocks noGrp="1"/>
          </p:cNvSpPr>
          <p:nvPr>
            <p:ph type="title"/>
          </p:nvPr>
        </p:nvSpPr>
        <p:spPr/>
        <p:txBody>
          <a:bodyPr/>
          <a:lstStyle/>
          <a:p>
            <a:r>
              <a:rPr lang="en-US" dirty="0"/>
              <a:t>How do I receive? </a:t>
            </a:r>
          </a:p>
        </p:txBody>
      </p:sp>
      <p:sp>
        <p:nvSpPr>
          <p:cNvPr id="3" name="Content Placeholder 2">
            <a:extLst>
              <a:ext uri="{FF2B5EF4-FFF2-40B4-BE49-F238E27FC236}">
                <a16:creationId xmlns:a16="http://schemas.microsoft.com/office/drawing/2014/main" xmlns="" id="{886BCF74-9539-2FED-6328-D1AEC733C2E5}"/>
              </a:ext>
            </a:extLst>
          </p:cNvPr>
          <p:cNvSpPr>
            <a:spLocks noGrp="1"/>
          </p:cNvSpPr>
          <p:nvPr>
            <p:ph idx="1"/>
          </p:nvPr>
        </p:nvSpPr>
        <p:spPr/>
        <p:txBody>
          <a:bodyPr>
            <a:normAutofit/>
          </a:bodyPr>
          <a:lstStyle/>
          <a:p>
            <a:r>
              <a:rPr lang="en-US" sz="2400" dirty="0"/>
              <a:t>1. </a:t>
            </a:r>
            <a:r>
              <a:rPr lang="en-US" sz="2400" b="1" dirty="0"/>
              <a:t>Pursue Jesus</a:t>
            </a:r>
            <a:r>
              <a:rPr lang="en-US" sz="2400" dirty="0"/>
              <a:t>.</a:t>
            </a:r>
            <a:br>
              <a:rPr lang="en-US" sz="2400" dirty="0"/>
            </a:br>
            <a:r>
              <a:rPr lang="en-US" sz="2400" dirty="0"/>
              <a:t> 	Obediently pursue Jesus.</a:t>
            </a:r>
            <a:br>
              <a:rPr lang="en-US" sz="2400" dirty="0"/>
            </a:br>
            <a:r>
              <a:rPr lang="en-US" sz="2400" dirty="0"/>
              <a:t>	Acts 2—waiting, worshiping, obeying (see also Luke 24:53)</a:t>
            </a:r>
            <a:br>
              <a:rPr lang="en-US" sz="2400" dirty="0"/>
            </a:br>
            <a:r>
              <a:rPr lang="en-US" sz="2400" dirty="0"/>
              <a:t>	Acts 10—the gentiles (Caesarean named Cornelius) obeyed, and called for 	Peter</a:t>
            </a:r>
            <a:br>
              <a:rPr lang="en-US" sz="2400" dirty="0"/>
            </a:br>
            <a:r>
              <a:rPr lang="en-US" sz="2400" dirty="0"/>
              <a:t>	Acts 19—New Christians grew hungry to grow in their relationship with 	Jesus</a:t>
            </a:r>
          </a:p>
        </p:txBody>
      </p:sp>
    </p:spTree>
    <p:extLst>
      <p:ext uri="{BB962C8B-B14F-4D97-AF65-F5344CB8AC3E}">
        <p14:creationId xmlns:p14="http://schemas.microsoft.com/office/powerpoint/2010/main" val="18641980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7E305E-B3CC-CFE3-FA10-9AB8FE8BD4B9}"/>
              </a:ext>
            </a:extLst>
          </p:cNvPr>
          <p:cNvSpPr>
            <a:spLocks noGrp="1"/>
          </p:cNvSpPr>
          <p:nvPr>
            <p:ph type="title"/>
          </p:nvPr>
        </p:nvSpPr>
        <p:spPr/>
        <p:txBody>
          <a:bodyPr/>
          <a:lstStyle/>
          <a:p>
            <a:r>
              <a:rPr lang="en-US" dirty="0"/>
              <a:t>How do I receive?</a:t>
            </a:r>
          </a:p>
        </p:txBody>
      </p:sp>
      <p:sp>
        <p:nvSpPr>
          <p:cNvPr id="3" name="Content Placeholder 2">
            <a:extLst>
              <a:ext uri="{FF2B5EF4-FFF2-40B4-BE49-F238E27FC236}">
                <a16:creationId xmlns:a16="http://schemas.microsoft.com/office/drawing/2014/main" xmlns="" id="{CB6D16B4-041E-D8FC-A96D-144106B1AA32}"/>
              </a:ext>
            </a:extLst>
          </p:cNvPr>
          <p:cNvSpPr>
            <a:spLocks noGrp="1"/>
          </p:cNvSpPr>
          <p:nvPr>
            <p:ph idx="1"/>
          </p:nvPr>
        </p:nvSpPr>
        <p:spPr>
          <a:xfrm>
            <a:off x="1097280" y="1737359"/>
            <a:ext cx="10058400" cy="4497186"/>
          </a:xfrm>
        </p:spPr>
        <p:txBody>
          <a:bodyPr>
            <a:normAutofit fontScale="92500" lnSpcReduction="20000"/>
          </a:bodyPr>
          <a:lstStyle/>
          <a:p>
            <a:r>
              <a:rPr lang="en-US" sz="2200" dirty="0"/>
              <a:t>2. </a:t>
            </a:r>
            <a:r>
              <a:rPr lang="en-US" sz="2200" b="1" dirty="0"/>
              <a:t>The Holy Spirit will then fall upon you. As you seek, He responds</a:t>
            </a:r>
            <a:r>
              <a:rPr lang="en-US" sz="2200" dirty="0"/>
              <a:t>.</a:t>
            </a:r>
          </a:p>
          <a:p>
            <a:pPr lvl="1"/>
            <a:r>
              <a:rPr lang="en-US" sz="2200" dirty="0"/>
              <a:t>Seek</a:t>
            </a:r>
          </a:p>
          <a:p>
            <a:pPr lvl="2"/>
            <a:r>
              <a:rPr lang="en-US" sz="2200" dirty="0"/>
              <a:t>2 Chronicles 7:14 Seek His face (Humble yourself and repent)</a:t>
            </a:r>
          </a:p>
          <a:p>
            <a:pPr lvl="2"/>
            <a:r>
              <a:rPr lang="en-US" sz="2200" dirty="0"/>
              <a:t>Hebrews 11:6 He rewards those who seek Him</a:t>
            </a:r>
          </a:p>
          <a:p>
            <a:pPr lvl="2"/>
            <a:r>
              <a:rPr lang="en-US" sz="2200" dirty="0"/>
              <a:t>James 4:8 Come near to God and He will come near to you</a:t>
            </a:r>
          </a:p>
          <a:p>
            <a:pPr lvl="2"/>
            <a:r>
              <a:rPr lang="en-US" sz="2200" dirty="0"/>
              <a:t>1 John 1:9 Confession and repentance leads to forgiveness and purification</a:t>
            </a:r>
          </a:p>
          <a:p>
            <a:pPr lvl="2"/>
            <a:r>
              <a:rPr lang="en-US" sz="2200" dirty="0"/>
              <a:t>Revelation 3:20 Jesus knocks… listen and open the door</a:t>
            </a:r>
          </a:p>
          <a:p>
            <a:pPr lvl="1"/>
            <a:r>
              <a:rPr lang="en-US" sz="2200" dirty="0"/>
              <a:t>He Responds</a:t>
            </a:r>
          </a:p>
          <a:p>
            <a:pPr lvl="2"/>
            <a:r>
              <a:rPr lang="en-US" sz="2200" dirty="0"/>
              <a:t>Acts 2:2-3 Spirit came like a wind; tongues of fire</a:t>
            </a:r>
          </a:p>
          <a:p>
            <a:pPr lvl="2"/>
            <a:r>
              <a:rPr lang="en-US" sz="2200" dirty="0"/>
              <a:t>Acts 10:44 hearers of the word filled</a:t>
            </a:r>
          </a:p>
          <a:p>
            <a:pPr lvl="2"/>
            <a:r>
              <a:rPr lang="en-US" sz="2200" dirty="0"/>
              <a:t>Acts 9:6a Paul placed his hands on them, Spirit came upon them</a:t>
            </a:r>
          </a:p>
          <a:p>
            <a:pPr lvl="2"/>
            <a:r>
              <a:rPr lang="en-US" sz="2200" dirty="0"/>
              <a:t>1 Cor 3:16 Every believer is the temple</a:t>
            </a:r>
          </a:p>
          <a:p>
            <a:pPr lvl="2"/>
            <a:r>
              <a:rPr lang="en-US" sz="2200" dirty="0"/>
              <a:t>Romans 8:9 The spirit lives inside the believer (baptism is different then salvation)</a:t>
            </a:r>
          </a:p>
          <a:p>
            <a:pPr lvl="2"/>
            <a:r>
              <a:rPr lang="en-US" sz="2200" dirty="0"/>
              <a:t>Acts 1:8 you will receive power when the Holy Spirit comes upon you</a:t>
            </a:r>
          </a:p>
          <a:p>
            <a:pPr lvl="2"/>
            <a:endParaRPr lang="en-US" dirty="0"/>
          </a:p>
        </p:txBody>
      </p:sp>
    </p:spTree>
    <p:extLst>
      <p:ext uri="{BB962C8B-B14F-4D97-AF65-F5344CB8AC3E}">
        <p14:creationId xmlns:p14="http://schemas.microsoft.com/office/powerpoint/2010/main" val="40962888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699159-F503-E475-A632-156C89D0F53E}"/>
              </a:ext>
            </a:extLst>
          </p:cNvPr>
          <p:cNvSpPr>
            <a:spLocks noGrp="1"/>
          </p:cNvSpPr>
          <p:nvPr>
            <p:ph type="title"/>
          </p:nvPr>
        </p:nvSpPr>
        <p:spPr/>
        <p:txBody>
          <a:bodyPr/>
          <a:lstStyle/>
          <a:p>
            <a:r>
              <a:rPr lang="en-US" dirty="0"/>
              <a:t>How do I receive?</a:t>
            </a:r>
          </a:p>
        </p:txBody>
      </p:sp>
      <p:sp>
        <p:nvSpPr>
          <p:cNvPr id="3" name="Content Placeholder 2">
            <a:extLst>
              <a:ext uri="{FF2B5EF4-FFF2-40B4-BE49-F238E27FC236}">
                <a16:creationId xmlns:a16="http://schemas.microsoft.com/office/drawing/2014/main" xmlns="" id="{A321ECC9-4D4E-4944-8187-8294FD53F23E}"/>
              </a:ext>
            </a:extLst>
          </p:cNvPr>
          <p:cNvSpPr>
            <a:spLocks noGrp="1"/>
          </p:cNvSpPr>
          <p:nvPr>
            <p:ph idx="1"/>
          </p:nvPr>
        </p:nvSpPr>
        <p:spPr/>
        <p:txBody>
          <a:bodyPr>
            <a:normAutofit/>
          </a:bodyPr>
          <a:lstStyle/>
          <a:p>
            <a:r>
              <a:rPr lang="en-US" sz="2400" dirty="0"/>
              <a:t>3. </a:t>
            </a:r>
            <a:r>
              <a:rPr lang="en-US" sz="2400" b="1" dirty="0"/>
              <a:t>You must cooperate (partner) with the Spirit by beginning to speak as he enables you (a leap of faith and obedience).</a:t>
            </a:r>
          </a:p>
          <a:p>
            <a:pPr lvl="1"/>
            <a:r>
              <a:rPr lang="en-US" sz="2400" dirty="0"/>
              <a:t>Acts 2:4 Speak as the Spirit gives utterance [</a:t>
            </a:r>
            <a:r>
              <a:rPr lang="en-US" sz="2400" i="1" dirty="0"/>
              <a:t>step out in faith, as your feel the Holy Spirit—start/take the leap</a:t>
            </a:r>
            <a:r>
              <a:rPr lang="en-US" sz="2400" dirty="0"/>
              <a:t>]</a:t>
            </a:r>
          </a:p>
          <a:p>
            <a:pPr lvl="1"/>
            <a:r>
              <a:rPr lang="en-US" sz="2400" dirty="0"/>
              <a:t>Acts 10:46 Spirit fell on gentiles, who spoke in tongues [</a:t>
            </a:r>
            <a:r>
              <a:rPr lang="en-US" sz="2400" i="1" dirty="0"/>
              <a:t>you don’t have to be a “super-saint”</a:t>
            </a:r>
            <a:r>
              <a:rPr lang="en-US" sz="2400" dirty="0"/>
              <a:t>]</a:t>
            </a:r>
          </a:p>
          <a:p>
            <a:pPr lvl="1"/>
            <a:r>
              <a:rPr lang="en-US" sz="2400" dirty="0"/>
              <a:t>Acts 19:6 Laying on of hands to receive the Holy Spirit</a:t>
            </a:r>
          </a:p>
          <a:p>
            <a:pPr lvl="1"/>
            <a:r>
              <a:rPr lang="en-US" sz="2400" dirty="0"/>
              <a:t>Acts 2:17 “In the last days I will pour out my Spirit on all flesh…”</a:t>
            </a:r>
          </a:p>
        </p:txBody>
      </p:sp>
    </p:spTree>
    <p:extLst>
      <p:ext uri="{BB962C8B-B14F-4D97-AF65-F5344CB8AC3E}">
        <p14:creationId xmlns:p14="http://schemas.microsoft.com/office/powerpoint/2010/main" val="31208468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BB8CAB-30B2-00F8-E0FC-EA8CB3163CC0}"/>
              </a:ext>
            </a:extLst>
          </p:cNvPr>
          <p:cNvSpPr>
            <a:spLocks noGrp="1"/>
          </p:cNvSpPr>
          <p:nvPr>
            <p:ph type="title"/>
          </p:nvPr>
        </p:nvSpPr>
        <p:spPr/>
        <p:txBody>
          <a:bodyPr/>
          <a:lstStyle/>
          <a:p>
            <a:r>
              <a:rPr lang="en-US" dirty="0"/>
              <a:t>How to then take a leap of faith?:</a:t>
            </a:r>
          </a:p>
        </p:txBody>
      </p:sp>
      <p:sp>
        <p:nvSpPr>
          <p:cNvPr id="3" name="Content Placeholder 2">
            <a:extLst>
              <a:ext uri="{FF2B5EF4-FFF2-40B4-BE49-F238E27FC236}">
                <a16:creationId xmlns:a16="http://schemas.microsoft.com/office/drawing/2014/main" xmlns="" id="{F21B9D63-7A32-68DF-6695-42AB484337D1}"/>
              </a:ext>
            </a:extLst>
          </p:cNvPr>
          <p:cNvSpPr>
            <a:spLocks noGrp="1"/>
          </p:cNvSpPr>
          <p:nvPr>
            <p:ph idx="1"/>
          </p:nvPr>
        </p:nvSpPr>
        <p:spPr/>
        <p:txBody>
          <a:bodyPr>
            <a:normAutofit/>
          </a:bodyPr>
          <a:lstStyle/>
          <a:p>
            <a:pPr lvl="1"/>
            <a:r>
              <a:rPr lang="en-US" sz="3600" dirty="0"/>
              <a:t>Yielding is active not passive</a:t>
            </a:r>
          </a:p>
          <a:p>
            <a:pPr lvl="1"/>
            <a:r>
              <a:rPr lang="en-US" sz="3600" dirty="0"/>
              <a:t>Yielding is the catalyst in receiving God</a:t>
            </a:r>
          </a:p>
          <a:p>
            <a:pPr lvl="1"/>
            <a:r>
              <a:rPr lang="en-US" sz="3600" dirty="0"/>
              <a:t>Yielding is an act of surrender and cooperation to the Holy Spirit</a:t>
            </a:r>
          </a:p>
          <a:p>
            <a:pPr lvl="1"/>
            <a:r>
              <a:rPr lang="en-US" sz="3600" dirty="0"/>
              <a:t>The leap of faith is actively yielding your speech to the direction of the Holy Spirit.</a:t>
            </a:r>
          </a:p>
        </p:txBody>
      </p:sp>
    </p:spTree>
    <p:extLst>
      <p:ext uri="{BB962C8B-B14F-4D97-AF65-F5344CB8AC3E}">
        <p14:creationId xmlns:p14="http://schemas.microsoft.com/office/powerpoint/2010/main" val="32014072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397814-3EA8-ED17-FBD7-FF6E729CE7E6}"/>
              </a:ext>
            </a:extLst>
          </p:cNvPr>
          <p:cNvSpPr>
            <a:spLocks noGrp="1"/>
          </p:cNvSpPr>
          <p:nvPr>
            <p:ph type="ctrTitle"/>
          </p:nvPr>
        </p:nvSpPr>
        <p:spPr/>
        <p:txBody>
          <a:bodyPr>
            <a:normAutofit fontScale="90000"/>
          </a:bodyPr>
          <a:lstStyle/>
          <a:p>
            <a:r>
              <a:rPr lang="en-US" dirty="0"/>
              <a:t>If you are open to the Holy Spirit, and wish to receive prayer to be filled the front is now open for ministry.</a:t>
            </a:r>
          </a:p>
        </p:txBody>
      </p:sp>
      <p:sp>
        <p:nvSpPr>
          <p:cNvPr id="3" name="Subtitle 2">
            <a:extLst>
              <a:ext uri="{FF2B5EF4-FFF2-40B4-BE49-F238E27FC236}">
                <a16:creationId xmlns:a16="http://schemas.microsoft.com/office/drawing/2014/main" xmlns="" id="{E6FE168B-8CDE-8991-C615-1ABDA7680A0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60432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9E504C-84A5-33F1-2DEF-320CA9254136}"/>
              </a:ext>
            </a:extLst>
          </p:cNvPr>
          <p:cNvSpPr>
            <a:spLocks noGrp="1"/>
          </p:cNvSpPr>
          <p:nvPr>
            <p:ph type="title"/>
          </p:nvPr>
        </p:nvSpPr>
        <p:spPr/>
        <p:txBody>
          <a:bodyPr/>
          <a:lstStyle/>
          <a:p>
            <a:r>
              <a:rPr lang="en-US" dirty="0"/>
              <a:t>1 Corinthians 12</a:t>
            </a:r>
          </a:p>
        </p:txBody>
      </p:sp>
      <p:sp>
        <p:nvSpPr>
          <p:cNvPr id="3" name="Content Placeholder 2">
            <a:extLst>
              <a:ext uri="{FF2B5EF4-FFF2-40B4-BE49-F238E27FC236}">
                <a16:creationId xmlns:a16="http://schemas.microsoft.com/office/drawing/2014/main" xmlns="" id="{7264011A-ADCB-A9CC-D378-795F4B087B1E}"/>
              </a:ext>
            </a:extLst>
          </p:cNvPr>
          <p:cNvSpPr>
            <a:spLocks noGrp="1"/>
          </p:cNvSpPr>
          <p:nvPr>
            <p:ph idx="1"/>
          </p:nvPr>
        </p:nvSpPr>
        <p:spPr/>
        <p:txBody>
          <a:bodyPr>
            <a:normAutofit/>
          </a:bodyPr>
          <a:lstStyle/>
          <a:p>
            <a:r>
              <a:rPr lang="en-US" sz="2800" b="0" i="0" dirty="0">
                <a:solidFill>
                  <a:srgbClr val="000000"/>
                </a:solidFill>
                <a:effectLst/>
                <a:latin typeface="system-ui"/>
              </a:rPr>
              <a:t> </a:t>
            </a:r>
            <a:r>
              <a:rPr lang="en-US" sz="2800" b="1" i="0" baseline="30000" dirty="0">
                <a:solidFill>
                  <a:srgbClr val="000000"/>
                </a:solidFill>
                <a:effectLst/>
                <a:latin typeface="system-ui"/>
              </a:rPr>
              <a:t>8 </a:t>
            </a:r>
            <a:r>
              <a:rPr lang="en-US" sz="2800" b="0" i="0" dirty="0">
                <a:solidFill>
                  <a:srgbClr val="000000"/>
                </a:solidFill>
                <a:effectLst/>
                <a:latin typeface="system-ui"/>
              </a:rPr>
              <a:t>To one there is given through the Spirit a message of wisdom, to another a message of knowledge by means of the same Spirit, </a:t>
            </a:r>
            <a:r>
              <a:rPr lang="en-US" sz="2800" b="1" i="0" baseline="30000" dirty="0">
                <a:solidFill>
                  <a:srgbClr val="000000"/>
                </a:solidFill>
                <a:effectLst/>
                <a:latin typeface="system-ui"/>
              </a:rPr>
              <a:t>9 </a:t>
            </a:r>
            <a:r>
              <a:rPr lang="en-US" sz="2800" b="0" i="0" dirty="0">
                <a:solidFill>
                  <a:srgbClr val="000000"/>
                </a:solidFill>
                <a:effectLst/>
                <a:latin typeface="system-ui"/>
              </a:rPr>
              <a:t>to another faith by the same Spirit, to another gifts of healing by that one Spirit, </a:t>
            </a:r>
            <a:r>
              <a:rPr lang="en-US" sz="2800" b="1" i="0" baseline="30000" dirty="0">
                <a:solidFill>
                  <a:srgbClr val="000000"/>
                </a:solidFill>
                <a:effectLst/>
                <a:latin typeface="system-ui"/>
              </a:rPr>
              <a:t>10 </a:t>
            </a:r>
            <a:r>
              <a:rPr lang="en-US" sz="2800" b="0" i="0" dirty="0">
                <a:solidFill>
                  <a:srgbClr val="000000"/>
                </a:solidFill>
                <a:effectLst/>
                <a:latin typeface="system-ui"/>
              </a:rPr>
              <a:t>to another miraculous powers, to another prophecy, to another distinguishing between spirits, to another speaking in different kinds of tongues,</a:t>
            </a:r>
            <a:r>
              <a:rPr lang="en-US" sz="2800" b="0" i="0" baseline="30000" dirty="0">
                <a:solidFill>
                  <a:srgbClr val="000000"/>
                </a:solidFill>
                <a:effectLst/>
                <a:latin typeface="system-ui"/>
              </a:rPr>
              <a:t>[</a:t>
            </a:r>
            <a:r>
              <a:rPr lang="en-US" sz="2800" b="0" i="0" baseline="30000" dirty="0">
                <a:solidFill>
                  <a:srgbClr val="4A4A4A"/>
                </a:solidFill>
                <a:effectLst/>
                <a:latin typeface="system-ui"/>
                <a:hlinkClick r:id="rId2" tooltip="See footnote a"/>
              </a:rPr>
              <a:t>a</a:t>
            </a:r>
            <a:r>
              <a:rPr lang="en-US" sz="2800" b="0" i="0" baseline="30000" dirty="0">
                <a:solidFill>
                  <a:srgbClr val="000000"/>
                </a:solidFill>
                <a:effectLst/>
                <a:latin typeface="system-ui"/>
              </a:rPr>
              <a:t>]</a:t>
            </a:r>
            <a:r>
              <a:rPr lang="en-US" sz="2800" b="0" i="0" dirty="0">
                <a:solidFill>
                  <a:srgbClr val="000000"/>
                </a:solidFill>
                <a:effectLst/>
                <a:latin typeface="system-ui"/>
              </a:rPr>
              <a:t> and to still another the interpretation of tongues.</a:t>
            </a:r>
            <a:r>
              <a:rPr lang="en-US" sz="2800" b="0" i="0" baseline="30000" dirty="0">
                <a:solidFill>
                  <a:srgbClr val="000000"/>
                </a:solidFill>
                <a:effectLst/>
                <a:latin typeface="system-ui"/>
              </a:rPr>
              <a:t>[</a:t>
            </a:r>
            <a:r>
              <a:rPr lang="en-US" sz="2800" b="0" i="0" baseline="30000" dirty="0">
                <a:solidFill>
                  <a:srgbClr val="4A4A4A"/>
                </a:solidFill>
                <a:effectLst/>
                <a:latin typeface="system-ui"/>
                <a:hlinkClick r:id="rId3" tooltip="See footnote b"/>
              </a:rPr>
              <a:t>b</a:t>
            </a:r>
            <a:r>
              <a:rPr lang="en-US" sz="2800" b="0" i="0" baseline="30000" dirty="0">
                <a:solidFill>
                  <a:srgbClr val="000000"/>
                </a:solidFill>
                <a:effectLst/>
                <a:latin typeface="system-ui"/>
              </a:rPr>
              <a:t>]</a:t>
            </a:r>
            <a:r>
              <a:rPr lang="en-US" sz="2800" b="0" i="0" dirty="0">
                <a:solidFill>
                  <a:srgbClr val="000000"/>
                </a:solidFill>
                <a:effectLst/>
                <a:latin typeface="system-ui"/>
              </a:rPr>
              <a:t> </a:t>
            </a:r>
            <a:r>
              <a:rPr lang="en-US" sz="2800" b="1" i="0" baseline="30000" dirty="0">
                <a:solidFill>
                  <a:srgbClr val="000000"/>
                </a:solidFill>
                <a:effectLst/>
                <a:latin typeface="system-ui"/>
              </a:rPr>
              <a:t>11 </a:t>
            </a:r>
            <a:r>
              <a:rPr lang="en-US" sz="2800" b="0" i="0" dirty="0">
                <a:solidFill>
                  <a:srgbClr val="000000"/>
                </a:solidFill>
                <a:effectLst/>
                <a:latin typeface="system-ui"/>
              </a:rPr>
              <a:t>All these are the work of one and the same Spirit, and he distributes them to each one, just as he determines.</a:t>
            </a:r>
            <a:endParaRPr lang="en-US" sz="2800" dirty="0"/>
          </a:p>
        </p:txBody>
      </p:sp>
    </p:spTree>
    <p:extLst>
      <p:ext uri="{BB962C8B-B14F-4D97-AF65-F5344CB8AC3E}">
        <p14:creationId xmlns:p14="http://schemas.microsoft.com/office/powerpoint/2010/main" val="3948813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972C9D-8DF5-2834-D202-C935D0C6D1A9}"/>
              </a:ext>
            </a:extLst>
          </p:cNvPr>
          <p:cNvSpPr>
            <a:spLocks noGrp="1"/>
          </p:cNvSpPr>
          <p:nvPr>
            <p:ph type="title"/>
          </p:nvPr>
        </p:nvSpPr>
        <p:spPr/>
        <p:txBody>
          <a:bodyPr/>
          <a:lstStyle/>
          <a:p>
            <a:r>
              <a:rPr lang="en-US" dirty="0"/>
              <a:t>1 Corinthians 12</a:t>
            </a:r>
          </a:p>
        </p:txBody>
      </p:sp>
      <p:sp>
        <p:nvSpPr>
          <p:cNvPr id="3" name="Content Placeholder 2">
            <a:extLst>
              <a:ext uri="{FF2B5EF4-FFF2-40B4-BE49-F238E27FC236}">
                <a16:creationId xmlns:a16="http://schemas.microsoft.com/office/drawing/2014/main" xmlns="" id="{2CE687C6-AC10-C8F6-50F2-2373C8D320D4}"/>
              </a:ext>
            </a:extLst>
          </p:cNvPr>
          <p:cNvSpPr>
            <a:spLocks noGrp="1"/>
          </p:cNvSpPr>
          <p:nvPr>
            <p:ph idx="1"/>
          </p:nvPr>
        </p:nvSpPr>
        <p:spPr/>
        <p:txBody>
          <a:bodyPr>
            <a:normAutofit/>
          </a:bodyPr>
          <a:lstStyle/>
          <a:p>
            <a:r>
              <a:rPr lang="en-US" sz="2800" dirty="0"/>
              <a:t>…</a:t>
            </a:r>
            <a:r>
              <a:rPr lang="en-US" sz="2800" b="1" i="0" baseline="30000" dirty="0">
                <a:solidFill>
                  <a:srgbClr val="000000"/>
                </a:solidFill>
                <a:effectLst/>
                <a:latin typeface="system-ui"/>
              </a:rPr>
              <a:t>27 </a:t>
            </a:r>
            <a:r>
              <a:rPr lang="en-US" sz="2800" b="0" i="0" dirty="0">
                <a:solidFill>
                  <a:srgbClr val="000000"/>
                </a:solidFill>
                <a:effectLst/>
                <a:latin typeface="system-ui"/>
              </a:rPr>
              <a:t>Now you are the body of Christ, and each one of you is a part of it. </a:t>
            </a:r>
            <a:r>
              <a:rPr lang="en-US" sz="2800" b="1" i="0" baseline="30000" dirty="0">
                <a:solidFill>
                  <a:srgbClr val="000000"/>
                </a:solidFill>
                <a:effectLst/>
                <a:latin typeface="system-ui"/>
              </a:rPr>
              <a:t>28 </a:t>
            </a:r>
            <a:r>
              <a:rPr lang="en-US" sz="2800" b="0" i="0" dirty="0">
                <a:solidFill>
                  <a:srgbClr val="000000"/>
                </a:solidFill>
                <a:effectLst/>
                <a:latin typeface="system-ui"/>
              </a:rPr>
              <a:t>And God has placed in the church first of all apostles, second prophets, third teachers, then miracles, then gifts of healing, of helping, of guidance, and of different kinds of tongues. </a:t>
            </a:r>
            <a:r>
              <a:rPr lang="en-US" sz="2800" b="1" i="0" baseline="30000" dirty="0">
                <a:solidFill>
                  <a:srgbClr val="000000"/>
                </a:solidFill>
                <a:effectLst/>
                <a:latin typeface="system-ui"/>
              </a:rPr>
              <a:t>29 </a:t>
            </a:r>
            <a:r>
              <a:rPr lang="en-US" sz="2800" b="0" i="0" dirty="0">
                <a:solidFill>
                  <a:srgbClr val="000000"/>
                </a:solidFill>
                <a:effectLst/>
                <a:latin typeface="system-ui"/>
              </a:rPr>
              <a:t>Are all apostles? Are all prophets? Are all teachers? Do all work miracles? </a:t>
            </a:r>
            <a:r>
              <a:rPr lang="en-US" sz="2800" b="1" i="0" baseline="30000" dirty="0">
                <a:solidFill>
                  <a:srgbClr val="000000"/>
                </a:solidFill>
                <a:effectLst/>
                <a:latin typeface="system-ui"/>
              </a:rPr>
              <a:t>30 </a:t>
            </a:r>
            <a:r>
              <a:rPr lang="en-US" sz="2800" b="0" i="0" dirty="0">
                <a:solidFill>
                  <a:srgbClr val="000000"/>
                </a:solidFill>
                <a:effectLst/>
                <a:latin typeface="system-ui"/>
              </a:rPr>
              <a:t>Do all have gifts of healing? Do all speak in tongues</a:t>
            </a:r>
            <a:r>
              <a:rPr lang="en-US" sz="2800" b="0" i="0" baseline="30000" dirty="0">
                <a:solidFill>
                  <a:srgbClr val="000000"/>
                </a:solidFill>
                <a:effectLst/>
                <a:latin typeface="system-ui"/>
              </a:rPr>
              <a:t>[</a:t>
            </a:r>
            <a:r>
              <a:rPr lang="en-US" sz="2800" b="0" i="0" baseline="30000" dirty="0">
                <a:solidFill>
                  <a:srgbClr val="4A4A4A"/>
                </a:solidFill>
                <a:effectLst/>
                <a:latin typeface="system-ui"/>
                <a:hlinkClick r:id="rId2" tooltip="See footnote d"/>
              </a:rPr>
              <a:t>d</a:t>
            </a:r>
            <a:r>
              <a:rPr lang="en-US" sz="2800" b="0" i="0" baseline="30000" dirty="0">
                <a:solidFill>
                  <a:srgbClr val="000000"/>
                </a:solidFill>
                <a:effectLst/>
                <a:latin typeface="system-ui"/>
              </a:rPr>
              <a:t>]</a:t>
            </a:r>
            <a:r>
              <a:rPr lang="en-US" sz="2800" b="0" i="0" dirty="0">
                <a:solidFill>
                  <a:srgbClr val="000000"/>
                </a:solidFill>
                <a:effectLst/>
                <a:latin typeface="system-ui"/>
              </a:rPr>
              <a:t>? Do all interpret? </a:t>
            </a:r>
            <a:r>
              <a:rPr lang="en-US" sz="4400" b="1" i="0" baseline="30000" dirty="0">
                <a:solidFill>
                  <a:srgbClr val="000000"/>
                </a:solidFill>
                <a:effectLst/>
                <a:latin typeface="system-ui"/>
              </a:rPr>
              <a:t>31 </a:t>
            </a:r>
            <a:r>
              <a:rPr lang="en-US" sz="4400" b="0" i="0" dirty="0">
                <a:solidFill>
                  <a:srgbClr val="000000"/>
                </a:solidFill>
                <a:effectLst/>
                <a:latin typeface="system-ui"/>
              </a:rPr>
              <a:t>Now eagerly desire the greater gifts.</a:t>
            </a:r>
            <a:endParaRPr lang="en-US" sz="4400" dirty="0"/>
          </a:p>
        </p:txBody>
      </p:sp>
    </p:spTree>
    <p:extLst>
      <p:ext uri="{BB962C8B-B14F-4D97-AF65-F5344CB8AC3E}">
        <p14:creationId xmlns:p14="http://schemas.microsoft.com/office/powerpoint/2010/main" val="3836263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5D8E88-6264-211F-76C8-CF186480D54A}"/>
              </a:ext>
            </a:extLst>
          </p:cNvPr>
          <p:cNvSpPr>
            <a:spLocks noGrp="1"/>
          </p:cNvSpPr>
          <p:nvPr>
            <p:ph type="title"/>
          </p:nvPr>
        </p:nvSpPr>
        <p:spPr/>
        <p:txBody>
          <a:bodyPr/>
          <a:lstStyle/>
          <a:p>
            <a:r>
              <a:rPr lang="en-US" dirty="0"/>
              <a:t>1 Corinthians 13</a:t>
            </a:r>
          </a:p>
        </p:txBody>
      </p:sp>
      <p:sp>
        <p:nvSpPr>
          <p:cNvPr id="3" name="Content Placeholder 2">
            <a:extLst>
              <a:ext uri="{FF2B5EF4-FFF2-40B4-BE49-F238E27FC236}">
                <a16:creationId xmlns:a16="http://schemas.microsoft.com/office/drawing/2014/main" xmlns="" id="{3A4456B2-6ED4-B0DF-395B-8F6538D13094}"/>
              </a:ext>
            </a:extLst>
          </p:cNvPr>
          <p:cNvSpPr>
            <a:spLocks noGrp="1"/>
          </p:cNvSpPr>
          <p:nvPr>
            <p:ph idx="1"/>
          </p:nvPr>
        </p:nvSpPr>
        <p:spPr/>
        <p:txBody>
          <a:bodyPr>
            <a:normAutofit/>
          </a:bodyPr>
          <a:lstStyle/>
          <a:p>
            <a:r>
              <a:rPr lang="en-US" sz="2800" b="1" i="0" dirty="0">
                <a:solidFill>
                  <a:srgbClr val="000000"/>
                </a:solidFill>
                <a:effectLst/>
                <a:latin typeface="system-ui"/>
              </a:rPr>
              <a:t>13 </a:t>
            </a:r>
            <a:r>
              <a:rPr lang="en-US" sz="2800" b="0" i="0" dirty="0">
                <a:solidFill>
                  <a:srgbClr val="000000"/>
                </a:solidFill>
                <a:effectLst/>
                <a:latin typeface="system-ui"/>
              </a:rPr>
              <a:t>If I speak in the tongues</a:t>
            </a:r>
            <a:r>
              <a:rPr lang="en-US" sz="2800" b="0" i="0" baseline="30000" dirty="0">
                <a:solidFill>
                  <a:srgbClr val="000000"/>
                </a:solidFill>
                <a:effectLst/>
                <a:latin typeface="system-ui"/>
              </a:rPr>
              <a:t>[</a:t>
            </a:r>
            <a:r>
              <a:rPr lang="en-US" sz="2800" b="0" i="0" baseline="30000" dirty="0">
                <a:solidFill>
                  <a:srgbClr val="4A4A4A"/>
                </a:solidFill>
                <a:effectLst/>
                <a:latin typeface="system-ui"/>
                <a:hlinkClick r:id="rId2" tooltip="See footnote a"/>
              </a:rPr>
              <a:t>a</a:t>
            </a:r>
            <a:r>
              <a:rPr lang="en-US" sz="2800" b="0" i="0" baseline="30000" dirty="0">
                <a:solidFill>
                  <a:srgbClr val="000000"/>
                </a:solidFill>
                <a:effectLst/>
                <a:latin typeface="system-ui"/>
              </a:rPr>
              <a:t>]</a:t>
            </a:r>
            <a:r>
              <a:rPr lang="en-US" sz="2800" b="0" i="0" dirty="0">
                <a:solidFill>
                  <a:srgbClr val="000000"/>
                </a:solidFill>
                <a:effectLst/>
                <a:latin typeface="system-ui"/>
              </a:rPr>
              <a:t> of men or of angels, but do not have love, I am only a resounding gong or a clanging cymbal. </a:t>
            </a:r>
            <a:r>
              <a:rPr lang="en-US" sz="2800" b="1" i="0" baseline="30000" dirty="0">
                <a:solidFill>
                  <a:srgbClr val="000000"/>
                </a:solidFill>
                <a:effectLst/>
                <a:latin typeface="system-ui"/>
              </a:rPr>
              <a:t>2 </a:t>
            </a:r>
            <a:r>
              <a:rPr lang="en-US" sz="2800" b="0" i="0" dirty="0">
                <a:solidFill>
                  <a:srgbClr val="000000"/>
                </a:solidFill>
                <a:effectLst/>
                <a:latin typeface="system-ui"/>
              </a:rPr>
              <a:t>If I have the gift of prophecy and can fathom all mysteries and all knowledge, and if I have a faith that can move mountains, but do not have love, I am nothing. </a:t>
            </a:r>
            <a:r>
              <a:rPr lang="en-US" sz="2800" b="1" i="0" baseline="30000" dirty="0">
                <a:solidFill>
                  <a:srgbClr val="000000"/>
                </a:solidFill>
                <a:effectLst/>
                <a:latin typeface="system-ui"/>
              </a:rPr>
              <a:t>3 </a:t>
            </a:r>
            <a:r>
              <a:rPr lang="en-US" sz="2800" b="0" i="0" dirty="0">
                <a:solidFill>
                  <a:srgbClr val="000000"/>
                </a:solidFill>
                <a:effectLst/>
                <a:latin typeface="system-ui"/>
              </a:rPr>
              <a:t>If I give all I possess to the poor and give over my body to hardship that I may boast,</a:t>
            </a:r>
            <a:r>
              <a:rPr lang="en-US" sz="2800" b="0" i="0" baseline="30000" dirty="0">
                <a:solidFill>
                  <a:srgbClr val="000000"/>
                </a:solidFill>
                <a:effectLst/>
                <a:latin typeface="system-ui"/>
              </a:rPr>
              <a:t>[</a:t>
            </a:r>
            <a:r>
              <a:rPr lang="en-US" sz="2800" b="0" i="0" baseline="30000" dirty="0">
                <a:solidFill>
                  <a:srgbClr val="4A4A4A"/>
                </a:solidFill>
                <a:effectLst/>
                <a:latin typeface="system-ui"/>
                <a:hlinkClick r:id="rId3" tooltip="See footnote b"/>
              </a:rPr>
              <a:t>b</a:t>
            </a:r>
            <a:r>
              <a:rPr lang="en-US" sz="2800" b="0" i="0" baseline="30000" dirty="0">
                <a:solidFill>
                  <a:srgbClr val="000000"/>
                </a:solidFill>
                <a:effectLst/>
                <a:latin typeface="system-ui"/>
              </a:rPr>
              <a:t>]</a:t>
            </a:r>
            <a:r>
              <a:rPr lang="en-US" sz="2800" b="0" i="0" dirty="0">
                <a:solidFill>
                  <a:srgbClr val="000000"/>
                </a:solidFill>
                <a:effectLst/>
                <a:latin typeface="system-ui"/>
              </a:rPr>
              <a:t> but do not have love, I gain nothing.</a:t>
            </a:r>
            <a:endParaRPr lang="en-US" sz="2800" dirty="0"/>
          </a:p>
        </p:txBody>
      </p:sp>
    </p:spTree>
    <p:extLst>
      <p:ext uri="{BB962C8B-B14F-4D97-AF65-F5344CB8AC3E}">
        <p14:creationId xmlns:p14="http://schemas.microsoft.com/office/powerpoint/2010/main" val="4211657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F2A2B2-D61C-4617-70F1-7DDF6D492D7A}"/>
              </a:ext>
            </a:extLst>
          </p:cNvPr>
          <p:cNvSpPr>
            <a:spLocks noGrp="1"/>
          </p:cNvSpPr>
          <p:nvPr>
            <p:ph type="title"/>
          </p:nvPr>
        </p:nvSpPr>
        <p:spPr/>
        <p:txBody>
          <a:bodyPr/>
          <a:lstStyle/>
          <a:p>
            <a:r>
              <a:rPr lang="en-US" dirty="0"/>
              <a:t>1 Corinthians 13</a:t>
            </a:r>
          </a:p>
        </p:txBody>
      </p:sp>
      <p:sp>
        <p:nvSpPr>
          <p:cNvPr id="3" name="Content Placeholder 2">
            <a:extLst>
              <a:ext uri="{FF2B5EF4-FFF2-40B4-BE49-F238E27FC236}">
                <a16:creationId xmlns:a16="http://schemas.microsoft.com/office/drawing/2014/main" xmlns="" id="{69FF0FFE-3B50-8B1B-67DC-44671DF222FC}"/>
              </a:ext>
            </a:extLst>
          </p:cNvPr>
          <p:cNvSpPr>
            <a:spLocks noGrp="1"/>
          </p:cNvSpPr>
          <p:nvPr>
            <p:ph idx="1"/>
          </p:nvPr>
        </p:nvSpPr>
        <p:spPr/>
        <p:txBody>
          <a:bodyPr/>
          <a:lstStyle/>
          <a:p>
            <a:pPr algn="l"/>
            <a:r>
              <a:rPr lang="en-US" sz="2800" b="1" i="0" baseline="30000" dirty="0">
                <a:solidFill>
                  <a:srgbClr val="000000"/>
                </a:solidFill>
                <a:effectLst/>
                <a:latin typeface="system-ui"/>
              </a:rPr>
              <a:t>4 </a:t>
            </a:r>
            <a:r>
              <a:rPr lang="en-US" sz="2800" b="0" i="0" dirty="0">
                <a:solidFill>
                  <a:srgbClr val="000000"/>
                </a:solidFill>
                <a:effectLst/>
                <a:latin typeface="system-ui"/>
              </a:rPr>
              <a:t>Love is patient, love is kind. It does not envy, it does not boast, it is not proud. </a:t>
            </a:r>
            <a:r>
              <a:rPr lang="en-US" sz="2800" b="1" i="0" baseline="30000" dirty="0">
                <a:solidFill>
                  <a:srgbClr val="000000"/>
                </a:solidFill>
                <a:effectLst/>
                <a:latin typeface="system-ui"/>
              </a:rPr>
              <a:t>5 </a:t>
            </a:r>
            <a:r>
              <a:rPr lang="en-US" sz="2800" b="0" i="0" dirty="0">
                <a:solidFill>
                  <a:srgbClr val="000000"/>
                </a:solidFill>
                <a:effectLst/>
                <a:latin typeface="system-ui"/>
              </a:rPr>
              <a:t>It does not dishonor others, it is not self-seeking, it is not easily angered, it keeps no record of wrongs. </a:t>
            </a:r>
            <a:r>
              <a:rPr lang="en-US" sz="2800" b="1" i="0" baseline="30000" dirty="0">
                <a:solidFill>
                  <a:srgbClr val="000000"/>
                </a:solidFill>
                <a:effectLst/>
                <a:latin typeface="system-ui"/>
              </a:rPr>
              <a:t>6 </a:t>
            </a:r>
            <a:r>
              <a:rPr lang="en-US" sz="2800" b="0" i="0" dirty="0">
                <a:solidFill>
                  <a:srgbClr val="000000"/>
                </a:solidFill>
                <a:effectLst/>
                <a:latin typeface="system-ui"/>
              </a:rPr>
              <a:t>Love does not delight in evil but rejoices with the truth. </a:t>
            </a:r>
            <a:r>
              <a:rPr lang="en-US" sz="2800" b="1" i="0" baseline="30000" dirty="0">
                <a:solidFill>
                  <a:srgbClr val="000000"/>
                </a:solidFill>
                <a:effectLst/>
                <a:latin typeface="system-ui"/>
              </a:rPr>
              <a:t>7 </a:t>
            </a:r>
            <a:r>
              <a:rPr lang="en-US" sz="2800" b="0" i="0" dirty="0">
                <a:solidFill>
                  <a:srgbClr val="000000"/>
                </a:solidFill>
                <a:effectLst/>
                <a:latin typeface="system-ui"/>
              </a:rPr>
              <a:t>It always protects, always trusts, always hopes, always perseveres.</a:t>
            </a:r>
          </a:p>
          <a:p>
            <a:pPr algn="l"/>
            <a:r>
              <a:rPr lang="en-US" sz="2800" b="1" i="0" baseline="30000" dirty="0">
                <a:solidFill>
                  <a:srgbClr val="000000"/>
                </a:solidFill>
                <a:effectLst/>
                <a:latin typeface="system-ui"/>
              </a:rPr>
              <a:t>8 </a:t>
            </a:r>
            <a:r>
              <a:rPr lang="en-US" sz="2800" b="0" i="0" dirty="0">
                <a:solidFill>
                  <a:srgbClr val="000000"/>
                </a:solidFill>
                <a:effectLst/>
                <a:latin typeface="system-ui"/>
              </a:rPr>
              <a:t>Love never fails. But where there are prophecies, they will cease; where there are tongues, they will be stilled; where there is knowledge, it will pass away.</a:t>
            </a:r>
          </a:p>
          <a:p>
            <a:endParaRPr lang="en-US" dirty="0"/>
          </a:p>
        </p:txBody>
      </p:sp>
    </p:spTree>
    <p:extLst>
      <p:ext uri="{BB962C8B-B14F-4D97-AF65-F5344CB8AC3E}">
        <p14:creationId xmlns:p14="http://schemas.microsoft.com/office/powerpoint/2010/main" val="370731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9C25C7-3B36-B969-376F-259FEE26A546}"/>
              </a:ext>
            </a:extLst>
          </p:cNvPr>
          <p:cNvSpPr>
            <a:spLocks noGrp="1"/>
          </p:cNvSpPr>
          <p:nvPr>
            <p:ph type="title"/>
          </p:nvPr>
        </p:nvSpPr>
        <p:spPr/>
        <p:txBody>
          <a:bodyPr/>
          <a:lstStyle/>
          <a:p>
            <a:r>
              <a:rPr lang="en-US" dirty="0"/>
              <a:t>1 Corinthians 13</a:t>
            </a:r>
          </a:p>
        </p:txBody>
      </p:sp>
      <p:sp>
        <p:nvSpPr>
          <p:cNvPr id="3" name="Content Placeholder 2">
            <a:extLst>
              <a:ext uri="{FF2B5EF4-FFF2-40B4-BE49-F238E27FC236}">
                <a16:creationId xmlns:a16="http://schemas.microsoft.com/office/drawing/2014/main" xmlns="" id="{1A42C214-2FA0-ED64-0C5E-AB0633C8FDBE}"/>
              </a:ext>
            </a:extLst>
          </p:cNvPr>
          <p:cNvSpPr>
            <a:spLocks noGrp="1"/>
          </p:cNvSpPr>
          <p:nvPr>
            <p:ph idx="1"/>
          </p:nvPr>
        </p:nvSpPr>
        <p:spPr/>
        <p:txBody>
          <a:bodyPr/>
          <a:lstStyle/>
          <a:p>
            <a:pPr algn="l"/>
            <a:r>
              <a:rPr lang="en-US" sz="2800" b="1" i="0" baseline="30000" dirty="0">
                <a:solidFill>
                  <a:srgbClr val="000000"/>
                </a:solidFill>
                <a:effectLst/>
                <a:latin typeface="system-ui"/>
              </a:rPr>
              <a:t>9 </a:t>
            </a:r>
            <a:r>
              <a:rPr lang="en-US" sz="2800" b="0" i="0" dirty="0">
                <a:solidFill>
                  <a:srgbClr val="000000"/>
                </a:solidFill>
                <a:effectLst/>
                <a:latin typeface="system-ui"/>
              </a:rPr>
              <a:t>For we know in part and we prophesy in part, </a:t>
            </a:r>
            <a:r>
              <a:rPr lang="en-US" sz="2800" b="1" i="0" baseline="30000" dirty="0">
                <a:solidFill>
                  <a:srgbClr val="000000"/>
                </a:solidFill>
                <a:effectLst/>
                <a:latin typeface="system-ui"/>
              </a:rPr>
              <a:t>10 </a:t>
            </a:r>
            <a:r>
              <a:rPr lang="en-US" sz="2800" b="0" i="0" dirty="0">
                <a:solidFill>
                  <a:srgbClr val="000000"/>
                </a:solidFill>
                <a:effectLst/>
                <a:latin typeface="system-ui"/>
              </a:rPr>
              <a:t>but when completeness comes, what is in part disappears. </a:t>
            </a:r>
            <a:r>
              <a:rPr lang="en-US" sz="2800" b="1" i="0" baseline="30000" dirty="0">
                <a:solidFill>
                  <a:srgbClr val="000000"/>
                </a:solidFill>
                <a:effectLst/>
                <a:latin typeface="system-ui"/>
              </a:rPr>
              <a:t>11 </a:t>
            </a:r>
            <a:r>
              <a:rPr lang="en-US" sz="2800" b="0" i="0" dirty="0">
                <a:solidFill>
                  <a:srgbClr val="000000"/>
                </a:solidFill>
                <a:effectLst/>
                <a:latin typeface="system-ui"/>
              </a:rPr>
              <a:t>When I was a child, I talked like a child, I thought like a child, I reasoned like a child. When I became a man, I put the ways of childhood behind me. </a:t>
            </a:r>
            <a:r>
              <a:rPr lang="en-US" sz="2800" b="1" i="0" baseline="30000" dirty="0">
                <a:solidFill>
                  <a:srgbClr val="000000"/>
                </a:solidFill>
                <a:effectLst/>
                <a:latin typeface="system-ui"/>
              </a:rPr>
              <a:t>12 </a:t>
            </a:r>
            <a:r>
              <a:rPr lang="en-US" sz="2800" b="0" i="0" dirty="0">
                <a:solidFill>
                  <a:srgbClr val="000000"/>
                </a:solidFill>
                <a:effectLst/>
                <a:latin typeface="system-ui"/>
              </a:rPr>
              <a:t>For now we see only a reflection as in a mirror; then we shall see face to face. Now I know in part; then I shall know fully, even as I am fully known.</a:t>
            </a:r>
          </a:p>
          <a:p>
            <a:pPr algn="l"/>
            <a:r>
              <a:rPr lang="en-US" sz="2800" b="1" i="0" baseline="30000" dirty="0">
                <a:solidFill>
                  <a:srgbClr val="000000"/>
                </a:solidFill>
                <a:effectLst/>
                <a:latin typeface="system-ui"/>
              </a:rPr>
              <a:t>13 </a:t>
            </a:r>
            <a:r>
              <a:rPr lang="en-US" sz="2800" b="0" i="0" dirty="0">
                <a:solidFill>
                  <a:srgbClr val="000000"/>
                </a:solidFill>
                <a:effectLst/>
                <a:latin typeface="system-ui"/>
              </a:rPr>
              <a:t>And now these three remain: faith, hope and love. But the greatest of these is love.</a:t>
            </a:r>
          </a:p>
          <a:p>
            <a:endParaRPr lang="en-US" dirty="0"/>
          </a:p>
        </p:txBody>
      </p:sp>
    </p:spTree>
    <p:extLst>
      <p:ext uri="{BB962C8B-B14F-4D97-AF65-F5344CB8AC3E}">
        <p14:creationId xmlns:p14="http://schemas.microsoft.com/office/powerpoint/2010/main" val="2367727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2E7FAD-4820-0670-43A6-71C9ABA77862}"/>
              </a:ext>
            </a:extLst>
          </p:cNvPr>
          <p:cNvSpPr>
            <a:spLocks noGrp="1"/>
          </p:cNvSpPr>
          <p:nvPr>
            <p:ph type="title"/>
          </p:nvPr>
        </p:nvSpPr>
        <p:spPr/>
        <p:txBody>
          <a:bodyPr>
            <a:normAutofit/>
          </a:bodyPr>
          <a:lstStyle/>
          <a:p>
            <a:r>
              <a:rPr lang="en-US" dirty="0"/>
              <a:t>1 Corinthians 14 </a:t>
            </a:r>
          </a:p>
        </p:txBody>
      </p:sp>
      <p:sp>
        <p:nvSpPr>
          <p:cNvPr id="3" name="Content Placeholder 2">
            <a:extLst>
              <a:ext uri="{FF2B5EF4-FFF2-40B4-BE49-F238E27FC236}">
                <a16:creationId xmlns:a16="http://schemas.microsoft.com/office/drawing/2014/main" xmlns="" id="{9B26A472-CDAC-F99B-1791-A1DBB583355E}"/>
              </a:ext>
            </a:extLst>
          </p:cNvPr>
          <p:cNvSpPr>
            <a:spLocks noGrp="1"/>
          </p:cNvSpPr>
          <p:nvPr>
            <p:ph idx="1"/>
          </p:nvPr>
        </p:nvSpPr>
        <p:spPr/>
        <p:txBody>
          <a:bodyPr>
            <a:noAutofit/>
          </a:bodyPr>
          <a:lstStyle/>
          <a:p>
            <a:r>
              <a:rPr lang="en-US" sz="2800" b="1" i="0" dirty="0">
                <a:solidFill>
                  <a:srgbClr val="000000"/>
                </a:solidFill>
                <a:effectLst/>
                <a:latin typeface="system-ui"/>
              </a:rPr>
              <a:t>14 </a:t>
            </a:r>
            <a:r>
              <a:rPr lang="en-US" sz="2800" b="0" i="0" dirty="0">
                <a:solidFill>
                  <a:srgbClr val="000000"/>
                </a:solidFill>
                <a:effectLst/>
                <a:latin typeface="system-ui"/>
              </a:rPr>
              <a:t>Follow the way of love and eagerly desire gifts of the Spirit, especially prophecy.</a:t>
            </a:r>
            <a:r>
              <a:rPr lang="en-US" sz="2800" b="0" i="0" dirty="0">
                <a:solidFill>
                  <a:srgbClr val="000000"/>
                </a:solidFill>
                <a:effectLst/>
                <a:highlight>
                  <a:srgbClr val="FFFF00"/>
                </a:highlight>
                <a:latin typeface="system-ui"/>
              </a:rPr>
              <a:t> </a:t>
            </a:r>
            <a:r>
              <a:rPr lang="en-US" sz="2800" b="1" i="0" baseline="30000" dirty="0">
                <a:solidFill>
                  <a:srgbClr val="000000"/>
                </a:solidFill>
                <a:effectLst/>
                <a:highlight>
                  <a:srgbClr val="FFFF00"/>
                </a:highlight>
                <a:latin typeface="system-ui"/>
              </a:rPr>
              <a:t>2 </a:t>
            </a:r>
            <a:r>
              <a:rPr lang="en-US" sz="2800" b="1" i="0" dirty="0">
                <a:solidFill>
                  <a:srgbClr val="000000"/>
                </a:solidFill>
                <a:effectLst/>
                <a:highlight>
                  <a:srgbClr val="FFFF00"/>
                </a:highlight>
                <a:latin typeface="system-ui"/>
              </a:rPr>
              <a:t>For anyone who speaks in a tongue</a:t>
            </a:r>
            <a:r>
              <a:rPr lang="en-US" sz="2800" b="1" i="0" baseline="30000" dirty="0">
                <a:solidFill>
                  <a:srgbClr val="000000"/>
                </a:solidFill>
                <a:effectLst/>
                <a:highlight>
                  <a:srgbClr val="FFFF00"/>
                </a:highlight>
                <a:latin typeface="system-ui"/>
              </a:rPr>
              <a:t>[</a:t>
            </a:r>
            <a:r>
              <a:rPr lang="en-US" sz="2800" b="1" i="0" baseline="30000" dirty="0">
                <a:solidFill>
                  <a:srgbClr val="4A4A4A"/>
                </a:solidFill>
                <a:effectLst/>
                <a:highlight>
                  <a:srgbClr val="FFFF00"/>
                </a:highlight>
                <a:latin typeface="system-ui"/>
                <a:hlinkClick r:id="rId2" tooltip="See footnote a"/>
              </a:rPr>
              <a:t>a</a:t>
            </a:r>
            <a:r>
              <a:rPr lang="en-US" sz="2800" b="1" i="0" baseline="30000" dirty="0">
                <a:solidFill>
                  <a:srgbClr val="000000"/>
                </a:solidFill>
                <a:effectLst/>
                <a:highlight>
                  <a:srgbClr val="FFFF00"/>
                </a:highlight>
                <a:latin typeface="system-ui"/>
              </a:rPr>
              <a:t>]</a:t>
            </a:r>
            <a:r>
              <a:rPr lang="en-US" sz="2800" b="1" i="0" dirty="0">
                <a:solidFill>
                  <a:srgbClr val="000000"/>
                </a:solidFill>
                <a:effectLst/>
                <a:highlight>
                  <a:srgbClr val="FFFF00"/>
                </a:highlight>
                <a:latin typeface="system-ui"/>
              </a:rPr>
              <a:t> does not speak to people but to God. Indeed, no one understands them; they utter mysteries by the Spirit. </a:t>
            </a:r>
            <a:r>
              <a:rPr lang="en-US" sz="2800" b="1" i="0" baseline="30000" dirty="0">
                <a:solidFill>
                  <a:srgbClr val="000000"/>
                </a:solidFill>
                <a:effectLst/>
                <a:highlight>
                  <a:srgbClr val="FFFF00"/>
                </a:highlight>
                <a:latin typeface="system-ui"/>
              </a:rPr>
              <a:t>3 </a:t>
            </a:r>
            <a:r>
              <a:rPr lang="en-US" sz="2800" b="0" i="0" dirty="0">
                <a:solidFill>
                  <a:srgbClr val="000000"/>
                </a:solidFill>
                <a:effectLst/>
                <a:highlight>
                  <a:srgbClr val="FFFF00"/>
                </a:highlight>
                <a:latin typeface="system-ui"/>
              </a:rPr>
              <a:t>But the one who prophesies speaks to people for their strengthening, encouraging and comfort. </a:t>
            </a:r>
            <a:r>
              <a:rPr lang="en-US" sz="2800" b="1" i="0" baseline="30000" dirty="0">
                <a:solidFill>
                  <a:srgbClr val="000000"/>
                </a:solidFill>
                <a:effectLst/>
                <a:highlight>
                  <a:srgbClr val="FFFF00"/>
                </a:highlight>
                <a:latin typeface="system-ui"/>
              </a:rPr>
              <a:t>4 </a:t>
            </a:r>
            <a:r>
              <a:rPr lang="en-US" sz="2800" b="1" i="0" dirty="0">
                <a:solidFill>
                  <a:srgbClr val="000000"/>
                </a:solidFill>
                <a:effectLst/>
                <a:highlight>
                  <a:srgbClr val="FFFF00"/>
                </a:highlight>
                <a:latin typeface="system-ui"/>
              </a:rPr>
              <a:t>Anyone who speaks in a tongue edifies themselves, but the one who prophesies edifies the church</a:t>
            </a:r>
            <a:r>
              <a:rPr lang="en-US" sz="2800" b="0" i="0" dirty="0">
                <a:solidFill>
                  <a:srgbClr val="000000"/>
                </a:solidFill>
                <a:effectLst/>
                <a:highlight>
                  <a:srgbClr val="FFFF00"/>
                </a:highlight>
                <a:latin typeface="system-ui"/>
              </a:rPr>
              <a:t>.</a:t>
            </a:r>
            <a:r>
              <a:rPr lang="en-US" sz="2800" b="0" i="0" dirty="0">
                <a:solidFill>
                  <a:srgbClr val="000000"/>
                </a:solidFill>
                <a:effectLst/>
                <a:latin typeface="system-ui"/>
              </a:rPr>
              <a:t> </a:t>
            </a:r>
            <a:r>
              <a:rPr lang="en-US" sz="2800" b="1" i="0" baseline="30000" dirty="0">
                <a:solidFill>
                  <a:srgbClr val="000000"/>
                </a:solidFill>
                <a:effectLst/>
                <a:latin typeface="system-ui"/>
              </a:rPr>
              <a:t>5 </a:t>
            </a:r>
            <a:r>
              <a:rPr lang="en-US" sz="2800" b="0" i="0" dirty="0">
                <a:solidFill>
                  <a:srgbClr val="000000"/>
                </a:solidFill>
                <a:effectLst/>
                <a:latin typeface="system-ui"/>
              </a:rPr>
              <a:t>I would like every one of you to speak in tongues,</a:t>
            </a:r>
            <a:r>
              <a:rPr lang="en-US" sz="2800" b="0" i="0" baseline="30000" dirty="0">
                <a:solidFill>
                  <a:srgbClr val="000000"/>
                </a:solidFill>
                <a:effectLst/>
                <a:latin typeface="system-ui"/>
              </a:rPr>
              <a:t>[</a:t>
            </a:r>
            <a:r>
              <a:rPr lang="en-US" sz="2800" b="0" i="0" baseline="30000" dirty="0">
                <a:solidFill>
                  <a:srgbClr val="4A4A4A"/>
                </a:solidFill>
                <a:effectLst/>
                <a:latin typeface="system-ui"/>
                <a:hlinkClick r:id="rId3" tooltip="See footnote b"/>
              </a:rPr>
              <a:t>b</a:t>
            </a:r>
            <a:r>
              <a:rPr lang="en-US" sz="2800" b="0" i="0" baseline="30000" dirty="0">
                <a:solidFill>
                  <a:srgbClr val="000000"/>
                </a:solidFill>
                <a:effectLst/>
                <a:latin typeface="system-ui"/>
              </a:rPr>
              <a:t>]</a:t>
            </a:r>
            <a:r>
              <a:rPr lang="en-US" sz="2800" b="0" i="0" dirty="0">
                <a:solidFill>
                  <a:srgbClr val="000000"/>
                </a:solidFill>
                <a:effectLst/>
                <a:latin typeface="system-ui"/>
              </a:rPr>
              <a:t> but I would rather have you prophesy. The one who prophesies is greater than the one who speaks in tongues,</a:t>
            </a:r>
            <a:r>
              <a:rPr lang="en-US" sz="2800" b="0" i="0" baseline="30000" dirty="0">
                <a:solidFill>
                  <a:srgbClr val="000000"/>
                </a:solidFill>
                <a:effectLst/>
                <a:latin typeface="system-ui"/>
              </a:rPr>
              <a:t>[</a:t>
            </a:r>
            <a:r>
              <a:rPr lang="en-US" sz="2800" b="0" i="0" baseline="30000" dirty="0">
                <a:solidFill>
                  <a:srgbClr val="4A4A4A"/>
                </a:solidFill>
                <a:effectLst/>
                <a:latin typeface="system-ui"/>
                <a:hlinkClick r:id="rId4" tooltip="See footnote c"/>
              </a:rPr>
              <a:t>c</a:t>
            </a:r>
            <a:r>
              <a:rPr lang="en-US" sz="2800" b="0" i="0" baseline="30000" dirty="0">
                <a:solidFill>
                  <a:srgbClr val="000000"/>
                </a:solidFill>
                <a:effectLst/>
                <a:latin typeface="system-ui"/>
              </a:rPr>
              <a:t>]</a:t>
            </a:r>
            <a:r>
              <a:rPr lang="en-US" sz="2800" b="0" i="0" dirty="0">
                <a:solidFill>
                  <a:srgbClr val="000000"/>
                </a:solidFill>
                <a:effectLst/>
                <a:latin typeface="system-ui"/>
              </a:rPr>
              <a:t> unless someone interprets, so that the church may be edified.</a:t>
            </a:r>
            <a:endParaRPr lang="en-US" sz="2800" dirty="0"/>
          </a:p>
        </p:txBody>
      </p:sp>
    </p:spTree>
    <p:extLst>
      <p:ext uri="{BB962C8B-B14F-4D97-AF65-F5344CB8AC3E}">
        <p14:creationId xmlns:p14="http://schemas.microsoft.com/office/powerpoint/2010/main" val="358019958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1758</TotalTime>
  <Words>1197</Words>
  <Application>Microsoft Office PowerPoint</Application>
  <PresentationFormat>Custom</PresentationFormat>
  <Paragraphs>118</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Retrospect</vt:lpstr>
      <vt:lpstr>The Father Gives  Good Gifts</vt:lpstr>
      <vt:lpstr>What are the gifts? 1 Corinthians 12</vt:lpstr>
      <vt:lpstr>1 Corinthians 12</vt:lpstr>
      <vt:lpstr>1 Corinthians 12</vt:lpstr>
      <vt:lpstr>1 Corinthians 12</vt:lpstr>
      <vt:lpstr>1 Corinthians 13</vt:lpstr>
      <vt:lpstr>1 Corinthians 13</vt:lpstr>
      <vt:lpstr>1 Corinthians 13</vt:lpstr>
      <vt:lpstr>1 Corinthians 14 </vt:lpstr>
      <vt:lpstr>1 Corinthians 14</vt:lpstr>
      <vt:lpstr>1 Corinthians 14</vt:lpstr>
      <vt:lpstr>1 Corinthians 14</vt:lpstr>
      <vt:lpstr>1 Corinthians 14</vt:lpstr>
      <vt:lpstr>1 Corinthians 14</vt:lpstr>
      <vt:lpstr>Another description of prayer in the Spirit Romans 8:26-27</vt:lpstr>
      <vt:lpstr>Peter Identifies the church age we are in.</vt:lpstr>
      <vt:lpstr>Acts 2:17-21</vt:lpstr>
      <vt:lpstr>Psalms 16:11 “you have made known to me the paths of life; You will make me full of gladness with your presence” </vt:lpstr>
      <vt:lpstr>“Filling” or “baptism of the Holy Spirit”, separate from salvation.</vt:lpstr>
      <vt:lpstr>The purpose of the Baptism of the Spirit:</vt:lpstr>
      <vt:lpstr>Jesus teaches us how to pray  Luke 11:1-13</vt:lpstr>
      <vt:lpstr>Luke 11:1-13 Ask, Seek, Knock!</vt:lpstr>
      <vt:lpstr>Luke 11:1-13 Its OK to ask for MORE of the Holy Spirit!</vt:lpstr>
      <vt:lpstr>Testimony</vt:lpstr>
      <vt:lpstr>Ask yourself:</vt:lpstr>
      <vt:lpstr>Do you want more?</vt:lpstr>
      <vt:lpstr>Beware of this popular teaching:</vt:lpstr>
      <vt:lpstr>Q:What gets in the way of receiving then? A: Fear, pride/dignity, need for control</vt:lpstr>
      <vt:lpstr>Tongues</vt:lpstr>
      <vt:lpstr>Q: How did the saints of the last 200 years experience God beyond their Theology?</vt:lpstr>
      <vt:lpstr>How do I start? How do I receive?</vt:lpstr>
      <vt:lpstr>How do I receive? </vt:lpstr>
      <vt:lpstr>How do I receive?</vt:lpstr>
      <vt:lpstr>How do I receive?</vt:lpstr>
      <vt:lpstr>How to then take a leap of faith?:</vt:lpstr>
      <vt:lpstr>If you are open to the Holy Spirit, and wish to receive prayer to be filled the front is now open for ministry.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Father Gives  Good Gifts</dc:title>
  <dc:creator>Daniel Slade</dc:creator>
  <cp:lastModifiedBy>LifeGate</cp:lastModifiedBy>
  <cp:revision>3</cp:revision>
  <dcterms:created xsi:type="dcterms:W3CDTF">2023-12-09T10:49:07Z</dcterms:created>
  <dcterms:modified xsi:type="dcterms:W3CDTF">2023-12-10T17:01:36Z</dcterms:modified>
</cp:coreProperties>
</file>