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697" r:id="rId3"/>
    <p:sldId id="681" r:id="rId4"/>
    <p:sldId id="674" r:id="rId5"/>
    <p:sldId id="686" r:id="rId6"/>
    <p:sldId id="687" r:id="rId7"/>
    <p:sldId id="688" r:id="rId8"/>
    <p:sldId id="685" r:id="rId9"/>
    <p:sldId id="679" r:id="rId10"/>
    <p:sldId id="692" r:id="rId11"/>
    <p:sldId id="693" r:id="rId12"/>
    <p:sldId id="680" r:id="rId13"/>
    <p:sldId id="689" r:id="rId14"/>
    <p:sldId id="690" r:id="rId15"/>
    <p:sldId id="691" r:id="rId16"/>
    <p:sldId id="654" r:id="rId17"/>
    <p:sldId id="653" r:id="rId18"/>
    <p:sldId id="695" r:id="rId19"/>
    <p:sldId id="696" r:id="rId20"/>
    <p:sldId id="694" r:id="rId21"/>
    <p:sldId id="665" r:id="rId22"/>
    <p:sldId id="678" r:id="rId23"/>
    <p:sldId id="640" r:id="rId24"/>
  </p:sldIdLst>
  <p:sldSz cx="9144000" cy="6858000" type="screen4x3"/>
  <p:notesSz cx="7099300" cy="93853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A80000"/>
    <a:srgbClr val="DCC2AE"/>
    <a:srgbClr val="FFCC99"/>
    <a:srgbClr val="FF9933"/>
    <a:srgbClr val="FCCBA2"/>
    <a:srgbClr val="FDD8B9"/>
    <a:srgbClr val="B92D14"/>
    <a:srgbClr val="4D4D4D"/>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546" autoAdjust="0"/>
    <p:restoredTop sz="95636" autoAdjust="0"/>
  </p:normalViewPr>
  <p:slideViewPr>
    <p:cSldViewPr>
      <p:cViewPr>
        <p:scale>
          <a:sx n="60" d="100"/>
          <a:sy n="60" d="100"/>
        </p:scale>
        <p:origin x="-3000" y="-10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4021294"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203325" y="703263"/>
            <a:ext cx="4692650" cy="35194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709930" y="4458018"/>
            <a:ext cx="5679440" cy="422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4021294"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5816025"/>
            <a:ext cx="83058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Sunday</a:t>
            </a:r>
            <a:r>
              <a:rPr lang="en-US" sz="3200" b="1" smtClean="0">
                <a:effectLst>
                  <a:outerShdw blurRad="38100" dist="38100" dir="2700000" algn="tl">
                    <a:srgbClr val="000000">
                      <a:alpha val="43137"/>
                    </a:srgbClr>
                  </a:outerShdw>
                </a:effectLst>
              </a:rPr>
              <a:t>, December </a:t>
            </a:r>
            <a:r>
              <a:rPr lang="en-US" sz="3200" b="1" dirty="0" smtClean="0">
                <a:effectLst>
                  <a:outerShdw blurRad="38100" dist="38100" dir="2700000" algn="tl">
                    <a:srgbClr val="000000">
                      <a:alpha val="43137"/>
                    </a:srgbClr>
                  </a:outerShdw>
                </a:effectLst>
              </a:rPr>
              <a:t>31, 2023</a:t>
            </a:r>
          </a:p>
        </p:txBody>
      </p:sp>
      <p:sp>
        <p:nvSpPr>
          <p:cNvPr id="5" name="TextBox 4"/>
          <p:cNvSpPr txBox="1"/>
          <p:nvPr/>
        </p:nvSpPr>
        <p:spPr>
          <a:xfrm>
            <a:off x="152400" y="5245894"/>
            <a:ext cx="86106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Sermon For LifeGate</a:t>
            </a:r>
            <a:endParaRPr lang="en-US" sz="3600" b="1" dirty="0">
              <a:effectLst>
                <a:outerShdw blurRad="38100" dist="38100" dir="2700000" algn="tl">
                  <a:srgbClr val="000000">
                    <a:alpha val="43137"/>
                  </a:srgbClr>
                </a:outerShdw>
              </a:effectLst>
            </a:endParaRPr>
          </a:p>
        </p:txBody>
      </p:sp>
      <p:pic>
        <p:nvPicPr>
          <p:cNvPr id="6" name="Picture 5"/>
          <p:cNvPicPr/>
          <p:nvPr/>
        </p:nvPicPr>
        <p:blipFill rotWithShape="1">
          <a:blip r:embed="rId4"/>
          <a:srcRect b="2847"/>
          <a:stretch/>
        </p:blipFill>
        <p:spPr bwMode="auto">
          <a:xfrm>
            <a:off x="457200" y="609600"/>
            <a:ext cx="8305800" cy="3429000"/>
          </a:xfrm>
          <a:prstGeom prst="rect">
            <a:avLst/>
          </a:prstGeom>
          <a:ln w="31750">
            <a:solidFill>
              <a:schemeClr val="tx1"/>
            </a:solidFill>
          </a:ln>
          <a:extLst>
            <a:ext uri="{53640926-AAD7-44D8-BBD7-CCE9431645EC}">
              <a14:shadowObscured xmlns:a14="http://schemas.microsoft.com/office/drawing/2010/main"/>
            </a:ext>
          </a:extLst>
        </p:spPr>
      </p:pic>
      <p:sp>
        <p:nvSpPr>
          <p:cNvPr id="2" name="TextBox 1"/>
          <p:cNvSpPr txBox="1"/>
          <p:nvPr/>
        </p:nvSpPr>
        <p:spPr>
          <a:xfrm>
            <a:off x="228600" y="4114800"/>
            <a:ext cx="8763000" cy="107721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PREPARING FOR THE NEW YEAR</a:t>
            </a:r>
          </a:p>
          <a:p>
            <a:r>
              <a:rPr lang="en-US" sz="3200" dirty="0" smtClean="0">
                <a:effectLst>
                  <a:outerShdw blurRad="38100" dist="38100" dir="2700000" algn="tl">
                    <a:srgbClr val="000000">
                      <a:alpha val="43137"/>
                    </a:srgbClr>
                  </a:outerShdw>
                </a:effectLst>
              </a:rPr>
              <a:t>Breaking Out Of Fierce Individualism (Survivor)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 y="76200"/>
            <a:ext cx="8991600" cy="1143000"/>
          </a:xfrm>
          <a:prstGeom prst="rect">
            <a:avLst/>
          </a:prstGeom>
          <a:solidFill>
            <a:schemeClr val="accent1">
              <a:alpha val="80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God Never Set’s Aside Our Freewill – But He Can Interrupt it if We Go Against His Strategic Eternal Plan</a:t>
            </a:r>
            <a:endParaRPr lang="en-US" sz="2800" b="1" kern="0" dirty="0">
              <a:solidFill>
                <a:srgbClr val="FFFF00"/>
              </a:solidFill>
              <a:effectLst>
                <a:outerShdw blurRad="38100" dist="38100" dir="2700000" algn="tl">
                  <a:srgbClr val="000000">
                    <a:alpha val="43137"/>
                  </a:srgbClr>
                </a:outerShdw>
              </a:effectLst>
            </a:endParaRPr>
          </a:p>
        </p:txBody>
      </p:sp>
      <p:pic>
        <p:nvPicPr>
          <p:cNvPr id="3074" name="Picture 2" descr="Picture a Christmas Manger Panel PD12378 Riley Blake DIGITALLY PRINTED Baby Jesus  Christ Star Lamb Quilting Cotton Fabric - Etsy Israe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74" t="10432" r="17581" b="8122"/>
          <a:stretch/>
        </p:blipFill>
        <p:spPr bwMode="auto">
          <a:xfrm>
            <a:off x="266700" y="1404654"/>
            <a:ext cx="1267163" cy="17907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d Herod kill babies in Bethlehem? - New Vision Offici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37" r="7523"/>
          <a:stretch/>
        </p:blipFill>
        <p:spPr bwMode="auto">
          <a:xfrm>
            <a:off x="3733800" y="1516856"/>
            <a:ext cx="2221347" cy="12477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3200400"/>
            <a:ext cx="1905000" cy="954107"/>
          </a:xfrm>
          <a:prstGeom prst="rect">
            <a:avLst/>
          </a:prstGeom>
          <a:noFill/>
        </p:spPr>
        <p:txBody>
          <a:bodyPr wrap="square" rtlCol="0">
            <a:spAutoFit/>
          </a:bodyPr>
          <a:lstStyle/>
          <a:p>
            <a:r>
              <a:rPr lang="en-US" sz="1400" dirty="0" smtClean="0"/>
              <a:t>Jesus</a:t>
            </a:r>
          </a:p>
          <a:p>
            <a:r>
              <a:rPr lang="en-US" sz="1400" dirty="0" smtClean="0"/>
              <a:t>Born In</a:t>
            </a:r>
          </a:p>
          <a:p>
            <a:r>
              <a:rPr lang="en-US" sz="1400" dirty="0" smtClean="0"/>
              <a:t>Bethlehem</a:t>
            </a:r>
          </a:p>
          <a:p>
            <a:r>
              <a:rPr lang="en-US" sz="1400" dirty="0" smtClean="0"/>
              <a:t>through a Virgin </a:t>
            </a:r>
            <a:endParaRPr lang="en-US" sz="1400" dirty="0"/>
          </a:p>
        </p:txBody>
      </p:sp>
      <p:sp>
        <p:nvSpPr>
          <p:cNvPr id="8" name="TextBox 7"/>
          <p:cNvSpPr txBox="1"/>
          <p:nvPr/>
        </p:nvSpPr>
        <p:spPr>
          <a:xfrm>
            <a:off x="3581400" y="2743200"/>
            <a:ext cx="2514600" cy="954107"/>
          </a:xfrm>
          <a:prstGeom prst="rect">
            <a:avLst/>
          </a:prstGeom>
          <a:noFill/>
        </p:spPr>
        <p:txBody>
          <a:bodyPr wrap="square" rtlCol="0">
            <a:spAutoFit/>
          </a:bodyPr>
          <a:lstStyle/>
          <a:p>
            <a:r>
              <a:rPr lang="en-US" sz="1400" dirty="0" smtClean="0"/>
              <a:t>Evil King Herod the great Throws a fit and kills all the baby boys in Bethlehem Under two  - dies 1BC</a:t>
            </a:r>
            <a:endParaRPr lang="en-US" sz="1400" dirty="0"/>
          </a:p>
        </p:txBody>
      </p:sp>
      <p:sp>
        <p:nvSpPr>
          <p:cNvPr id="9" name="TextBox 8"/>
          <p:cNvSpPr txBox="1"/>
          <p:nvPr/>
        </p:nvSpPr>
        <p:spPr>
          <a:xfrm>
            <a:off x="1555763" y="2438400"/>
            <a:ext cx="2254237" cy="1384995"/>
          </a:xfrm>
          <a:prstGeom prst="rect">
            <a:avLst/>
          </a:prstGeom>
          <a:noFill/>
        </p:spPr>
        <p:txBody>
          <a:bodyPr wrap="square" rtlCol="0">
            <a:spAutoFit/>
          </a:bodyPr>
          <a:lstStyle/>
          <a:p>
            <a:r>
              <a:rPr lang="en-US" sz="1400" dirty="0" smtClean="0"/>
              <a:t>Magi Follow</a:t>
            </a:r>
          </a:p>
          <a:p>
            <a:r>
              <a:rPr lang="en-US" sz="1400" dirty="0" smtClean="0"/>
              <a:t>The Star</a:t>
            </a:r>
          </a:p>
          <a:p>
            <a:r>
              <a:rPr lang="en-US" sz="1400" dirty="0" smtClean="0"/>
              <a:t>Find Jesus </a:t>
            </a:r>
          </a:p>
          <a:p>
            <a:r>
              <a:rPr lang="en-US" sz="1400" dirty="0" smtClean="0"/>
              <a:t>God uses them as</a:t>
            </a:r>
          </a:p>
          <a:p>
            <a:r>
              <a:rPr lang="en-US" sz="1400" dirty="0" smtClean="0"/>
              <a:t>A sign to that</a:t>
            </a:r>
          </a:p>
          <a:p>
            <a:r>
              <a:rPr lang="en-US" sz="1400" dirty="0" smtClean="0"/>
              <a:t>Unbelieving generation</a:t>
            </a:r>
            <a:endParaRPr lang="en-US" sz="1400" dirty="0"/>
          </a:p>
        </p:txBody>
      </p:sp>
      <p:pic>
        <p:nvPicPr>
          <p:cNvPr id="3078" name="Picture 6" descr="The Magi, How Did They Know&quot; | Palm City New Ho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811" y="1295400"/>
            <a:ext cx="1797037" cy="11668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6073914"/>
            <a:ext cx="8229600" cy="707886"/>
          </a:xfrm>
          <a:prstGeom prst="rect">
            <a:avLst/>
          </a:prstGeom>
          <a:noFill/>
        </p:spPr>
        <p:txBody>
          <a:bodyPr wrap="square" rtlCol="0">
            <a:spAutoFit/>
          </a:bodyPr>
          <a:lstStyle/>
          <a:p>
            <a:r>
              <a:rPr lang="en-US" sz="2000" dirty="0" smtClean="0">
                <a:solidFill>
                  <a:srgbClr val="FFFF00"/>
                </a:solidFill>
              </a:rPr>
              <a:t>God allows evil when He wisely can’t interrupt it without</a:t>
            </a:r>
          </a:p>
          <a:p>
            <a:r>
              <a:rPr lang="en-US" sz="2000" dirty="0" smtClean="0">
                <a:solidFill>
                  <a:srgbClr val="FFFF00"/>
                </a:solidFill>
              </a:rPr>
              <a:t>Injuring His eternal law of freewill.</a:t>
            </a:r>
            <a:endParaRPr lang="en-US" sz="2000" dirty="0">
              <a:solidFill>
                <a:srgbClr val="FFFF00"/>
              </a:solidFill>
            </a:endParaRPr>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4068083"/>
            <a:ext cx="1435666" cy="191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descr="Which Herod Killed James in the Bible?"/>
          <p:cNvPicPr>
            <a:picLocks noChangeAspect="1" noChangeArrowheads="1"/>
          </p:cNvPicPr>
          <p:nvPr/>
        </p:nvPicPr>
        <p:blipFill rotWithShape="1">
          <a:blip r:embed="rId6">
            <a:extLst>
              <a:ext uri="{28A0092B-C50C-407E-A947-70E740481C1C}">
                <a14:useLocalDpi xmlns:a14="http://schemas.microsoft.com/office/drawing/2010/main" val="0"/>
              </a:ext>
            </a:extLst>
          </a:blip>
          <a:srcRect r="10280"/>
          <a:stretch/>
        </p:blipFill>
        <p:spPr bwMode="auto">
          <a:xfrm>
            <a:off x="488588" y="4267200"/>
            <a:ext cx="1721212" cy="10763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600" y="5357336"/>
            <a:ext cx="2727318" cy="738664"/>
          </a:xfrm>
          <a:prstGeom prst="rect">
            <a:avLst/>
          </a:prstGeom>
          <a:noFill/>
        </p:spPr>
        <p:txBody>
          <a:bodyPr wrap="square" rtlCol="0">
            <a:spAutoFit/>
          </a:bodyPr>
          <a:lstStyle/>
          <a:p>
            <a:r>
              <a:rPr lang="en-US" sz="1400" dirty="0" smtClean="0"/>
              <a:t>King  Herod Agrippa 1</a:t>
            </a:r>
            <a:r>
              <a:rPr lang="en-US" sz="1400" baseline="30000" dirty="0" smtClean="0"/>
              <a:t>st</a:t>
            </a:r>
            <a:endParaRPr lang="en-US" sz="1400" dirty="0" smtClean="0"/>
          </a:p>
          <a:p>
            <a:r>
              <a:rPr lang="en-US" sz="1400" dirty="0" smtClean="0"/>
              <a:t>Jails Peter and James</a:t>
            </a:r>
          </a:p>
          <a:p>
            <a:r>
              <a:rPr lang="en-US" sz="1400" dirty="0" smtClean="0"/>
              <a:t>And kills James </a:t>
            </a:r>
            <a:endParaRPr lang="en-US" sz="1400" dirty="0"/>
          </a:p>
        </p:txBody>
      </p:sp>
      <p:pic>
        <p:nvPicPr>
          <p:cNvPr id="3083" name="Picture 11" descr="Peter Released From Prison - GoodSal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706"/>
          <a:stretch/>
        </p:blipFill>
        <p:spPr bwMode="auto">
          <a:xfrm>
            <a:off x="3976734" y="3719628"/>
            <a:ext cx="1697909" cy="18636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505200" y="5572780"/>
            <a:ext cx="2727318" cy="523220"/>
          </a:xfrm>
          <a:prstGeom prst="rect">
            <a:avLst/>
          </a:prstGeom>
          <a:noFill/>
        </p:spPr>
        <p:txBody>
          <a:bodyPr wrap="square" rtlCol="0">
            <a:spAutoFit/>
          </a:bodyPr>
          <a:lstStyle/>
          <a:p>
            <a:r>
              <a:rPr lang="en-US" sz="1400" dirty="0" smtClean="0"/>
              <a:t>God sends an angel</a:t>
            </a:r>
          </a:p>
          <a:p>
            <a:r>
              <a:rPr lang="en-US" sz="1400" dirty="0" smtClean="0"/>
              <a:t>To Set Peter Free</a:t>
            </a:r>
            <a:endParaRPr lang="en-US" sz="1400" dirty="0"/>
          </a:p>
        </p:txBody>
      </p:sp>
      <p:pic>
        <p:nvPicPr>
          <p:cNvPr id="3085" name="Picture 13" descr="Herod Agrippa | Historica Wiki | Fand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0449" y="3640911"/>
            <a:ext cx="1539220" cy="12190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486400" y="4900136"/>
            <a:ext cx="2727318" cy="738664"/>
          </a:xfrm>
          <a:prstGeom prst="rect">
            <a:avLst/>
          </a:prstGeom>
          <a:noFill/>
        </p:spPr>
        <p:txBody>
          <a:bodyPr wrap="square" rtlCol="0">
            <a:spAutoFit/>
          </a:bodyPr>
          <a:lstStyle/>
          <a:p>
            <a:r>
              <a:rPr lang="en-US" sz="1400" dirty="0" smtClean="0"/>
              <a:t>God Judges Herod </a:t>
            </a:r>
          </a:p>
          <a:p>
            <a:r>
              <a:rPr lang="en-US" sz="1400" dirty="0" smtClean="0"/>
              <a:t>Agrippa 1</a:t>
            </a:r>
            <a:r>
              <a:rPr lang="en-US" sz="1400" baseline="30000" dirty="0" smtClean="0"/>
              <a:t>st</a:t>
            </a:r>
            <a:r>
              <a:rPr lang="en-US" sz="1400" dirty="0" smtClean="0"/>
              <a:t> – he dies</a:t>
            </a:r>
          </a:p>
          <a:p>
            <a:r>
              <a:rPr lang="en-US" sz="1400" dirty="0" smtClean="0"/>
              <a:t>Of worms Acts 12:23 </a:t>
            </a:r>
            <a:endParaRPr lang="en-US" sz="1400" dirty="0"/>
          </a:p>
        </p:txBody>
      </p:sp>
      <p:pic>
        <p:nvPicPr>
          <p:cNvPr id="19" name="Picture 18"/>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2820" y="5384542"/>
            <a:ext cx="1461795" cy="1378744"/>
          </a:xfrm>
          <a:prstGeom prst="rect">
            <a:avLst/>
          </a:prstGeom>
          <a:noFill/>
          <a:ln>
            <a:noFill/>
          </a:ln>
        </p:spPr>
      </p:pic>
      <p:pic>
        <p:nvPicPr>
          <p:cNvPr id="3087" name="Picture 15"/>
          <p:cNvPicPr>
            <a:picLocks noChangeAspect="1" noChangeArrowheads="1"/>
          </p:cNvPicPr>
          <p:nvPr/>
        </p:nvPicPr>
        <p:blipFill>
          <a:blip r:embed="rId10">
            <a:clrChange>
              <a:clrFrom>
                <a:srgbClr val="FF7F27"/>
              </a:clrFrom>
              <a:clrTo>
                <a:srgbClr val="FF7F27">
                  <a:alpha val="0"/>
                </a:srgbClr>
              </a:clrTo>
            </a:clrChange>
            <a:extLst>
              <a:ext uri="{28A0092B-C50C-407E-A947-70E740481C1C}">
                <a14:useLocalDpi xmlns:a14="http://schemas.microsoft.com/office/drawing/2010/main" val="0"/>
              </a:ext>
            </a:extLst>
          </a:blip>
          <a:srcRect/>
          <a:stretch>
            <a:fillRect/>
          </a:stretch>
        </p:blipFill>
        <p:spPr bwMode="auto">
          <a:xfrm>
            <a:off x="7162800" y="1314450"/>
            <a:ext cx="16573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43600" y="2782669"/>
            <a:ext cx="1988127" cy="646331"/>
          </a:xfrm>
          <a:prstGeom prst="rect">
            <a:avLst/>
          </a:prstGeom>
          <a:noFill/>
        </p:spPr>
        <p:txBody>
          <a:bodyPr wrap="square" rtlCol="0">
            <a:spAutoFit/>
          </a:bodyPr>
          <a:lstStyle/>
          <a:p>
            <a:r>
              <a:rPr lang="en-US" sz="1200" dirty="0" smtClean="0"/>
              <a:t>Herod Antipas (Son of Herod the Great)</a:t>
            </a:r>
          </a:p>
          <a:p>
            <a:r>
              <a:rPr lang="en-US" sz="1200" dirty="0" smtClean="0"/>
              <a:t>Had John the Baptist killed</a:t>
            </a:r>
            <a:endParaRPr lang="en-US" sz="1200" dirty="0"/>
          </a:p>
        </p:txBody>
      </p:sp>
      <p:pic>
        <p:nvPicPr>
          <p:cNvPr id="3089" name="Picture 17" descr="Sergei Kourdakov - Wikiped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6577" y="3130897"/>
            <a:ext cx="1227423" cy="14063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001000" y="4538347"/>
            <a:ext cx="1164101" cy="643253"/>
          </a:xfrm>
          <a:prstGeom prst="rect">
            <a:avLst/>
          </a:prstGeom>
        </p:spPr>
        <p:txBody>
          <a:bodyPr wrap="none">
            <a:spAutoFit/>
          </a:bodyPr>
          <a:lstStyle/>
          <a:p>
            <a:r>
              <a:rPr lang="en-US" sz="1600" dirty="0"/>
              <a:t>Sergei </a:t>
            </a:r>
            <a:endParaRPr lang="en-US" sz="1600" dirty="0" smtClean="0"/>
          </a:p>
          <a:p>
            <a:r>
              <a:rPr lang="en-US" sz="1600" dirty="0" err="1" smtClean="0"/>
              <a:t>Kourdakov</a:t>
            </a:r>
            <a:endParaRPr lang="en-US" sz="1600" dirty="0"/>
          </a:p>
        </p:txBody>
      </p:sp>
    </p:spTree>
    <p:extLst>
      <p:ext uri="{BB962C8B-B14F-4D97-AF65-F5344CB8AC3E}">
        <p14:creationId xmlns:p14="http://schemas.microsoft.com/office/powerpoint/2010/main" val="36286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8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6" grpId="0"/>
      <p:bldP spid="14" grpId="0"/>
      <p:bldP spid="16" grpId="0"/>
      <p:bldP spid="18"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79577"/>
            <a:ext cx="9144000" cy="6247864"/>
          </a:xfrm>
          <a:prstGeom prst="rect">
            <a:avLst/>
          </a:prstGeom>
        </p:spPr>
        <p:txBody>
          <a:bodyPr wrap="square">
            <a:spAutoFit/>
          </a:bodyPr>
          <a:lstStyle/>
          <a:p>
            <a:r>
              <a:rPr lang="en-US" sz="2500" dirty="0" smtClean="0"/>
              <a:t>God doesn’t do things by accident </a:t>
            </a:r>
          </a:p>
          <a:p>
            <a:r>
              <a:rPr lang="en-US" sz="2500" dirty="0" smtClean="0"/>
              <a:t>That God would come to a place where a shepherd </a:t>
            </a:r>
          </a:p>
          <a:p>
            <a:r>
              <a:rPr lang="en-US" sz="2500" dirty="0" smtClean="0"/>
              <a:t>Boy was born 28 generations back</a:t>
            </a:r>
          </a:p>
          <a:p>
            <a:r>
              <a:rPr lang="en-US" sz="2500" dirty="0" smtClean="0"/>
              <a:t>Who became a King (David) is by design and promise</a:t>
            </a:r>
          </a:p>
          <a:p>
            <a:r>
              <a:rPr lang="en-US" sz="2500" dirty="0" smtClean="0"/>
              <a:t>God is precise in His plans </a:t>
            </a:r>
          </a:p>
          <a:p>
            <a:r>
              <a:rPr lang="en-US" sz="2500" dirty="0" smtClean="0"/>
              <a:t>Jesus showed up – at the exact place God </a:t>
            </a:r>
          </a:p>
          <a:p>
            <a:r>
              <a:rPr lang="en-US" sz="2500" dirty="0" smtClean="0"/>
              <a:t>The Father wanted Jesus to show up (Bethlehem).</a:t>
            </a:r>
          </a:p>
          <a:p>
            <a:r>
              <a:rPr lang="en-US" sz="2500" dirty="0" smtClean="0"/>
              <a:t>This story we are in - is by His design.</a:t>
            </a:r>
          </a:p>
          <a:p>
            <a:r>
              <a:rPr lang="en-US" sz="2500" dirty="0" smtClean="0"/>
              <a:t>There is a precision in the work of God – in His plans – </a:t>
            </a:r>
          </a:p>
          <a:p>
            <a:r>
              <a:rPr lang="en-US" sz="2500" dirty="0" smtClean="0"/>
              <a:t>His purposes and His timing.</a:t>
            </a:r>
          </a:p>
          <a:p>
            <a:r>
              <a:rPr lang="en-US" sz="2500" dirty="0" smtClean="0"/>
              <a:t>And you are part of the precision of God’s story</a:t>
            </a:r>
          </a:p>
          <a:p>
            <a:r>
              <a:rPr lang="en-US" sz="2500" dirty="0" smtClean="0"/>
              <a:t>He has chosen to reveal His goodness to you that you would be blown away about what He has done to win your life.</a:t>
            </a:r>
          </a:p>
          <a:p>
            <a:r>
              <a:rPr lang="en-US" sz="2500" dirty="0" smtClean="0">
                <a:solidFill>
                  <a:srgbClr val="FFFF00"/>
                </a:solidFill>
              </a:rPr>
              <a:t>David Engelhardt  2023 </a:t>
            </a:r>
          </a:p>
          <a:p>
            <a:endParaRPr lang="en-US" sz="2500" dirty="0" smtClean="0"/>
          </a:p>
          <a:p>
            <a:endParaRPr lang="en-US" sz="2500" dirty="0"/>
          </a:p>
        </p:txBody>
      </p:sp>
      <p:sp>
        <p:nvSpPr>
          <p:cNvPr id="5" name="Title 1"/>
          <p:cNvSpPr txBox="1">
            <a:spLocks/>
          </p:cNvSpPr>
          <p:nvPr/>
        </p:nvSpPr>
        <p:spPr bwMode="auto">
          <a:xfrm>
            <a:off x="228600" y="228600"/>
            <a:ext cx="8610600" cy="1143000"/>
          </a:xfrm>
          <a:prstGeom prst="rect">
            <a:avLst/>
          </a:prstGeom>
          <a:solidFill>
            <a:schemeClr val="accent1">
              <a:alpha val="74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God’s Precision in Jesus’ Birth Reflects</a:t>
            </a:r>
          </a:p>
          <a:p>
            <a:pPr algn="ctr"/>
            <a:r>
              <a:rPr lang="en-US" sz="3200" b="1" kern="0" dirty="0" smtClean="0">
                <a:solidFill>
                  <a:srgbClr val="FFFF00"/>
                </a:solidFill>
                <a:effectLst>
                  <a:outerShdw blurRad="38100" dist="38100" dir="2700000" algn="tl">
                    <a:srgbClr val="000000">
                      <a:alpha val="43137"/>
                    </a:srgbClr>
                  </a:outerShdw>
                </a:effectLst>
              </a:rPr>
              <a:t>His Passion To Bring Us Into His Confidence</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3608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The Path Of The Kingdom-Minded</a:t>
            </a:r>
            <a:endParaRPr lang="en-US" sz="40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9232" y="1371600"/>
            <a:ext cx="8877300" cy="5401479"/>
          </a:xfrm>
          <a:prstGeom prst="rect">
            <a:avLst/>
          </a:prstGeom>
        </p:spPr>
        <p:txBody>
          <a:bodyPr wrap="square">
            <a:spAutoFit/>
          </a:bodyPr>
          <a:lstStyle/>
          <a:p>
            <a:r>
              <a:rPr lang="en-US" sz="2300" dirty="0" smtClean="0"/>
              <a:t> “It </a:t>
            </a:r>
            <a:r>
              <a:rPr lang="en-US" sz="2300" dirty="0"/>
              <a:t>was an unconditional surrender </a:t>
            </a:r>
            <a:r>
              <a:rPr lang="en-US" sz="2300" dirty="0" smtClean="0"/>
              <a:t>I moved into and </a:t>
            </a:r>
            <a:r>
              <a:rPr lang="en-US" sz="2300" dirty="0"/>
              <a:t>the Holy Spirit entered </a:t>
            </a:r>
            <a:r>
              <a:rPr lang="en-US" sz="2300" dirty="0" smtClean="0"/>
              <a:t>into my life in His </a:t>
            </a:r>
            <a:r>
              <a:rPr lang="en-US" sz="2300" dirty="0"/>
              <a:t>fullness and began to lead me into the love and joy and peace </a:t>
            </a:r>
            <a:r>
              <a:rPr lang="en-US" sz="2300" dirty="0" smtClean="0"/>
              <a:t>- a </a:t>
            </a:r>
            <a:r>
              <a:rPr lang="en-US" sz="2300" dirty="0"/>
              <a:t>knowledge surpassing </a:t>
            </a:r>
            <a:r>
              <a:rPr lang="en-US" sz="2300" dirty="0" smtClean="0"/>
              <a:t>anything that I had ever experienced before. </a:t>
            </a:r>
            <a:r>
              <a:rPr lang="en-US" sz="2300" dirty="0"/>
              <a:t>There came to my heart a deep quietness. The Word of God opened up to me in marvelous </a:t>
            </a:r>
            <a:endParaRPr lang="en-US" sz="2300" dirty="0" smtClean="0"/>
          </a:p>
          <a:p>
            <a:r>
              <a:rPr lang="en-US" sz="2300" dirty="0" smtClean="0"/>
              <a:t>depth, </a:t>
            </a:r>
            <a:r>
              <a:rPr lang="en-US" sz="2300" dirty="0"/>
              <a:t>becoming food for </a:t>
            </a:r>
            <a:r>
              <a:rPr lang="en-US" sz="2300" dirty="0" smtClean="0"/>
              <a:t>my soul. </a:t>
            </a:r>
          </a:p>
          <a:p>
            <a:endParaRPr lang="en-US" sz="2300" dirty="0"/>
          </a:p>
          <a:p>
            <a:endParaRPr lang="en-US" sz="2300" dirty="0" smtClean="0"/>
          </a:p>
          <a:p>
            <a:endParaRPr lang="en-US" sz="2300" dirty="0"/>
          </a:p>
          <a:p>
            <a:r>
              <a:rPr lang="en-US" sz="2300" dirty="0"/>
              <a:t>"In the years that have followed I have again and again been brought to places where two ways opened; </a:t>
            </a:r>
            <a:r>
              <a:rPr lang="en-US" sz="2300" dirty="0" smtClean="0"/>
              <a:t>one was </a:t>
            </a:r>
            <a:r>
              <a:rPr lang="en-US" sz="2300" dirty="0"/>
              <a:t>the way of the ordinary Christian life, the other the way </a:t>
            </a:r>
            <a:r>
              <a:rPr lang="en-US" sz="2300" dirty="0" smtClean="0"/>
              <a:t>which seemed </a:t>
            </a:r>
            <a:r>
              <a:rPr lang="en-US" sz="2300" dirty="0"/>
              <a:t>to </a:t>
            </a:r>
            <a:r>
              <a:rPr lang="en-US" sz="2300" dirty="0" smtClean="0"/>
              <a:t>show the </a:t>
            </a:r>
            <a:r>
              <a:rPr lang="en-US" sz="2300" dirty="0"/>
              <a:t>bloodstained marks of the </a:t>
            </a:r>
            <a:r>
              <a:rPr lang="en-US" sz="2300" dirty="0" smtClean="0"/>
              <a:t>Savior's </a:t>
            </a:r>
            <a:r>
              <a:rPr lang="en-US" sz="2300" dirty="0"/>
              <a:t>footsteps; and </a:t>
            </a:r>
            <a:r>
              <a:rPr lang="en-US" sz="2300" dirty="0" smtClean="0"/>
              <a:t>He </a:t>
            </a:r>
            <a:r>
              <a:rPr lang="en-US" sz="2300" dirty="0"/>
              <a:t>called me to follow </a:t>
            </a:r>
            <a:r>
              <a:rPr lang="en-US" sz="2300" dirty="0" smtClean="0"/>
              <a:t>Him-the </a:t>
            </a:r>
            <a:r>
              <a:rPr lang="en-US" sz="2300" dirty="0"/>
              <a:t>slain Lamb. It has meant the way of the cross; but it has also meant </a:t>
            </a:r>
            <a:r>
              <a:rPr lang="en-US" sz="2300" dirty="0" smtClean="0"/>
              <a:t>living fellowship </a:t>
            </a:r>
            <a:r>
              <a:rPr lang="en-US" sz="2300" dirty="0"/>
              <a:t>with Christ."</a:t>
            </a:r>
          </a:p>
        </p:txBody>
      </p:sp>
      <p:pic>
        <p:nvPicPr>
          <p:cNvPr id="4" name="Picture 3"/>
          <p:cNvPicPr/>
          <p:nvPr/>
        </p:nvPicPr>
        <p:blipFill rotWithShape="1">
          <a:blip r:embed="rId2"/>
          <a:srcRect t="28442"/>
          <a:stretch/>
        </p:blipFill>
        <p:spPr bwMode="auto">
          <a:xfrm>
            <a:off x="3474582" y="3657600"/>
            <a:ext cx="2006600" cy="8553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1093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Power of Our Inheritance of the Saints </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14300" y="1295400"/>
            <a:ext cx="8839200" cy="5509200"/>
          </a:xfrm>
          <a:prstGeom prst="rect">
            <a:avLst/>
          </a:prstGeom>
        </p:spPr>
        <p:txBody>
          <a:bodyPr wrap="square">
            <a:spAutoFit/>
          </a:bodyPr>
          <a:lstStyle/>
          <a:p>
            <a:r>
              <a:rPr lang="en-US" sz="2800" dirty="0" smtClean="0"/>
              <a:t> </a:t>
            </a:r>
            <a:r>
              <a:rPr lang="en-US" sz="2800" dirty="0"/>
              <a:t>And we pray this in order that you may live a life worthy of the Lord and may please Him in every way: bearing fruit in every good work, growing in the knowledge of God, 11  being strengthened with all power according to His glorious might so that you may have great endurance and patience, and joyfully 12  giving thanks to the Father, </a:t>
            </a:r>
            <a:r>
              <a:rPr lang="en-US" sz="3600" b="1" dirty="0">
                <a:solidFill>
                  <a:srgbClr val="FFFF00"/>
                </a:solidFill>
              </a:rPr>
              <a:t>who has </a:t>
            </a:r>
            <a:r>
              <a:rPr lang="en-US" sz="3600" b="1" u="sng" dirty="0">
                <a:solidFill>
                  <a:srgbClr val="FFFF00"/>
                </a:solidFill>
              </a:rPr>
              <a:t>qualified</a:t>
            </a:r>
            <a:r>
              <a:rPr lang="en-US" sz="3600" b="1" dirty="0">
                <a:solidFill>
                  <a:srgbClr val="FFFF00"/>
                </a:solidFill>
              </a:rPr>
              <a:t>  </a:t>
            </a:r>
            <a:r>
              <a:rPr lang="en-US" sz="3600" b="1" dirty="0" smtClean="0">
                <a:solidFill>
                  <a:srgbClr val="FFFF00"/>
                </a:solidFill>
              </a:rPr>
              <a:t>you </a:t>
            </a:r>
            <a:r>
              <a:rPr lang="en-US" sz="3600" b="1" dirty="0">
                <a:solidFill>
                  <a:srgbClr val="FFFF00"/>
                </a:solidFill>
              </a:rPr>
              <a:t>to share in the inheritance </a:t>
            </a:r>
            <a:r>
              <a:rPr lang="en-US" sz="2800" dirty="0"/>
              <a:t>of the saints in the kingdom of light. 13  For He has rescued us from the dominion of darkness and brought us into the kingdom of the Son He loves, 14  in Whom we have redemption, the forgiveness of sins. </a:t>
            </a:r>
            <a:r>
              <a:rPr lang="en-US" sz="1800" dirty="0"/>
              <a:t>Colossians </a:t>
            </a:r>
            <a:r>
              <a:rPr lang="en-US" sz="1800" dirty="0" smtClean="0"/>
              <a:t>1:10-14</a:t>
            </a:r>
            <a:endParaRPr lang="en-US" sz="2800" dirty="0"/>
          </a:p>
        </p:txBody>
      </p:sp>
    </p:spTree>
    <p:extLst>
      <p:ext uri="{BB962C8B-B14F-4D97-AF65-F5344CB8AC3E}">
        <p14:creationId xmlns:p14="http://schemas.microsoft.com/office/powerpoint/2010/main" val="888569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768019"/>
            <a:ext cx="8399721" cy="4870564"/>
          </a:xfrm>
          <a:prstGeom prst="rect">
            <a:avLst/>
          </a:prstGeom>
        </p:spPr>
        <p:txBody>
          <a:bodyPr wrap="square">
            <a:spAutoFit/>
          </a:bodyPr>
          <a:lstStyle/>
          <a:p>
            <a:pPr algn="l"/>
            <a:r>
              <a:rPr lang="en-US" sz="3000" dirty="0" smtClean="0"/>
              <a:t>( </a:t>
            </a:r>
            <a:r>
              <a:rPr lang="en-US" sz="3000" dirty="0" smtClean="0">
                <a:solidFill>
                  <a:srgbClr val="FFFF00"/>
                </a:solidFill>
              </a:rPr>
              <a:t>GREEK</a:t>
            </a:r>
            <a:r>
              <a:rPr lang="en-US" sz="3000" dirty="0" smtClean="0"/>
              <a:t> – Hick an- AH-</a:t>
            </a:r>
            <a:r>
              <a:rPr lang="en-US" sz="3000" dirty="0" err="1" smtClean="0"/>
              <a:t>oe</a:t>
            </a:r>
            <a:r>
              <a:rPr lang="en-US" sz="3000" dirty="0" smtClean="0"/>
              <a:t> – To </a:t>
            </a:r>
            <a:r>
              <a:rPr lang="en-US" sz="3000" dirty="0"/>
              <a:t>make </a:t>
            </a:r>
            <a:r>
              <a:rPr lang="en-US" sz="3000" dirty="0" smtClean="0"/>
              <a:t>fit or able</a:t>
            </a:r>
            <a:r>
              <a:rPr lang="en-US" sz="3000" dirty="0"/>
              <a:t>) </a:t>
            </a:r>
            <a:endParaRPr lang="en-US" sz="3000" dirty="0" smtClean="0"/>
          </a:p>
          <a:p>
            <a:pPr algn="l"/>
            <a:endParaRPr lang="en-US" sz="1050" dirty="0" smtClean="0"/>
          </a:p>
          <a:p>
            <a:pPr marL="342900" indent="-342900" algn="l">
              <a:buFont typeface="Arial" panose="020B0604020202020204" pitchFamily="34" charset="0"/>
              <a:buChar char="•"/>
            </a:pPr>
            <a:r>
              <a:rPr lang="en-US" sz="3000" b="1" dirty="0" smtClean="0">
                <a:solidFill>
                  <a:srgbClr val="FFFF00"/>
                </a:solidFill>
              </a:rPr>
              <a:t>Opened </a:t>
            </a:r>
            <a:r>
              <a:rPr lang="en-US" sz="3000" b="1" dirty="0">
                <a:solidFill>
                  <a:srgbClr val="FFFF00"/>
                </a:solidFill>
              </a:rPr>
              <a:t>the door </a:t>
            </a:r>
            <a:r>
              <a:rPr lang="en-US" dirty="0" smtClean="0">
                <a:solidFill>
                  <a:schemeClr val="bg1"/>
                </a:solidFill>
              </a:rPr>
              <a:t>(through Jesus) </a:t>
            </a:r>
            <a:r>
              <a:rPr lang="en-US" sz="3000" dirty="0" smtClean="0"/>
              <a:t>to </a:t>
            </a:r>
            <a:r>
              <a:rPr lang="en-US" sz="3000" dirty="0"/>
              <a:t>partake of that which was previously </a:t>
            </a:r>
            <a:r>
              <a:rPr lang="en-US" sz="3000" dirty="0" smtClean="0"/>
              <a:t>inaccessible. </a:t>
            </a:r>
          </a:p>
          <a:p>
            <a:pPr marL="342900" indent="-342900" algn="l">
              <a:buFont typeface="Arial" panose="020B0604020202020204" pitchFamily="34" charset="0"/>
              <a:buChar char="•"/>
            </a:pPr>
            <a:r>
              <a:rPr lang="en-US" sz="3000" b="1" dirty="0" smtClean="0">
                <a:solidFill>
                  <a:srgbClr val="FFFF00"/>
                </a:solidFill>
              </a:rPr>
              <a:t>Rendered </a:t>
            </a:r>
            <a:r>
              <a:rPr lang="en-US" sz="3000" b="1" dirty="0">
                <a:solidFill>
                  <a:srgbClr val="FFFF00"/>
                </a:solidFill>
              </a:rPr>
              <a:t>you willing  </a:t>
            </a:r>
            <a:r>
              <a:rPr lang="en-US" sz="3000" dirty="0"/>
              <a:t>to receive it by </a:t>
            </a:r>
            <a:r>
              <a:rPr lang="en-US" sz="3000" dirty="0" smtClean="0"/>
              <a:t>faith.</a:t>
            </a:r>
          </a:p>
          <a:p>
            <a:pPr marL="342900" indent="-342900" algn="l">
              <a:buFont typeface="Arial" panose="020B0604020202020204" pitchFamily="34" charset="0"/>
              <a:buChar char="•"/>
            </a:pPr>
            <a:r>
              <a:rPr lang="en-US" sz="3000" b="1" dirty="0" smtClean="0">
                <a:solidFill>
                  <a:srgbClr val="FFFF00"/>
                </a:solidFill>
              </a:rPr>
              <a:t>Literally </a:t>
            </a:r>
            <a:r>
              <a:rPr lang="en-US" sz="3000" b="1" dirty="0">
                <a:solidFill>
                  <a:srgbClr val="FFFF00"/>
                </a:solidFill>
              </a:rPr>
              <a:t>enabled you to take hold of </a:t>
            </a:r>
            <a:r>
              <a:rPr lang="en-US" sz="3000" dirty="0"/>
              <a:t>His offered </a:t>
            </a:r>
            <a:r>
              <a:rPr lang="en-US" sz="3000" dirty="0" smtClean="0"/>
              <a:t>salvation. (moving you to exercise love and faith and repentance)</a:t>
            </a:r>
          </a:p>
          <a:p>
            <a:pPr marL="342900" indent="-342900" algn="l">
              <a:buFont typeface="Arial" panose="020B0604020202020204" pitchFamily="34" charset="0"/>
              <a:buChar char="•"/>
            </a:pPr>
            <a:r>
              <a:rPr lang="en-US" sz="3000" b="1" dirty="0" smtClean="0">
                <a:solidFill>
                  <a:srgbClr val="FFFF00"/>
                </a:solidFill>
              </a:rPr>
              <a:t>Making </a:t>
            </a:r>
            <a:r>
              <a:rPr lang="en-US" sz="3000" b="1" dirty="0">
                <a:solidFill>
                  <a:srgbClr val="FFFF00"/>
                </a:solidFill>
              </a:rPr>
              <a:t>you </a:t>
            </a:r>
            <a:r>
              <a:rPr lang="en-US" sz="3000" b="1" dirty="0" smtClean="0">
                <a:solidFill>
                  <a:srgbClr val="FFFF00"/>
                </a:solidFill>
              </a:rPr>
              <a:t>judicially CLEARED </a:t>
            </a:r>
            <a:r>
              <a:rPr lang="en-US" sz="3000" dirty="0" smtClean="0"/>
              <a:t>to </a:t>
            </a:r>
            <a:r>
              <a:rPr lang="en-US" sz="3000" dirty="0"/>
              <a:t>receive God’s undeserving </a:t>
            </a:r>
            <a:r>
              <a:rPr lang="en-US" sz="3000" dirty="0" smtClean="0"/>
              <a:t>blessings and hungry to appropriate their functioning realty.</a:t>
            </a:r>
            <a:endParaRPr lang="en-US" sz="3000" dirty="0"/>
          </a:p>
        </p:txBody>
      </p:sp>
      <p:sp>
        <p:nvSpPr>
          <p:cNvPr id="5" name="Title 1"/>
          <p:cNvSpPr txBox="1">
            <a:spLocks/>
          </p:cNvSpPr>
          <p:nvPr/>
        </p:nvSpPr>
        <p:spPr bwMode="auto">
          <a:xfrm>
            <a:off x="228600" y="0"/>
            <a:ext cx="8610600" cy="1524000"/>
          </a:xfrm>
          <a:prstGeom prst="rect">
            <a:avLst/>
          </a:prstGeom>
          <a:solidFill>
            <a:schemeClr val="accent1">
              <a:alpha val="83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What Does It Mean To Be </a:t>
            </a:r>
            <a:r>
              <a:rPr lang="en-US" sz="4800" b="1" kern="0" dirty="0" smtClean="0">
                <a:solidFill>
                  <a:srgbClr val="FFFF00"/>
                </a:solidFill>
                <a:effectLst>
                  <a:outerShdw blurRad="38100" dist="38100" dir="2700000" algn="tl">
                    <a:srgbClr val="000000">
                      <a:alpha val="43137"/>
                    </a:srgbClr>
                  </a:outerShdw>
                </a:effectLst>
              </a:rPr>
              <a:t>Qualified </a:t>
            </a:r>
            <a:r>
              <a:rPr lang="en-US" sz="3600" b="1" kern="0" dirty="0" smtClean="0">
                <a:solidFill>
                  <a:srgbClr val="FFFF00"/>
                </a:solidFill>
                <a:effectLst>
                  <a:outerShdw blurRad="38100" dist="38100" dir="2700000" algn="tl">
                    <a:srgbClr val="000000">
                      <a:alpha val="43137"/>
                    </a:srgbClr>
                  </a:outerShdw>
                </a:effectLst>
              </a:rPr>
              <a:t>to share in the Inheritance of the Saints?</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46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74887"/>
            <a:ext cx="8610600" cy="5078313"/>
          </a:xfrm>
          <a:prstGeom prst="rect">
            <a:avLst/>
          </a:prstGeom>
        </p:spPr>
        <p:txBody>
          <a:bodyPr wrap="square">
            <a:spAutoFit/>
          </a:bodyPr>
          <a:lstStyle/>
          <a:p>
            <a:r>
              <a:rPr lang="en-US" sz="3600" dirty="0"/>
              <a:t>“Help us to recognize when our flesh is cutting us out of our inheritance.”   </a:t>
            </a:r>
          </a:p>
          <a:p>
            <a:r>
              <a:rPr lang="en-US" sz="3600" dirty="0">
                <a:solidFill>
                  <a:srgbClr val="FFFF00"/>
                </a:solidFill>
              </a:rPr>
              <a:t>Sonya Pena </a:t>
            </a:r>
          </a:p>
          <a:p>
            <a:r>
              <a:rPr lang="en-US" sz="3600" dirty="0"/>
              <a:t> </a:t>
            </a:r>
          </a:p>
          <a:p>
            <a:r>
              <a:rPr lang="en-US" sz="3600" dirty="0"/>
              <a:t>“Give us the power </a:t>
            </a:r>
            <a:r>
              <a:rPr lang="en-US" sz="3600" dirty="0" smtClean="0"/>
              <a:t>for helping us give </a:t>
            </a:r>
            <a:r>
              <a:rPr lang="en-US" sz="3600" dirty="0"/>
              <a:t>up lesser visions – visions that protect our comfort our religious enjoyments our selfish interests but don’t fully release Your kingdom.”  </a:t>
            </a:r>
            <a:r>
              <a:rPr lang="en-US" sz="3600" dirty="0">
                <a:solidFill>
                  <a:srgbClr val="FFFF00"/>
                </a:solidFill>
              </a:rPr>
              <a:t>Ray Hock</a:t>
            </a:r>
          </a:p>
        </p:txBody>
      </p:sp>
      <p:sp>
        <p:nvSpPr>
          <p:cNvPr id="3" name="Rectangle 2"/>
          <p:cNvSpPr txBox="1">
            <a:spLocks noChangeArrowheads="1"/>
          </p:cNvSpPr>
          <p:nvPr/>
        </p:nvSpPr>
        <p:spPr>
          <a:xfrm>
            <a:off x="457200" y="228600"/>
            <a:ext cx="8229600" cy="1110208"/>
          </a:xfrm>
          <a:prstGeom prst="rect">
            <a:avLst/>
          </a:prstGeom>
          <a:solidFill>
            <a:schemeClr val="accent1">
              <a:alpha val="90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b="1" dirty="0" smtClean="0">
                <a:solidFill>
                  <a:srgbClr val="FFFF00"/>
                </a:solidFill>
                <a:effectLst>
                  <a:outerShdw blurRad="50800" dist="127000" dir="8520000" sx="105000" sy="105000" algn="tl">
                    <a:srgbClr val="000000">
                      <a:alpha val="43137"/>
                    </a:srgbClr>
                  </a:outerShdw>
                </a:effectLst>
              </a:rPr>
              <a:t>Like Esau  - don’t sell Your</a:t>
            </a:r>
          </a:p>
          <a:p>
            <a:pPr algn="ctr">
              <a:defRPr/>
            </a:pPr>
            <a:r>
              <a:rPr lang="en-US" sz="3200" b="1" dirty="0" smtClean="0">
                <a:solidFill>
                  <a:srgbClr val="FFFF00"/>
                </a:solidFill>
                <a:effectLst>
                  <a:outerShdw blurRad="50800" dist="127000" dir="8520000" sx="105000" sy="105000" algn="tl">
                    <a:srgbClr val="000000">
                      <a:alpha val="43137"/>
                    </a:srgbClr>
                  </a:outerShdw>
                </a:effectLst>
              </a:rPr>
              <a:t>Inheritance for a bowl of soup</a:t>
            </a:r>
          </a:p>
        </p:txBody>
      </p:sp>
    </p:spTree>
    <p:extLst>
      <p:ext uri="{BB962C8B-B14F-4D97-AF65-F5344CB8AC3E}">
        <p14:creationId xmlns:p14="http://schemas.microsoft.com/office/powerpoint/2010/main" val="31534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228600"/>
            <a:ext cx="8610600" cy="1143000"/>
          </a:xfrm>
          <a:prstGeom prst="rect">
            <a:avLst/>
          </a:prstGeom>
          <a:solidFill>
            <a:schemeClr val="accent1">
              <a:alpha val="80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God Is Preparing Us For The </a:t>
            </a:r>
          </a:p>
          <a:p>
            <a:pPr algn="ctr"/>
            <a:r>
              <a:rPr lang="en-US" sz="3600" b="1" kern="0" dirty="0" smtClean="0">
                <a:solidFill>
                  <a:srgbClr val="FFFF00"/>
                </a:solidFill>
                <a:effectLst>
                  <a:outerShdw blurRad="38100" dist="38100" dir="2700000" algn="tl">
                    <a:srgbClr val="000000">
                      <a:alpha val="43137"/>
                    </a:srgbClr>
                  </a:outerShdw>
                </a:effectLst>
              </a:rPr>
              <a:t>Glory Of This Next Season </a:t>
            </a:r>
            <a:endParaRPr lang="en-US" sz="36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66700" y="1371600"/>
            <a:ext cx="8534400" cy="5478423"/>
          </a:xfrm>
          <a:prstGeom prst="rect">
            <a:avLst/>
          </a:prstGeom>
        </p:spPr>
        <p:txBody>
          <a:bodyPr wrap="square">
            <a:spAutoFit/>
          </a:bodyPr>
          <a:lstStyle/>
          <a:p>
            <a:r>
              <a:rPr lang="en-US" sz="2500" dirty="0"/>
              <a:t>We are in a transition where we cannot afford to bring into the next </a:t>
            </a:r>
            <a:r>
              <a:rPr lang="en-US" sz="2500" dirty="0" smtClean="0"/>
              <a:t>season the STUFF from our past.</a:t>
            </a:r>
            <a:endParaRPr lang="en-US" sz="2500" dirty="0"/>
          </a:p>
          <a:p>
            <a:r>
              <a:rPr lang="en-US" sz="2500" dirty="0"/>
              <a:t> </a:t>
            </a:r>
          </a:p>
          <a:p>
            <a:r>
              <a:rPr lang="en-US" sz="2500" dirty="0"/>
              <a:t>The loose ends and the things that trip us up and have not been fully dealt with </a:t>
            </a:r>
            <a:r>
              <a:rPr lang="en-US" sz="2500" dirty="0" smtClean="0"/>
              <a:t>- God is purging from us - </a:t>
            </a:r>
            <a:r>
              <a:rPr lang="en-US" sz="2500" dirty="0"/>
              <a:t>because the next three and a half years will be some of the most critical years we're probably going to live through. Therefore, </a:t>
            </a:r>
            <a:r>
              <a:rPr lang="en-US" sz="2500" dirty="0" smtClean="0"/>
              <a:t>we </a:t>
            </a:r>
            <a:r>
              <a:rPr lang="en-US" sz="2500" dirty="0"/>
              <a:t>cannot bring into this next season the issues; the weirdness; and moodiness; </a:t>
            </a:r>
            <a:r>
              <a:rPr lang="en-US" sz="2500" dirty="0" smtClean="0"/>
              <a:t>the addictions; and </a:t>
            </a:r>
            <a:r>
              <a:rPr lang="en-US" sz="2500" dirty="0"/>
              <a:t>quirkiness </a:t>
            </a:r>
            <a:r>
              <a:rPr lang="en-US" sz="2500" b="1" dirty="0">
                <a:solidFill>
                  <a:srgbClr val="FFFF00"/>
                </a:solidFill>
              </a:rPr>
              <a:t>that comes because of our </a:t>
            </a:r>
            <a:r>
              <a:rPr lang="en-US" sz="2500" b="1" dirty="0" smtClean="0">
                <a:solidFill>
                  <a:srgbClr val="FFFF00"/>
                </a:solidFill>
              </a:rPr>
              <a:t>uncrucified flesh </a:t>
            </a:r>
            <a:r>
              <a:rPr lang="en-US" sz="2500" dirty="0"/>
              <a:t>that hasn’t </a:t>
            </a:r>
            <a:r>
              <a:rPr lang="en-US" sz="2500" dirty="0" smtClean="0"/>
              <a:t>been mastered by </a:t>
            </a:r>
            <a:r>
              <a:rPr lang="en-US" sz="2500" dirty="0"/>
              <a:t>the grace of God. We need to die a thousand deaths and we need to be </a:t>
            </a:r>
            <a:r>
              <a:rPr lang="en-US" sz="2500" dirty="0" smtClean="0"/>
              <a:t>victorious, through faith, </a:t>
            </a:r>
            <a:r>
              <a:rPr lang="en-US" sz="2500" dirty="0"/>
              <a:t>so that we can run without hindrance </a:t>
            </a:r>
            <a:endParaRPr lang="en-US" sz="2500" dirty="0" smtClean="0"/>
          </a:p>
          <a:p>
            <a:r>
              <a:rPr lang="en-US" sz="2500" dirty="0" smtClean="0"/>
              <a:t>the </a:t>
            </a:r>
            <a:r>
              <a:rPr lang="en-US" sz="2500" dirty="0"/>
              <a:t>race marked out for us. </a:t>
            </a:r>
          </a:p>
        </p:txBody>
      </p:sp>
    </p:spTree>
    <p:extLst>
      <p:ext uri="{BB962C8B-B14F-4D97-AF65-F5344CB8AC3E}">
        <p14:creationId xmlns:p14="http://schemas.microsoft.com/office/powerpoint/2010/main" val="2786374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77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We have to become Part of A Greater Mission </a:t>
            </a:r>
            <a:endParaRPr lang="en-US" sz="4000" b="1" kern="0"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04800" y="1460212"/>
            <a:ext cx="3352800" cy="584775"/>
          </a:xfrm>
          <a:prstGeom prst="rect">
            <a:avLst/>
          </a:prstGeom>
          <a:noFill/>
        </p:spPr>
        <p:txBody>
          <a:bodyPr wrap="square" rtlCol="0">
            <a:spAutoFit/>
          </a:bodyPr>
          <a:lstStyle/>
          <a:p>
            <a:r>
              <a:rPr lang="en-US" sz="3200" dirty="0" smtClean="0"/>
              <a:t>Joe </a:t>
            </a:r>
            <a:r>
              <a:rPr lang="en-US" sz="3200" dirty="0" err="1" smtClean="0"/>
              <a:t>Rantz</a:t>
            </a:r>
            <a:endParaRPr lang="en-US" sz="32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59" t="26201" r="39564" b="16899"/>
          <a:stretch/>
        </p:blipFill>
        <p:spPr bwMode="auto">
          <a:xfrm>
            <a:off x="152400" y="2209800"/>
            <a:ext cx="3007242" cy="216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625" t="26822" r="51657" b="16124"/>
          <a:stretch/>
        </p:blipFill>
        <p:spPr bwMode="auto">
          <a:xfrm>
            <a:off x="5410200" y="2044987"/>
            <a:ext cx="3581400" cy="414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64" t="9981" r="6942" b="20700"/>
          <a:stretch/>
        </p:blipFill>
        <p:spPr bwMode="auto">
          <a:xfrm>
            <a:off x="314608" y="4173648"/>
            <a:ext cx="5200664" cy="252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7000" y="4648200"/>
            <a:ext cx="2952460" cy="1938992"/>
          </a:xfrm>
          <a:prstGeom prst="rect">
            <a:avLst/>
          </a:prstGeom>
          <a:noFill/>
        </p:spPr>
        <p:txBody>
          <a:bodyPr wrap="square" rtlCol="0">
            <a:spAutoFit/>
          </a:bodyPr>
          <a:lstStyle/>
          <a:p>
            <a:r>
              <a:rPr lang="en-US" dirty="0" smtClean="0"/>
              <a:t>Daniel </a:t>
            </a:r>
          </a:p>
          <a:p>
            <a:r>
              <a:rPr lang="en-US" dirty="0" smtClean="0"/>
              <a:t>James Brown</a:t>
            </a:r>
          </a:p>
          <a:p>
            <a:r>
              <a:rPr lang="en-US" dirty="0" smtClean="0"/>
              <a:t>Author</a:t>
            </a:r>
          </a:p>
          <a:p>
            <a:r>
              <a:rPr lang="en-US" dirty="0" smtClean="0"/>
              <a:t>The Boys In The Boat</a:t>
            </a:r>
            <a:endParaRPr lang="en-US" dirty="0"/>
          </a:p>
        </p:txBody>
      </p:sp>
    </p:spTree>
    <p:extLst>
      <p:ext uri="{BB962C8B-B14F-4D97-AF65-F5344CB8AC3E}">
        <p14:creationId xmlns:p14="http://schemas.microsoft.com/office/powerpoint/2010/main" val="4366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69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Enemies Agenda is To Shut Down</a:t>
            </a:r>
          </a:p>
          <a:p>
            <a:pPr algn="ctr"/>
            <a:r>
              <a:rPr lang="en-US" sz="3200" b="1" kern="0" dirty="0" smtClean="0">
                <a:solidFill>
                  <a:srgbClr val="FFFF00"/>
                </a:solidFill>
                <a:effectLst>
                  <a:outerShdw blurRad="38100" dist="38100" dir="2700000" algn="tl">
                    <a:srgbClr val="000000">
                      <a:alpha val="43137"/>
                    </a:srgbClr>
                  </a:outerShdw>
                </a:effectLst>
              </a:rPr>
              <a:t>The Corporate Prayer Meeting </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52400" y="1888153"/>
            <a:ext cx="8991600" cy="4893647"/>
          </a:xfrm>
          <a:prstGeom prst="rect">
            <a:avLst/>
          </a:prstGeom>
        </p:spPr>
        <p:txBody>
          <a:bodyPr wrap="square">
            <a:spAutoFit/>
          </a:bodyPr>
          <a:lstStyle/>
          <a:p>
            <a:r>
              <a:rPr lang="en-US" sz="2600" b="1" dirty="0"/>
              <a:t>Therefore, if I were the devil, I would use my best deceptive tools to keep CHURCH AND Christians from praying in transformational ways–and especially to </a:t>
            </a:r>
            <a:endParaRPr lang="en-US" sz="2600" b="1" dirty="0" smtClean="0"/>
          </a:p>
          <a:p>
            <a:r>
              <a:rPr lang="en-US" sz="2600" b="1" dirty="0" smtClean="0"/>
              <a:t>keep </a:t>
            </a:r>
            <a:r>
              <a:rPr lang="en-US" sz="2600" b="1" dirty="0"/>
              <a:t>them from praying together.</a:t>
            </a:r>
            <a:endParaRPr lang="en-US" sz="2600" dirty="0"/>
          </a:p>
          <a:p>
            <a:r>
              <a:rPr lang="en-US" sz="2600" b="1" dirty="0"/>
              <a:t> </a:t>
            </a:r>
            <a:endParaRPr lang="en-US" sz="2600" dirty="0"/>
          </a:p>
          <a:p>
            <a:r>
              <a:rPr lang="en-US" sz="2600" b="1" dirty="0"/>
              <a:t>I would keep them busy and isolated from one another. I would do everything possible to keep them distracted and disinterested in Biblical, balanced, revival-style Spirit-filled prayer gatherings. To accomplish this, I would do the following: </a:t>
            </a:r>
            <a:r>
              <a:rPr lang="en-US" sz="2600" b="1" dirty="0" smtClean="0"/>
              <a:t> First, fuel </a:t>
            </a:r>
            <a:r>
              <a:rPr lang="en-US" sz="2600" b="1" dirty="0"/>
              <a:t>the spirit of rugged individualism. </a:t>
            </a:r>
            <a:endParaRPr lang="en-US" sz="2600" dirty="0"/>
          </a:p>
          <a:p>
            <a:r>
              <a:rPr lang="en-US" sz="2600" b="1" dirty="0"/>
              <a:t> </a:t>
            </a:r>
            <a:endParaRPr lang="en-US" sz="2600" dirty="0"/>
          </a:p>
        </p:txBody>
      </p:sp>
    </p:spTree>
    <p:extLst>
      <p:ext uri="{BB962C8B-B14F-4D97-AF65-F5344CB8AC3E}">
        <p14:creationId xmlns:p14="http://schemas.microsoft.com/office/powerpoint/2010/main" val="3372301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78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Enemies Agenda is To Shut Down</a:t>
            </a:r>
          </a:p>
          <a:p>
            <a:pPr algn="ctr"/>
            <a:r>
              <a:rPr lang="en-US" sz="3200" b="1" kern="0" dirty="0" smtClean="0">
                <a:solidFill>
                  <a:srgbClr val="FFFF00"/>
                </a:solidFill>
                <a:effectLst>
                  <a:outerShdw blurRad="38100" dist="38100" dir="2700000" algn="tl">
                    <a:srgbClr val="000000">
                      <a:alpha val="43137"/>
                    </a:srgbClr>
                  </a:outerShdw>
                </a:effectLst>
              </a:rPr>
              <a:t>The Corporate Prayer Meeting </a:t>
            </a:r>
            <a:endParaRPr lang="en-US" sz="3200" b="1" kern="0"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228600" y="1524000"/>
            <a:ext cx="8610600" cy="5093702"/>
          </a:xfrm>
          <a:prstGeom prst="rect">
            <a:avLst/>
          </a:prstGeom>
        </p:spPr>
        <p:txBody>
          <a:bodyPr wrap="square">
            <a:spAutoFit/>
          </a:bodyPr>
          <a:lstStyle/>
          <a:p>
            <a:r>
              <a:rPr lang="en-US" sz="2500" b="1" dirty="0"/>
              <a:t>By keeping Christians independent of each other, I would keep them independent from God. I would keep them frustrated in their personal prayer lives by preventing them from learning to pray together corporately. </a:t>
            </a:r>
            <a:endParaRPr lang="en-US" sz="2500" dirty="0"/>
          </a:p>
          <a:p>
            <a:r>
              <a:rPr lang="en-US" sz="2500" b="1" dirty="0"/>
              <a:t> </a:t>
            </a:r>
            <a:endParaRPr lang="en-US" sz="2500" dirty="0"/>
          </a:p>
          <a:p>
            <a:r>
              <a:rPr lang="en-US" sz="2500" b="1" dirty="0" smtClean="0"/>
              <a:t>Second, I </a:t>
            </a:r>
            <a:r>
              <a:rPr lang="en-US" sz="2500" b="1" dirty="0"/>
              <a:t>would help them dig </a:t>
            </a:r>
            <a:r>
              <a:rPr lang="en-US" sz="2500" b="1" dirty="0" smtClean="0"/>
              <a:t>deep ruts </a:t>
            </a:r>
            <a:r>
              <a:rPr lang="en-US" sz="2500" b="1" dirty="0"/>
              <a:t>of boring prayer. When they did try to pray together, I would make sure the prayer meetings were based more on human needs than on God’s power. I would do everything possible to encourage boredom and gossip in these gatherings so that most people would stay away from these passionless “prayer” times. </a:t>
            </a:r>
            <a:endParaRPr lang="en-US" sz="2500" dirty="0"/>
          </a:p>
        </p:txBody>
      </p:sp>
    </p:spTree>
    <p:extLst>
      <p:ext uri="{BB962C8B-B14F-4D97-AF65-F5344CB8AC3E}">
        <p14:creationId xmlns:p14="http://schemas.microsoft.com/office/powerpoint/2010/main" val="1945953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6002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God Is Still Looking For Obedience </a:t>
            </a:r>
          </a:p>
          <a:p>
            <a:pPr algn="ctr"/>
            <a:r>
              <a:rPr lang="en-US" sz="3600" b="1" kern="0" dirty="0" smtClean="0">
                <a:solidFill>
                  <a:srgbClr val="FFFF00"/>
                </a:solidFill>
                <a:effectLst>
                  <a:outerShdw blurRad="38100" dist="38100" dir="2700000" algn="tl">
                    <a:srgbClr val="000000">
                      <a:alpha val="43137"/>
                    </a:srgbClr>
                  </a:outerShdw>
                </a:effectLst>
              </a:rPr>
              <a:t>And Surrendered Servants</a:t>
            </a:r>
          </a:p>
          <a:p>
            <a:pPr algn="ctr"/>
            <a:r>
              <a:rPr lang="en-US" sz="3600" b="1" kern="0" dirty="0" smtClean="0">
                <a:solidFill>
                  <a:srgbClr val="FFFF00"/>
                </a:solidFill>
                <a:effectLst>
                  <a:outerShdw blurRad="38100" dist="38100" dir="2700000" algn="tl">
                    <a:srgbClr val="000000">
                      <a:alpha val="43137"/>
                    </a:srgbClr>
                  </a:outerShdw>
                </a:effectLst>
              </a:rPr>
              <a:t>That Give God Their YES!!! </a:t>
            </a:r>
            <a:endParaRPr lang="en-US" sz="36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28600" y="3962400"/>
            <a:ext cx="8610600" cy="2308324"/>
          </a:xfrm>
          <a:prstGeom prst="rect">
            <a:avLst/>
          </a:prstGeom>
        </p:spPr>
        <p:txBody>
          <a:bodyPr wrap="square">
            <a:spAutoFit/>
          </a:bodyPr>
          <a:lstStyle/>
          <a:p>
            <a:r>
              <a:rPr lang="en-US" sz="3600" dirty="0" smtClean="0"/>
              <a:t>When </a:t>
            </a:r>
            <a:r>
              <a:rPr lang="en-US" sz="3600" dirty="0"/>
              <a:t>Joseph woke up, </a:t>
            </a:r>
            <a:r>
              <a:rPr lang="en-US" sz="3600" b="1" dirty="0">
                <a:solidFill>
                  <a:srgbClr val="FFFF00"/>
                </a:solidFill>
              </a:rPr>
              <a:t>he did what the angel of the Lord had commanded him </a:t>
            </a:r>
            <a:r>
              <a:rPr lang="en-US" sz="3600" dirty="0"/>
              <a:t>and took Mary home as his wife. </a:t>
            </a:r>
            <a:r>
              <a:rPr lang="en-US" sz="3600" b="1" dirty="0"/>
              <a:t>Matthew 1:24 (NIV) </a:t>
            </a:r>
            <a:endParaRPr lang="en-US" sz="3600" dirty="0"/>
          </a:p>
        </p:txBody>
      </p:sp>
      <p:sp>
        <p:nvSpPr>
          <p:cNvPr id="6" name="Rectangle 5"/>
          <p:cNvSpPr/>
          <p:nvPr/>
        </p:nvSpPr>
        <p:spPr>
          <a:xfrm>
            <a:off x="304800" y="2011740"/>
            <a:ext cx="8534400" cy="1569660"/>
          </a:xfrm>
          <a:prstGeom prst="rect">
            <a:avLst/>
          </a:prstGeom>
        </p:spPr>
        <p:txBody>
          <a:bodyPr wrap="square">
            <a:spAutoFit/>
          </a:bodyPr>
          <a:lstStyle/>
          <a:p>
            <a:r>
              <a:rPr lang="en-US" sz="3200" dirty="0" smtClean="0"/>
              <a:t>"I </a:t>
            </a:r>
            <a:r>
              <a:rPr lang="en-US" sz="3200" dirty="0"/>
              <a:t>am the Lord's servant," Mary answered. </a:t>
            </a:r>
            <a:r>
              <a:rPr lang="en-US" sz="3200" b="1" dirty="0">
                <a:solidFill>
                  <a:srgbClr val="FFFF00"/>
                </a:solidFill>
              </a:rPr>
              <a:t>"May it be to me as you have said</a:t>
            </a:r>
            <a:r>
              <a:rPr lang="en-US" sz="3200" dirty="0"/>
              <a:t>." Then the angel left her. </a:t>
            </a:r>
            <a:r>
              <a:rPr lang="en-US" sz="3200" b="1" dirty="0"/>
              <a:t>Luke 1:38 (NIV) </a:t>
            </a:r>
            <a:endParaRPr lang="en-US" sz="3200" dirty="0"/>
          </a:p>
        </p:txBody>
      </p:sp>
    </p:spTree>
    <p:extLst>
      <p:ext uri="{BB962C8B-B14F-4D97-AF65-F5344CB8AC3E}">
        <p14:creationId xmlns:p14="http://schemas.microsoft.com/office/powerpoint/2010/main" val="224813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00200"/>
            <a:ext cx="3714750" cy="184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228600" y="228600"/>
            <a:ext cx="8610600" cy="1143000"/>
          </a:xfrm>
          <a:prstGeom prst="rect">
            <a:avLst/>
          </a:prstGeom>
          <a:solidFill>
            <a:schemeClr val="accent1">
              <a:alpha val="75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They Were Altogether In One Accord Acts 2:1</a:t>
            </a:r>
            <a:endParaRPr lang="en-US" sz="3200" b="1" kern="0" dirty="0">
              <a:solidFill>
                <a:srgbClr val="FFFF00"/>
              </a:solidFill>
              <a:effectLst>
                <a:outerShdw blurRad="38100" dist="38100" dir="2700000" algn="tl">
                  <a:srgbClr val="000000">
                    <a:alpha val="43137"/>
                  </a:srgbClr>
                </a:outerShdw>
              </a:effectLst>
            </a:endParaRPr>
          </a:p>
        </p:txBody>
      </p:sp>
      <p:pic>
        <p:nvPicPr>
          <p:cNvPr id="6148" name="Picture 4" descr="Front three-quarter view of a front-engined four-door c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46" b="12365"/>
          <a:stretch/>
        </p:blipFill>
        <p:spPr bwMode="auto">
          <a:xfrm>
            <a:off x="4724400" y="1600200"/>
            <a:ext cx="3937000" cy="1849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3581400"/>
            <a:ext cx="3505200" cy="457200"/>
          </a:xfrm>
          <a:prstGeom prst="rect">
            <a:avLst/>
          </a:prstGeom>
          <a:noFill/>
        </p:spPr>
        <p:txBody>
          <a:bodyPr wrap="square" rtlCol="0">
            <a:spAutoFit/>
          </a:bodyPr>
          <a:lstStyle/>
          <a:p>
            <a:r>
              <a:rPr lang="en-US" dirty="0" smtClean="0"/>
              <a:t>1977 Honda Accord</a:t>
            </a:r>
            <a:endParaRPr lang="en-US" dirty="0"/>
          </a:p>
        </p:txBody>
      </p:sp>
      <p:sp>
        <p:nvSpPr>
          <p:cNvPr id="8" name="TextBox 7"/>
          <p:cNvSpPr txBox="1"/>
          <p:nvPr/>
        </p:nvSpPr>
        <p:spPr>
          <a:xfrm>
            <a:off x="4940300" y="3581400"/>
            <a:ext cx="3505200" cy="457200"/>
          </a:xfrm>
          <a:prstGeom prst="rect">
            <a:avLst/>
          </a:prstGeom>
          <a:noFill/>
        </p:spPr>
        <p:txBody>
          <a:bodyPr wrap="square" rtlCol="0">
            <a:spAutoFit/>
          </a:bodyPr>
          <a:lstStyle/>
          <a:p>
            <a:r>
              <a:rPr lang="en-US" dirty="0" smtClean="0"/>
              <a:t>2021 Honda Accord</a:t>
            </a:r>
            <a:endParaRPr lang="en-US" dirty="0"/>
          </a:p>
        </p:txBody>
      </p:sp>
      <p:sp>
        <p:nvSpPr>
          <p:cNvPr id="6" name="Rectangle 5"/>
          <p:cNvSpPr/>
          <p:nvPr/>
        </p:nvSpPr>
        <p:spPr>
          <a:xfrm>
            <a:off x="152400" y="5105400"/>
            <a:ext cx="8839200" cy="1384995"/>
          </a:xfrm>
          <a:prstGeom prst="rect">
            <a:avLst/>
          </a:prstGeom>
        </p:spPr>
        <p:txBody>
          <a:bodyPr wrap="square">
            <a:spAutoFit/>
          </a:bodyPr>
          <a:lstStyle/>
          <a:p>
            <a:r>
              <a:rPr lang="en-US" sz="2800" dirty="0"/>
              <a:t>These all continued with one accord in prayer and supplication, with the women, and Mary the mother of Jesus, and with </a:t>
            </a:r>
            <a:r>
              <a:rPr lang="en-US" sz="2800" dirty="0" smtClean="0"/>
              <a:t>His brothers. </a:t>
            </a:r>
            <a:r>
              <a:rPr lang="en-US" sz="2800" dirty="0"/>
              <a:t>Acts 1:14 </a:t>
            </a:r>
          </a:p>
        </p:txBody>
      </p:sp>
      <p:sp>
        <p:nvSpPr>
          <p:cNvPr id="7" name="TextBox 6"/>
          <p:cNvSpPr txBox="1"/>
          <p:nvPr/>
        </p:nvSpPr>
        <p:spPr>
          <a:xfrm>
            <a:off x="152400" y="4338935"/>
            <a:ext cx="8839200" cy="523220"/>
          </a:xfrm>
          <a:prstGeom prst="rect">
            <a:avLst/>
          </a:prstGeom>
          <a:noFill/>
        </p:spPr>
        <p:txBody>
          <a:bodyPr wrap="square" rtlCol="0">
            <a:spAutoFit/>
          </a:bodyPr>
          <a:lstStyle/>
          <a:p>
            <a:r>
              <a:rPr lang="en-US" sz="2800" dirty="0" smtClean="0">
                <a:solidFill>
                  <a:srgbClr val="FFFF00"/>
                </a:solidFill>
              </a:rPr>
              <a:t>Greek</a:t>
            </a:r>
            <a:r>
              <a:rPr lang="en-US" sz="2800" dirty="0" smtClean="0"/>
              <a:t> – means one passion, fierceness</a:t>
            </a:r>
            <a:endParaRPr lang="en-US" sz="2800" dirty="0"/>
          </a:p>
        </p:txBody>
      </p:sp>
    </p:spTree>
    <p:extLst>
      <p:ext uri="{BB962C8B-B14F-4D97-AF65-F5344CB8AC3E}">
        <p14:creationId xmlns:p14="http://schemas.microsoft.com/office/powerpoint/2010/main" val="61050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 y="-152400"/>
            <a:ext cx="8915400" cy="1600200"/>
          </a:xfrm>
          <a:prstGeom prst="rect">
            <a:avLst/>
          </a:prstGeom>
          <a:solidFill>
            <a:schemeClr val="accent1">
              <a:alpha val="83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800" b="1" dirty="0" smtClean="0">
                <a:solidFill>
                  <a:srgbClr val="FFFF00"/>
                </a:solidFill>
                <a:effectLst>
                  <a:outerShdw blurRad="50800" dist="127000" dir="8520000" sx="105000" sy="105000" algn="tl">
                    <a:srgbClr val="000000">
                      <a:alpha val="43137"/>
                    </a:srgbClr>
                  </a:outerShdw>
                </a:effectLst>
              </a:rPr>
              <a:t>We are moving from just the anointing on teaching  - to the  invasion </a:t>
            </a:r>
          </a:p>
          <a:p>
            <a:pPr algn="ctr">
              <a:defRPr/>
            </a:pPr>
            <a:r>
              <a:rPr lang="en-US" sz="2800" b="1" dirty="0" smtClean="0">
                <a:solidFill>
                  <a:srgbClr val="FFFF00"/>
                </a:solidFill>
                <a:effectLst>
                  <a:outerShdw blurRad="50800" dist="127000" dir="8520000" sx="105000" sy="105000" algn="tl">
                    <a:srgbClr val="000000">
                      <a:alpha val="43137"/>
                    </a:srgbClr>
                  </a:outerShdw>
                </a:effectLst>
              </a:rPr>
              <a:t>of the holy spirit as well</a:t>
            </a:r>
          </a:p>
        </p:txBody>
      </p:sp>
      <p:sp>
        <p:nvSpPr>
          <p:cNvPr id="2" name="Rectangle 1"/>
          <p:cNvSpPr/>
          <p:nvPr/>
        </p:nvSpPr>
        <p:spPr>
          <a:xfrm>
            <a:off x="76200" y="1460718"/>
            <a:ext cx="8839200" cy="1261884"/>
          </a:xfrm>
          <a:prstGeom prst="rect">
            <a:avLst/>
          </a:prstGeom>
        </p:spPr>
        <p:txBody>
          <a:bodyPr wrap="square">
            <a:spAutoFit/>
          </a:bodyPr>
          <a:lstStyle/>
          <a:p>
            <a:r>
              <a:rPr lang="en-US" sz="2000" b="1" dirty="0"/>
              <a:t>But Saul increased the more in strength, and </a:t>
            </a:r>
            <a:r>
              <a:rPr lang="en-US" sz="2000" b="1" dirty="0" smtClean="0"/>
              <a:t>confounded </a:t>
            </a:r>
            <a:r>
              <a:rPr lang="en-US" sz="2000" b="1" dirty="0"/>
              <a:t>the Jews which dwelt at Damascus, </a:t>
            </a:r>
            <a:r>
              <a:rPr lang="en-US" sz="2800" b="1" dirty="0">
                <a:solidFill>
                  <a:srgbClr val="FFFF00"/>
                </a:solidFill>
              </a:rPr>
              <a:t>proving</a:t>
            </a:r>
            <a:r>
              <a:rPr lang="en-US" sz="2000" b="1" dirty="0"/>
              <a:t> </a:t>
            </a:r>
            <a:r>
              <a:rPr lang="en-US" sz="1600" dirty="0"/>
              <a:t>(literally to force a conclusion through instruction</a:t>
            </a:r>
            <a:r>
              <a:rPr lang="en-US" sz="1600" dirty="0">
                <a:solidFill>
                  <a:schemeClr val="bg1"/>
                </a:solidFill>
              </a:rPr>
              <a:t>)</a:t>
            </a:r>
            <a:r>
              <a:rPr lang="en-US" sz="1600" dirty="0">
                <a:solidFill>
                  <a:srgbClr val="FFFF00"/>
                </a:solidFill>
              </a:rPr>
              <a:t> </a:t>
            </a:r>
            <a:r>
              <a:rPr lang="en-US" sz="2800" b="1" dirty="0">
                <a:solidFill>
                  <a:srgbClr val="FFFF00"/>
                </a:solidFill>
              </a:rPr>
              <a:t>that </a:t>
            </a:r>
            <a:r>
              <a:rPr lang="en-US" sz="2800" b="1" dirty="0" smtClean="0">
                <a:solidFill>
                  <a:srgbClr val="FFFF00"/>
                </a:solidFill>
              </a:rPr>
              <a:t>Jesus is the </a:t>
            </a:r>
            <a:r>
              <a:rPr lang="en-US" sz="2800" b="1" dirty="0">
                <a:solidFill>
                  <a:srgbClr val="FFFF00"/>
                </a:solidFill>
              </a:rPr>
              <a:t>Christ</a:t>
            </a:r>
            <a:r>
              <a:rPr lang="en-US" sz="2800" b="1" dirty="0"/>
              <a:t>.</a:t>
            </a:r>
            <a:r>
              <a:rPr lang="en-US" sz="2000" b="1" dirty="0"/>
              <a:t> </a:t>
            </a:r>
            <a:r>
              <a:rPr lang="en-US" sz="2000" b="1" dirty="0" smtClean="0"/>
              <a:t>Acts 9:22</a:t>
            </a:r>
            <a:endParaRPr lang="en-US" sz="2000" dirty="0"/>
          </a:p>
        </p:txBody>
      </p:sp>
      <p:sp>
        <p:nvSpPr>
          <p:cNvPr id="7" name="Rectangle 6"/>
          <p:cNvSpPr/>
          <p:nvPr/>
        </p:nvSpPr>
        <p:spPr>
          <a:xfrm>
            <a:off x="266700" y="4495800"/>
            <a:ext cx="8534400" cy="1446550"/>
          </a:xfrm>
          <a:prstGeom prst="rect">
            <a:avLst/>
          </a:prstGeom>
        </p:spPr>
        <p:txBody>
          <a:bodyPr wrap="square">
            <a:spAutoFit/>
          </a:bodyPr>
          <a:lstStyle/>
          <a:p>
            <a:r>
              <a:rPr lang="en-US" dirty="0" smtClean="0"/>
              <a:t>Since</a:t>
            </a:r>
            <a:r>
              <a:rPr lang="en-US" dirty="0"/>
              <a:t>, then, we know what it is to fear the Lord, we try to </a:t>
            </a:r>
            <a:r>
              <a:rPr lang="en-US" sz="3200" dirty="0">
                <a:solidFill>
                  <a:srgbClr val="FFFF00"/>
                </a:solidFill>
              </a:rPr>
              <a:t>persuade </a:t>
            </a:r>
            <a:r>
              <a:rPr lang="en-US" sz="1800" dirty="0" smtClean="0"/>
              <a:t>(To convince by argument to believe and have confidence in) </a:t>
            </a:r>
            <a:r>
              <a:rPr lang="en-US" sz="3200" dirty="0" smtClean="0">
                <a:solidFill>
                  <a:srgbClr val="FFFF00"/>
                </a:solidFill>
              </a:rPr>
              <a:t>men</a:t>
            </a:r>
            <a:r>
              <a:rPr lang="en-US" dirty="0" smtClean="0"/>
              <a:t>. </a:t>
            </a:r>
            <a:r>
              <a:rPr lang="en-US" b="1" dirty="0" smtClean="0"/>
              <a:t>2 </a:t>
            </a:r>
            <a:r>
              <a:rPr lang="en-US" b="1" dirty="0"/>
              <a:t>Corinthians 5:11 </a:t>
            </a:r>
            <a:endParaRPr lang="en-US" dirty="0"/>
          </a:p>
        </p:txBody>
      </p:sp>
      <p:sp>
        <p:nvSpPr>
          <p:cNvPr id="3" name="Rectangle 2"/>
          <p:cNvSpPr/>
          <p:nvPr/>
        </p:nvSpPr>
        <p:spPr>
          <a:xfrm>
            <a:off x="152400" y="2819400"/>
            <a:ext cx="8839200" cy="1569660"/>
          </a:xfrm>
          <a:prstGeom prst="rect">
            <a:avLst/>
          </a:prstGeom>
        </p:spPr>
        <p:txBody>
          <a:bodyPr wrap="square">
            <a:spAutoFit/>
          </a:bodyPr>
          <a:lstStyle/>
          <a:p>
            <a:r>
              <a:rPr lang="en-US" dirty="0"/>
              <a:t> Oh that thou </a:t>
            </a:r>
            <a:r>
              <a:rPr lang="en-US" dirty="0" smtClean="0"/>
              <a:t>would </a:t>
            </a:r>
            <a:r>
              <a:rPr lang="en-US" dirty="0"/>
              <a:t>rend the heavens, that thou </a:t>
            </a:r>
            <a:r>
              <a:rPr lang="en-US" dirty="0" smtClean="0"/>
              <a:t>would </a:t>
            </a:r>
            <a:r>
              <a:rPr lang="en-US" dirty="0"/>
              <a:t>come down, that the mountains might flow down at </a:t>
            </a:r>
            <a:r>
              <a:rPr lang="en-US" dirty="0" smtClean="0"/>
              <a:t>Your </a:t>
            </a:r>
            <a:r>
              <a:rPr lang="en-US" dirty="0"/>
              <a:t>presence, </a:t>
            </a:r>
            <a:r>
              <a:rPr lang="en-US" dirty="0" smtClean="0"/>
              <a:t>to </a:t>
            </a:r>
            <a:r>
              <a:rPr lang="en-US" dirty="0"/>
              <a:t>make </a:t>
            </a:r>
            <a:r>
              <a:rPr lang="en-US" dirty="0" smtClean="0"/>
              <a:t>Your Name </a:t>
            </a:r>
            <a:r>
              <a:rPr lang="en-US" dirty="0"/>
              <a:t>known to </a:t>
            </a:r>
            <a:r>
              <a:rPr lang="en-US" dirty="0" smtClean="0"/>
              <a:t>Your adversaries</a:t>
            </a:r>
            <a:r>
              <a:rPr lang="en-US" dirty="0"/>
              <a:t>, </a:t>
            </a:r>
            <a:r>
              <a:rPr lang="en-US" b="1" i="1" dirty="0">
                <a:solidFill>
                  <a:srgbClr val="FFFF00"/>
                </a:solidFill>
              </a:rPr>
              <a:t>that</a:t>
            </a:r>
            <a:r>
              <a:rPr lang="en-US" b="1" dirty="0">
                <a:solidFill>
                  <a:srgbClr val="FFFF00"/>
                </a:solidFill>
              </a:rPr>
              <a:t> the nations may tremble at </a:t>
            </a:r>
            <a:r>
              <a:rPr lang="en-US" b="1" dirty="0" smtClean="0">
                <a:solidFill>
                  <a:srgbClr val="FFFF00"/>
                </a:solidFill>
              </a:rPr>
              <a:t>Your presence</a:t>
            </a:r>
            <a:r>
              <a:rPr lang="en-US" b="1" dirty="0">
                <a:solidFill>
                  <a:srgbClr val="FFFF00"/>
                </a:solidFill>
              </a:rPr>
              <a:t>! </a:t>
            </a:r>
            <a:r>
              <a:rPr lang="en-US" b="1" dirty="0"/>
              <a:t>Isaiah 64:1-2 (KJV) </a:t>
            </a:r>
            <a:endParaRPr lang="en-US" dirty="0"/>
          </a:p>
        </p:txBody>
      </p:sp>
      <p:sp>
        <p:nvSpPr>
          <p:cNvPr id="4" name="Rectangle 3"/>
          <p:cNvSpPr/>
          <p:nvPr/>
        </p:nvSpPr>
        <p:spPr>
          <a:xfrm>
            <a:off x="152400" y="5950803"/>
            <a:ext cx="8763000" cy="830997"/>
          </a:xfrm>
          <a:prstGeom prst="rect">
            <a:avLst/>
          </a:prstGeom>
        </p:spPr>
        <p:txBody>
          <a:bodyPr wrap="square">
            <a:spAutoFit/>
          </a:bodyPr>
          <a:lstStyle/>
          <a:p>
            <a:r>
              <a:rPr lang="en-US" dirty="0"/>
              <a:t>While Peter was still speaking these words, </a:t>
            </a:r>
            <a:r>
              <a:rPr lang="en-US" b="1" dirty="0">
                <a:solidFill>
                  <a:srgbClr val="FFFF00"/>
                </a:solidFill>
              </a:rPr>
              <a:t>the Holy Spirit came </a:t>
            </a:r>
            <a:r>
              <a:rPr lang="en-US" b="1" dirty="0" smtClean="0">
                <a:solidFill>
                  <a:srgbClr val="FFFF00"/>
                </a:solidFill>
              </a:rPr>
              <a:t>upon </a:t>
            </a:r>
            <a:r>
              <a:rPr lang="en-US" b="1" dirty="0">
                <a:solidFill>
                  <a:srgbClr val="FFFF00"/>
                </a:solidFill>
              </a:rPr>
              <a:t>all who heard the message.</a:t>
            </a:r>
            <a:r>
              <a:rPr lang="en-US" dirty="0"/>
              <a:t> Acts 10:44 </a:t>
            </a:r>
          </a:p>
        </p:txBody>
      </p:sp>
    </p:spTree>
    <p:extLst>
      <p:ext uri="{BB962C8B-B14F-4D97-AF65-F5344CB8AC3E}">
        <p14:creationId xmlns:p14="http://schemas.microsoft.com/office/powerpoint/2010/main" val="11590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ven Days of Prayer and Fasting - Day 5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t="5229"/>
          <a:stretch/>
        </p:blipFill>
        <p:spPr bwMode="auto">
          <a:xfrm>
            <a:off x="1" y="-48098"/>
            <a:ext cx="5943600" cy="690609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a:xfrm>
            <a:off x="5105400" y="-48099"/>
            <a:ext cx="4038600" cy="4739759"/>
          </a:xfrm>
          <a:prstGeom prst="rect">
            <a:avLst/>
          </a:prstGeom>
          <a:solidFill>
            <a:schemeClr val="accent4">
              <a:lumMod val="10000"/>
            </a:schemeClr>
          </a:solidFill>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smtClean="0">
                <a:solidFill>
                  <a:schemeClr val="bg1"/>
                </a:solidFill>
              </a:rPr>
              <a:t>January </a:t>
            </a:r>
          </a:p>
          <a:p>
            <a:pPr marL="0" indent="0" algn="ctr">
              <a:buNone/>
            </a:pPr>
            <a:r>
              <a:rPr lang="en-US" b="1" dirty="0" smtClean="0">
                <a:solidFill>
                  <a:schemeClr val="bg1"/>
                </a:solidFill>
              </a:rPr>
              <a:t>2-8, 2024</a:t>
            </a:r>
          </a:p>
          <a:p>
            <a:pPr marL="0" indent="0" algn="ctr">
              <a:buNone/>
            </a:pPr>
            <a:r>
              <a:rPr lang="en-US" sz="2400" dirty="0" smtClean="0">
                <a:solidFill>
                  <a:srgbClr val="FFFF00"/>
                </a:solidFill>
              </a:rPr>
              <a:t>Tuesday January 2nd</a:t>
            </a:r>
          </a:p>
          <a:p>
            <a:pPr marL="0" indent="0" algn="ctr">
              <a:buNone/>
            </a:pPr>
            <a:r>
              <a:rPr lang="en-US" sz="2400" dirty="0" smtClean="0">
                <a:solidFill>
                  <a:srgbClr val="FFFF00"/>
                </a:solidFill>
              </a:rPr>
              <a:t>Monday January 8th</a:t>
            </a:r>
          </a:p>
          <a:p>
            <a:pPr marL="0" indent="0" algn="ctr">
              <a:buNone/>
            </a:pPr>
            <a:r>
              <a:rPr lang="en-US" sz="2400" dirty="0" smtClean="0">
                <a:solidFill>
                  <a:srgbClr val="00B0F0"/>
                </a:solidFill>
              </a:rPr>
              <a:t>Prevailing in prayer for revival in our families, churches, communities</a:t>
            </a:r>
          </a:p>
          <a:p>
            <a:pPr marL="0" indent="0" algn="ctr">
              <a:buNone/>
            </a:pPr>
            <a:r>
              <a:rPr lang="en-US" sz="1800" dirty="0" smtClean="0">
                <a:solidFill>
                  <a:schemeClr val="bg1"/>
                </a:solidFill>
              </a:rPr>
              <a:t>"Is </a:t>
            </a:r>
            <a:r>
              <a:rPr lang="en-US" sz="1800" dirty="0">
                <a:solidFill>
                  <a:schemeClr val="bg1"/>
                </a:solidFill>
              </a:rPr>
              <a:t>not this the kind of fasting I have chosen: to loose the chains of injustice and </a:t>
            </a:r>
            <a:r>
              <a:rPr lang="en-US" sz="1800" dirty="0" smtClean="0">
                <a:solidFill>
                  <a:schemeClr val="bg1"/>
                </a:solidFill>
              </a:rPr>
              <a:t>- to </a:t>
            </a:r>
            <a:r>
              <a:rPr lang="en-US" sz="1800" dirty="0">
                <a:solidFill>
                  <a:schemeClr val="bg1"/>
                </a:solidFill>
              </a:rPr>
              <a:t>set the oppressed free and break every yoke? </a:t>
            </a:r>
            <a:endParaRPr lang="en-US" sz="1800" dirty="0" smtClean="0">
              <a:solidFill>
                <a:schemeClr val="bg1"/>
              </a:solidFill>
            </a:endParaRPr>
          </a:p>
          <a:p>
            <a:pPr marL="0" indent="0" algn="ctr">
              <a:buNone/>
            </a:pPr>
            <a:r>
              <a:rPr lang="en-US" sz="1800" dirty="0" smtClean="0">
                <a:solidFill>
                  <a:schemeClr val="bg1"/>
                </a:solidFill>
              </a:rPr>
              <a:t>Isaiah 58:6</a:t>
            </a:r>
            <a:endParaRPr lang="en-US" sz="1800" dirty="0">
              <a:solidFill>
                <a:schemeClr val="bg1"/>
              </a:solidFill>
            </a:endParaRPr>
          </a:p>
        </p:txBody>
      </p:sp>
      <p:sp>
        <p:nvSpPr>
          <p:cNvPr id="2" name="Rectangle 1"/>
          <p:cNvSpPr/>
          <p:nvPr/>
        </p:nvSpPr>
        <p:spPr>
          <a:xfrm>
            <a:off x="76200" y="4572000"/>
            <a:ext cx="8915400" cy="2215991"/>
          </a:xfrm>
          <a:prstGeom prst="rect">
            <a:avLst/>
          </a:prstGeom>
        </p:spPr>
        <p:txBody>
          <a:bodyPr wrap="square">
            <a:spAutoFit/>
          </a:bodyPr>
          <a:lstStyle/>
          <a:p>
            <a:pPr marL="457200" indent="-457200" algn="l">
              <a:buFont typeface="+mj-lt"/>
              <a:buAutoNum type="arabicPeriod"/>
            </a:pPr>
            <a:r>
              <a:rPr lang="en-US" sz="2300" b="1" dirty="0" smtClean="0"/>
              <a:t>Pray that Hearts would be </a:t>
            </a:r>
            <a:r>
              <a:rPr lang="en-US" sz="2300" b="1" dirty="0" smtClean="0">
                <a:solidFill>
                  <a:srgbClr val="FFFF00"/>
                </a:solidFill>
              </a:rPr>
              <a:t>rendered willing </a:t>
            </a:r>
            <a:r>
              <a:rPr lang="en-US" sz="2300" b="1" dirty="0">
                <a:solidFill>
                  <a:srgbClr val="FFFF00"/>
                </a:solidFill>
              </a:rPr>
              <a:t>to </a:t>
            </a:r>
            <a:r>
              <a:rPr lang="en-US" sz="2300" b="1" dirty="0" smtClean="0">
                <a:solidFill>
                  <a:srgbClr val="FFFF00"/>
                </a:solidFill>
              </a:rPr>
              <a:t>repent </a:t>
            </a:r>
            <a:r>
              <a:rPr lang="en-US" sz="2300" b="1" dirty="0" smtClean="0"/>
              <a:t>and receive salvation and revival by faith.</a:t>
            </a:r>
          </a:p>
          <a:p>
            <a:pPr marL="457200" indent="-457200" algn="l">
              <a:buFont typeface="+mj-lt"/>
              <a:buAutoNum type="arabicPeriod"/>
            </a:pPr>
            <a:r>
              <a:rPr lang="en-US" sz="2300" b="1" dirty="0" smtClean="0"/>
              <a:t>Pray that the Church would be </a:t>
            </a:r>
            <a:r>
              <a:rPr lang="en-US" sz="2300" b="1" dirty="0">
                <a:solidFill>
                  <a:srgbClr val="FFFF00"/>
                </a:solidFill>
              </a:rPr>
              <a:t>enabled </a:t>
            </a:r>
            <a:r>
              <a:rPr lang="en-US" sz="2300" b="1" dirty="0" smtClean="0">
                <a:solidFill>
                  <a:srgbClr val="FFFF00"/>
                </a:solidFill>
              </a:rPr>
              <a:t>to </a:t>
            </a:r>
            <a:r>
              <a:rPr lang="en-US" sz="2300" b="1" dirty="0">
                <a:solidFill>
                  <a:srgbClr val="FFFF00"/>
                </a:solidFill>
              </a:rPr>
              <a:t>take hold of His </a:t>
            </a:r>
            <a:r>
              <a:rPr lang="en-US" sz="2300" b="1" dirty="0" smtClean="0">
                <a:solidFill>
                  <a:srgbClr val="FFFF00"/>
                </a:solidFill>
              </a:rPr>
              <a:t>promises</a:t>
            </a:r>
            <a:r>
              <a:rPr lang="en-US" sz="2300" b="1" dirty="0" smtClean="0"/>
              <a:t> and appropriate the breakthroughs needed.</a:t>
            </a:r>
          </a:p>
          <a:p>
            <a:pPr marL="457200" indent="-457200" algn="l">
              <a:buFont typeface="+mj-lt"/>
              <a:buAutoNum type="arabicPeriod"/>
            </a:pPr>
            <a:r>
              <a:rPr lang="en-US" sz="2300" b="1" dirty="0" smtClean="0"/>
              <a:t>Pray that the </a:t>
            </a:r>
            <a:r>
              <a:rPr lang="en-US" sz="2300" b="1" dirty="0" smtClean="0">
                <a:solidFill>
                  <a:srgbClr val="FFFF00"/>
                </a:solidFill>
              </a:rPr>
              <a:t>Holy Spirit would invade our lives and churches</a:t>
            </a:r>
            <a:r>
              <a:rPr lang="en-US" sz="2300" b="1" dirty="0" smtClean="0"/>
              <a:t> to impact our families and communities.</a:t>
            </a:r>
            <a:endParaRPr lang="en-US" sz="2300" b="1" dirty="0"/>
          </a:p>
        </p:txBody>
      </p:sp>
    </p:spTree>
    <p:extLst>
      <p:ext uri="{BB962C8B-B14F-4D97-AF65-F5344CB8AC3E}">
        <p14:creationId xmlns:p14="http://schemas.microsoft.com/office/powerpoint/2010/main" val="149901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0"/>
            <a:ext cx="8382000" cy="5078313"/>
          </a:xfrm>
          <a:prstGeom prst="rect">
            <a:avLst/>
          </a:prstGeom>
        </p:spPr>
        <p:txBody>
          <a:bodyPr wrap="square">
            <a:spAutoFit/>
          </a:bodyPr>
          <a:lstStyle/>
          <a:p>
            <a:r>
              <a:rPr lang="en-US" sz="3600" dirty="0" smtClean="0"/>
              <a:t>So we willingly EMBRACE </a:t>
            </a:r>
            <a:r>
              <a:rPr lang="en-US" sz="3600" dirty="0"/>
              <a:t>that we are those who are able to host the presence of </a:t>
            </a:r>
            <a:r>
              <a:rPr lang="en-US" sz="3600" dirty="0" smtClean="0"/>
              <a:t>God, in spite of all the drama, and </a:t>
            </a:r>
            <a:r>
              <a:rPr lang="en-US" sz="3600" dirty="0"/>
              <a:t>receive the summoning influence of the Holy Spirit </a:t>
            </a:r>
            <a:r>
              <a:rPr lang="en-US" sz="3600" dirty="0" smtClean="0"/>
              <a:t>where </a:t>
            </a:r>
            <a:r>
              <a:rPr lang="en-US" sz="3600" dirty="0"/>
              <a:t>God draws an entire community to Himself by the sovereign spiritual in-breaking of Heaven requested and appropriated by a praying </a:t>
            </a:r>
            <a:r>
              <a:rPr lang="en-US" sz="3600" dirty="0" smtClean="0"/>
              <a:t>and believing Church</a:t>
            </a:r>
            <a:r>
              <a:rPr lang="en-US" sz="3600" dirty="0"/>
              <a:t>. </a:t>
            </a:r>
          </a:p>
        </p:txBody>
      </p:sp>
      <p:sp>
        <p:nvSpPr>
          <p:cNvPr id="4" name="Rectangle 2"/>
          <p:cNvSpPr txBox="1">
            <a:spLocks noChangeArrowheads="1"/>
          </p:cNvSpPr>
          <p:nvPr/>
        </p:nvSpPr>
        <p:spPr>
          <a:xfrm>
            <a:off x="9808" y="304800"/>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LET US DECLARE BY FAITH </a:t>
            </a:r>
          </a:p>
        </p:txBody>
      </p:sp>
    </p:spTree>
    <p:extLst>
      <p:ext uri="{BB962C8B-B14F-4D97-AF65-F5344CB8AC3E}">
        <p14:creationId xmlns:p14="http://schemas.microsoft.com/office/powerpoint/2010/main" val="2321405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onne\AppData\Local\Microsoft\Windows\INetCache\Content.Outlook\UG4MP9MT\20231229_171050_resiz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68" t="13671" b="39109"/>
          <a:stretch/>
        </p:blipFill>
        <p:spPr bwMode="auto">
          <a:xfrm>
            <a:off x="344214" y="3124200"/>
            <a:ext cx="4389735"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onne\AppData\Local\Microsoft\Windows\INetCache\Content.Outlook\UG4MP9MT\IMG_5802.jpg"/>
          <p:cNvPicPr>
            <a:picLocks noChangeAspect="1" noChangeArrowheads="1"/>
          </p:cNvPicPr>
          <p:nvPr/>
        </p:nvPicPr>
        <p:blipFill rotWithShape="1">
          <a:blip r:embed="rId3">
            <a:extLst>
              <a:ext uri="{28A0092B-C50C-407E-A947-70E740481C1C}">
                <a14:useLocalDpi xmlns:a14="http://schemas.microsoft.com/office/drawing/2010/main" val="0"/>
              </a:ext>
            </a:extLst>
          </a:blip>
          <a:srcRect l="22941" t="27430" b="27186"/>
          <a:stretch/>
        </p:blipFill>
        <p:spPr bwMode="auto">
          <a:xfrm>
            <a:off x="2209800" y="1524000"/>
            <a:ext cx="6653048" cy="522435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228600" y="304800"/>
            <a:ext cx="8610600" cy="8001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The Oddities of Cats</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50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304800"/>
            <a:ext cx="8610600" cy="8001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800" b="1" kern="0" dirty="0" smtClean="0">
                <a:solidFill>
                  <a:srgbClr val="FFFF00"/>
                </a:solidFill>
                <a:effectLst>
                  <a:outerShdw blurRad="38100" dist="38100" dir="2700000" algn="tl">
                    <a:srgbClr val="000000">
                      <a:alpha val="43137"/>
                    </a:srgbClr>
                  </a:outerShdw>
                </a:effectLst>
              </a:rPr>
              <a:t>The Whispers Of God </a:t>
            </a:r>
            <a:endParaRPr lang="en-US" sz="48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28600" y="3962400"/>
            <a:ext cx="8610600" cy="2308324"/>
          </a:xfrm>
          <a:prstGeom prst="rect">
            <a:avLst/>
          </a:prstGeom>
        </p:spPr>
        <p:txBody>
          <a:bodyPr wrap="square">
            <a:spAutoFit/>
          </a:bodyPr>
          <a:lstStyle/>
          <a:p>
            <a:r>
              <a:rPr lang="en-US" sz="3600" dirty="0" smtClean="0"/>
              <a:t>“I blessed LifeGate with this beautiful addition as a reward for your pressing in for more of My Kingdom – </a:t>
            </a:r>
            <a:r>
              <a:rPr lang="en-US" sz="3600" dirty="0" smtClean="0">
                <a:solidFill>
                  <a:srgbClr val="FFFF00"/>
                </a:solidFill>
              </a:rPr>
              <a:t>but you will have to GO DEEPER</a:t>
            </a:r>
            <a:r>
              <a:rPr lang="en-US" sz="3600" dirty="0" smtClean="0"/>
              <a:t>.”</a:t>
            </a:r>
            <a:endParaRPr lang="en-US" sz="3600" dirty="0"/>
          </a:p>
        </p:txBody>
      </p:sp>
      <p:sp>
        <p:nvSpPr>
          <p:cNvPr id="6" name="Rectangle 5"/>
          <p:cNvSpPr/>
          <p:nvPr/>
        </p:nvSpPr>
        <p:spPr>
          <a:xfrm>
            <a:off x="304800" y="1828800"/>
            <a:ext cx="8534400" cy="1661993"/>
          </a:xfrm>
          <a:prstGeom prst="rect">
            <a:avLst/>
          </a:prstGeom>
        </p:spPr>
        <p:txBody>
          <a:bodyPr wrap="square">
            <a:spAutoFit/>
          </a:bodyPr>
          <a:lstStyle/>
          <a:p>
            <a:r>
              <a:rPr lang="en-US" sz="3400" dirty="0" smtClean="0"/>
              <a:t>I sensed the Lord whispered to me recently,</a:t>
            </a:r>
          </a:p>
          <a:p>
            <a:r>
              <a:rPr lang="en-US" sz="3400" dirty="0" smtClean="0"/>
              <a:t>“I will take care of the finances of LifeGate if you host My Presence.”</a:t>
            </a:r>
            <a:endParaRPr lang="en-US" sz="3400" dirty="0"/>
          </a:p>
        </p:txBody>
      </p:sp>
    </p:spTree>
    <p:extLst>
      <p:ext uri="{BB962C8B-B14F-4D97-AF65-F5344CB8AC3E}">
        <p14:creationId xmlns:p14="http://schemas.microsoft.com/office/powerpoint/2010/main" val="42889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76200"/>
            <a:ext cx="8229600" cy="1219200"/>
          </a:xfrm>
          <a:prstGeom prst="rect">
            <a:avLst/>
          </a:prstGeom>
          <a:solidFill>
            <a:schemeClr val="accent1">
              <a:alpha val="74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800" b="1" dirty="0" smtClean="0">
                <a:solidFill>
                  <a:srgbClr val="FFFF00"/>
                </a:solidFill>
                <a:effectLst>
                  <a:outerShdw blurRad="50800" dist="127000" dir="8520000" sx="105000" sy="105000" algn="tl">
                    <a:srgbClr val="000000">
                      <a:alpha val="43137"/>
                    </a:srgbClr>
                  </a:outerShdw>
                </a:effectLst>
              </a:rPr>
              <a:t>God IS Working IN Places You Don’t </a:t>
            </a:r>
          </a:p>
          <a:p>
            <a:pPr algn="ctr">
              <a:defRPr/>
            </a:pPr>
            <a:r>
              <a:rPr lang="en-US" sz="2800" b="1" dirty="0" smtClean="0">
                <a:solidFill>
                  <a:srgbClr val="FFFF00"/>
                </a:solidFill>
                <a:effectLst>
                  <a:outerShdw blurRad="50800" dist="127000" dir="8520000" sx="105000" sy="105000" algn="tl">
                    <a:srgbClr val="000000">
                      <a:alpha val="43137"/>
                    </a:srgbClr>
                  </a:outerShdw>
                </a:effectLst>
              </a:rPr>
              <a:t>Even Know About  </a:t>
            </a:r>
          </a:p>
        </p:txBody>
      </p:sp>
      <p:sp>
        <p:nvSpPr>
          <p:cNvPr id="6" name="TextBox 5"/>
          <p:cNvSpPr txBox="1"/>
          <p:nvPr/>
        </p:nvSpPr>
        <p:spPr>
          <a:xfrm>
            <a:off x="-152400" y="1522462"/>
            <a:ext cx="7010400" cy="461665"/>
          </a:xfrm>
          <a:prstGeom prst="rect">
            <a:avLst/>
          </a:prstGeom>
          <a:noFill/>
        </p:spPr>
        <p:txBody>
          <a:bodyPr wrap="square" rtlCol="0">
            <a:spAutoFit/>
          </a:bodyPr>
          <a:lstStyle/>
          <a:p>
            <a:r>
              <a:rPr lang="en-US" dirty="0" err="1" smtClean="0"/>
              <a:t>Whiteclay</a:t>
            </a:r>
            <a:r>
              <a:rPr lang="en-US" dirty="0" smtClean="0"/>
              <a:t>, Nebraska </a:t>
            </a:r>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92" t="30556" r="22396" b="2593"/>
          <a:stretch/>
        </p:blipFill>
        <p:spPr bwMode="auto">
          <a:xfrm>
            <a:off x="381000" y="1984126"/>
            <a:ext cx="6848790" cy="487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67321"/>
            <a:ext cx="3029581" cy="1718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979" t="64485" r="28200" b="8889"/>
          <a:stretch/>
        </p:blipFill>
        <p:spPr bwMode="auto">
          <a:xfrm>
            <a:off x="0" y="3352800"/>
            <a:ext cx="9179924" cy="306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5"/>
          <a:stretch>
            <a:fillRect/>
          </a:stretch>
        </p:blipFill>
        <p:spPr>
          <a:xfrm>
            <a:off x="456424" y="1097012"/>
            <a:ext cx="1266825" cy="850900"/>
          </a:xfrm>
          <a:prstGeom prst="rect">
            <a:avLst/>
          </a:prstGeom>
        </p:spPr>
      </p:pic>
    </p:spTree>
    <p:extLst>
      <p:ext uri="{BB962C8B-B14F-4D97-AF65-F5344CB8AC3E}">
        <p14:creationId xmlns:p14="http://schemas.microsoft.com/office/powerpoint/2010/main" val="41719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304800"/>
            <a:ext cx="8229600" cy="609600"/>
          </a:xfrm>
          <a:prstGeom prst="rect">
            <a:avLst/>
          </a:prstGeom>
          <a:solidFill>
            <a:schemeClr val="accent1">
              <a:alpha val="87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b="1" dirty="0" smtClean="0">
                <a:solidFill>
                  <a:srgbClr val="FFFF00"/>
                </a:solidFill>
                <a:effectLst>
                  <a:outerShdw blurRad="50800" dist="127000" dir="8520000" sx="105000" sy="105000" algn="tl">
                    <a:srgbClr val="000000">
                      <a:alpha val="43137"/>
                    </a:srgbClr>
                  </a:outerShdw>
                </a:effectLst>
              </a:rPr>
              <a:t>God Is STILL Moving in The Earth</a:t>
            </a:r>
          </a:p>
        </p:txBody>
      </p:sp>
      <p:sp>
        <p:nvSpPr>
          <p:cNvPr id="3" name="Rectangle 2"/>
          <p:cNvSpPr/>
          <p:nvPr/>
        </p:nvSpPr>
        <p:spPr>
          <a:xfrm>
            <a:off x="304800" y="1371600"/>
            <a:ext cx="8382000" cy="5293757"/>
          </a:xfrm>
          <a:prstGeom prst="rect">
            <a:avLst/>
          </a:prstGeom>
        </p:spPr>
        <p:txBody>
          <a:bodyPr wrap="square">
            <a:spAutoFit/>
          </a:bodyPr>
          <a:lstStyle/>
          <a:p>
            <a:r>
              <a:rPr lang="en-US" sz="2600" dirty="0"/>
              <a:t>There was a great Revival before the Civil War. Don't conclude that </a:t>
            </a:r>
            <a:r>
              <a:rPr lang="en-US" sz="2600" dirty="0" smtClean="0"/>
              <a:t>revival means judgment has passed</a:t>
            </a:r>
            <a:r>
              <a:rPr lang="en-US" sz="2600" dirty="0"/>
              <a:t>! The moral condition of the USA is that of a brothel! It is a giant whore house with perversion unabated. Even the weights and measures of the food you buy is deceptive. Lying is everywhere. Deception is from the highest public </a:t>
            </a:r>
            <a:r>
              <a:rPr lang="en-US" sz="2600" dirty="0" smtClean="0"/>
              <a:t>official, </a:t>
            </a:r>
            <a:r>
              <a:rPr lang="en-US" sz="2600" dirty="0"/>
              <a:t>right down to the man on the street. But the Good News is, that the Righteous have stood up and said, "Enough is enough" " </a:t>
            </a:r>
            <a:r>
              <a:rPr lang="en-US" sz="2600" dirty="0" smtClean="0"/>
              <a:t>This </a:t>
            </a:r>
            <a:r>
              <a:rPr lang="en-US" sz="2600" dirty="0"/>
              <a:t>is the Lord's doing! Don't be mad at the Lord, like Jonah, when the Lord did not destroy Nineveh! Rejoice because the people are Repenting…and join them! Amen! </a:t>
            </a:r>
            <a:r>
              <a:rPr lang="en-US" sz="2600" dirty="0" smtClean="0"/>
              <a:t> </a:t>
            </a:r>
          </a:p>
          <a:p>
            <a:r>
              <a:rPr lang="en-US" sz="2600" dirty="0" smtClean="0">
                <a:solidFill>
                  <a:srgbClr val="FFFF00"/>
                </a:solidFill>
              </a:rPr>
              <a:t>Author Unknown 2009</a:t>
            </a:r>
            <a:endParaRPr lang="en-US" sz="2600" dirty="0">
              <a:solidFill>
                <a:srgbClr val="FFFF00"/>
              </a:solidFill>
            </a:endParaRPr>
          </a:p>
        </p:txBody>
      </p:sp>
    </p:spTree>
    <p:extLst>
      <p:ext uri="{BB962C8B-B14F-4D97-AF65-F5344CB8AC3E}">
        <p14:creationId xmlns:p14="http://schemas.microsoft.com/office/powerpoint/2010/main" val="1164781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36174"/>
            <a:ext cx="8229600" cy="5078313"/>
          </a:xfrm>
          <a:prstGeom prst="rect">
            <a:avLst/>
          </a:prstGeom>
        </p:spPr>
        <p:txBody>
          <a:bodyPr wrap="square">
            <a:spAutoFit/>
          </a:bodyPr>
          <a:lstStyle/>
          <a:p>
            <a:r>
              <a:rPr lang="en-US" sz="3600" dirty="0"/>
              <a:t>"We must exercise the greatest care </a:t>
            </a:r>
            <a:r>
              <a:rPr lang="en-US" sz="3600" b="1" dirty="0">
                <a:solidFill>
                  <a:srgbClr val="FFFF00"/>
                </a:solidFill>
              </a:rPr>
              <a:t>to be utterly obedient to Him</a:t>
            </a:r>
            <a:r>
              <a:rPr lang="en-US" sz="3600" dirty="0"/>
              <a:t> </a:t>
            </a:r>
            <a:r>
              <a:rPr lang="en-US" sz="3600" dirty="0" smtClean="0"/>
              <a:t>Who </a:t>
            </a:r>
            <a:r>
              <a:rPr lang="en-US" sz="3600" dirty="0"/>
              <a:t>sees all the </a:t>
            </a:r>
            <a:r>
              <a:rPr lang="en-US" sz="3600" dirty="0" smtClean="0"/>
              <a:t>battlefield </a:t>
            </a:r>
            <a:r>
              <a:rPr lang="en-US" sz="3600" dirty="0"/>
              <a:t>all the time. It is only He who can put each </a:t>
            </a:r>
            <a:r>
              <a:rPr lang="en-US" sz="3600" dirty="0" smtClean="0"/>
              <a:t>person in </a:t>
            </a:r>
            <a:r>
              <a:rPr lang="en-US" sz="3600" dirty="0"/>
              <a:t>the place where </a:t>
            </a:r>
            <a:r>
              <a:rPr lang="en-US" sz="3600" dirty="0" smtClean="0"/>
              <a:t>their life </a:t>
            </a:r>
            <a:r>
              <a:rPr lang="en-US" sz="3600" dirty="0"/>
              <a:t>can count for the most. Above all the strife of battle </a:t>
            </a:r>
            <a:r>
              <a:rPr lang="en-US" sz="3600" dirty="0" smtClean="0"/>
              <a:t>the intercessor can see </a:t>
            </a:r>
            <a:r>
              <a:rPr lang="en-US" sz="3600" dirty="0"/>
              <a:t>the great Commander whom he </a:t>
            </a:r>
            <a:r>
              <a:rPr lang="en-US" sz="3600" dirty="0" smtClean="0"/>
              <a:t>is following </a:t>
            </a:r>
            <a:r>
              <a:rPr lang="en-US" sz="3600" dirty="0"/>
              <a:t>so implicitly</a:t>
            </a:r>
            <a:r>
              <a:rPr lang="en-US" sz="3600" dirty="0" smtClean="0"/>
              <a:t>.” </a:t>
            </a:r>
            <a:r>
              <a:rPr lang="en-US" sz="3600" dirty="0" smtClean="0">
                <a:solidFill>
                  <a:srgbClr val="FFFF00"/>
                </a:solidFill>
              </a:rPr>
              <a:t>Missionary  to India 1912</a:t>
            </a:r>
            <a:endParaRPr lang="en-US" sz="3600" dirty="0">
              <a:solidFill>
                <a:srgbClr val="FFFF00"/>
              </a:solidFill>
            </a:endParaRPr>
          </a:p>
        </p:txBody>
      </p:sp>
      <p:sp>
        <p:nvSpPr>
          <p:cNvPr id="5" name="Title 1"/>
          <p:cNvSpPr txBox="1">
            <a:spLocks/>
          </p:cNvSpPr>
          <p:nvPr/>
        </p:nvSpPr>
        <p:spPr bwMode="auto">
          <a:xfrm>
            <a:off x="228600" y="228600"/>
            <a:ext cx="8610600" cy="1143000"/>
          </a:xfrm>
          <a:prstGeom prst="rect">
            <a:avLst/>
          </a:prstGeom>
          <a:solidFill>
            <a:schemeClr val="accent1">
              <a:alpha val="69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God Is Active and Overseeing All of Our Battles and Burdens </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8410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304800"/>
            <a:ext cx="8229600" cy="1066800"/>
          </a:xfrm>
          <a:prstGeom prst="rect">
            <a:avLst/>
          </a:prstGeom>
          <a:solidFill>
            <a:schemeClr val="accent1">
              <a:alpha val="74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800" b="1" dirty="0" smtClean="0">
                <a:solidFill>
                  <a:srgbClr val="FFFF00"/>
                </a:solidFill>
                <a:effectLst>
                  <a:outerShdw blurRad="50800" dist="127000" dir="8520000" sx="105000" sy="105000" algn="tl">
                    <a:srgbClr val="000000">
                      <a:alpha val="43137"/>
                    </a:srgbClr>
                  </a:outerShdw>
                </a:effectLst>
              </a:rPr>
              <a:t>We Are Grieved By The Gaza</a:t>
            </a:r>
          </a:p>
          <a:p>
            <a:pPr algn="ctr">
              <a:defRPr/>
            </a:pPr>
            <a:r>
              <a:rPr lang="en-US" sz="2800" b="1" dirty="0" smtClean="0">
                <a:solidFill>
                  <a:srgbClr val="FFFF00"/>
                </a:solidFill>
                <a:effectLst>
                  <a:outerShdw blurRad="50800" dist="127000" dir="8520000" sx="105000" sy="105000" algn="tl">
                    <a:srgbClr val="000000">
                      <a:alpha val="43137"/>
                    </a:srgbClr>
                  </a:outerShdw>
                </a:effectLst>
              </a:rPr>
              <a:t>War – BUT WE HAVE TO PRAY MUSLIMS </a:t>
            </a:r>
          </a:p>
        </p:txBody>
      </p:sp>
      <p:sp>
        <p:nvSpPr>
          <p:cNvPr id="2" name="Rectangle 1"/>
          <p:cNvSpPr/>
          <p:nvPr/>
        </p:nvSpPr>
        <p:spPr>
          <a:xfrm>
            <a:off x="228600" y="1752600"/>
            <a:ext cx="8686800" cy="4832092"/>
          </a:xfrm>
          <a:prstGeom prst="rect">
            <a:avLst/>
          </a:prstGeom>
        </p:spPr>
        <p:txBody>
          <a:bodyPr wrap="square">
            <a:spAutoFit/>
          </a:bodyPr>
          <a:lstStyle/>
          <a:p>
            <a:r>
              <a:rPr lang="en-US" sz="2800" b="1" dirty="0">
                <a:solidFill>
                  <a:srgbClr val="FFFF00"/>
                </a:solidFill>
              </a:rPr>
              <a:t>THE GREAT </a:t>
            </a:r>
            <a:r>
              <a:rPr lang="en-US" sz="2800" b="1" dirty="0" smtClean="0">
                <a:solidFill>
                  <a:srgbClr val="FFFF00"/>
                </a:solidFill>
              </a:rPr>
              <a:t>FUNDAMENTAL FLAW </a:t>
            </a:r>
          </a:p>
          <a:p>
            <a:r>
              <a:rPr lang="en-US" sz="2800" b="1" dirty="0" smtClean="0">
                <a:solidFill>
                  <a:srgbClr val="FFFF00"/>
                </a:solidFill>
              </a:rPr>
              <a:t>IN </a:t>
            </a:r>
            <a:r>
              <a:rPr lang="en-US" sz="2800" b="1" dirty="0">
                <a:solidFill>
                  <a:srgbClr val="FFFF00"/>
                </a:solidFill>
              </a:rPr>
              <a:t>THE </a:t>
            </a:r>
            <a:r>
              <a:rPr lang="en-US" sz="2800" b="1" dirty="0" smtClean="0">
                <a:solidFill>
                  <a:srgbClr val="FFFF00"/>
                </a:solidFill>
              </a:rPr>
              <a:t>MUSLIM </a:t>
            </a:r>
            <a:r>
              <a:rPr lang="en-US" sz="2800" b="1" dirty="0">
                <a:solidFill>
                  <a:srgbClr val="FFFF00"/>
                </a:solidFill>
              </a:rPr>
              <a:t>IDEAL IS THIS</a:t>
            </a:r>
            <a:endParaRPr lang="en-US" sz="2800" dirty="0">
              <a:solidFill>
                <a:srgbClr val="FFFF00"/>
              </a:solidFill>
            </a:endParaRPr>
          </a:p>
          <a:p>
            <a:r>
              <a:rPr lang="en-US" sz="2800" b="1" dirty="0"/>
              <a:t> </a:t>
            </a:r>
            <a:endParaRPr lang="en-US" sz="2800" dirty="0"/>
          </a:p>
          <a:p>
            <a:r>
              <a:rPr lang="en-US" sz="2800" b="1" dirty="0"/>
              <a:t>ISLAM TEACHES SUBMISSION </a:t>
            </a:r>
            <a:r>
              <a:rPr lang="en-US" sz="2800" b="1" dirty="0" smtClean="0"/>
              <a:t>AND WORKS</a:t>
            </a:r>
            <a:endParaRPr lang="en-US" sz="2800" dirty="0"/>
          </a:p>
          <a:p>
            <a:r>
              <a:rPr lang="en-US" sz="2800" b="1" dirty="0"/>
              <a:t>CHRISTIANITY TEACHES </a:t>
            </a:r>
            <a:r>
              <a:rPr lang="en-US" sz="2800" b="1" dirty="0" smtClean="0"/>
              <a:t>LOVE AND FAITH </a:t>
            </a:r>
            <a:endParaRPr lang="en-US" sz="2800" dirty="0"/>
          </a:p>
          <a:p>
            <a:r>
              <a:rPr lang="en-US" sz="2800" dirty="0"/>
              <a:t> </a:t>
            </a:r>
          </a:p>
          <a:p>
            <a:r>
              <a:rPr lang="en-US" sz="2800" dirty="0"/>
              <a:t>Love will cause you to operate in submission</a:t>
            </a:r>
          </a:p>
          <a:p>
            <a:r>
              <a:rPr lang="en-US" sz="2800" dirty="0"/>
              <a:t>Submission does not mean that you love</a:t>
            </a:r>
          </a:p>
          <a:p>
            <a:r>
              <a:rPr lang="en-US" sz="2800" dirty="0"/>
              <a:t> </a:t>
            </a:r>
          </a:p>
          <a:p>
            <a:r>
              <a:rPr lang="en-US" sz="2800" dirty="0"/>
              <a:t>THERE IS A HUGE DIFFERENCE BETWEEN SUBMISSION AND LOVE </a:t>
            </a:r>
          </a:p>
        </p:txBody>
      </p:sp>
    </p:spTree>
    <p:extLst>
      <p:ext uri="{BB962C8B-B14F-4D97-AF65-F5344CB8AC3E}">
        <p14:creationId xmlns:p14="http://schemas.microsoft.com/office/powerpoint/2010/main" val="9400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276600"/>
            <a:ext cx="8229600" cy="2862322"/>
          </a:xfrm>
          <a:prstGeom prst="rect">
            <a:avLst/>
          </a:prstGeom>
          <a:noFill/>
        </p:spPr>
        <p:txBody>
          <a:bodyPr wrap="square" rtlCol="0">
            <a:spAutoFit/>
          </a:bodyPr>
          <a:lstStyle/>
          <a:p>
            <a:r>
              <a:rPr lang="en-US" sz="3600" dirty="0" smtClean="0"/>
              <a:t>“What would it look like if we would give 100 percent obedience to the next thing God tells us to do? Instead of self-editing it down to 80 percent  - or 50 percent or lower.” </a:t>
            </a:r>
            <a:r>
              <a:rPr lang="en-US" sz="3600" dirty="0" smtClean="0">
                <a:solidFill>
                  <a:srgbClr val="FFFF00"/>
                </a:solidFill>
              </a:rPr>
              <a:t>Pete Ogilvie</a:t>
            </a:r>
            <a:endParaRPr lang="en-US" sz="3600" dirty="0">
              <a:solidFill>
                <a:srgbClr val="FFFF00"/>
              </a:solidFill>
            </a:endParaRPr>
          </a:p>
        </p:txBody>
      </p:sp>
      <p:sp>
        <p:nvSpPr>
          <p:cNvPr id="5" name="Title 1"/>
          <p:cNvSpPr txBox="1">
            <a:spLocks/>
          </p:cNvSpPr>
          <p:nvPr/>
        </p:nvSpPr>
        <p:spPr bwMode="auto">
          <a:xfrm>
            <a:off x="228600" y="228600"/>
            <a:ext cx="8610600" cy="1143000"/>
          </a:xfrm>
          <a:prstGeom prst="rect">
            <a:avLst/>
          </a:prstGeom>
          <a:solidFill>
            <a:schemeClr val="accent1">
              <a:alpha val="75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What would this world look like if God’s </a:t>
            </a:r>
          </a:p>
          <a:p>
            <a:pPr algn="ctr"/>
            <a:r>
              <a:rPr lang="en-US" sz="3200" b="1" kern="0" dirty="0" smtClean="0">
                <a:solidFill>
                  <a:srgbClr val="FFFF00"/>
                </a:solidFill>
                <a:effectLst>
                  <a:outerShdw blurRad="38100" dist="38100" dir="2700000" algn="tl">
                    <a:srgbClr val="000000">
                      <a:alpha val="43137"/>
                    </a:srgbClr>
                  </a:outerShdw>
                </a:effectLst>
              </a:rPr>
              <a:t>People would be 100 Percenters </a:t>
            </a:r>
            <a:endParaRPr lang="en-US" sz="3200" b="1" kern="0" dirty="0">
              <a:solidFill>
                <a:srgbClr val="FFFF00"/>
              </a:solidFill>
              <a:effectLst>
                <a:outerShdw blurRad="38100" dist="38100" dir="2700000" algn="tl">
                  <a:srgbClr val="000000">
                    <a:alpha val="43137"/>
                  </a:srgbClr>
                </a:outerShdw>
              </a:effectLst>
            </a:endParaRPr>
          </a:p>
        </p:txBody>
      </p:sp>
      <p:pic>
        <p:nvPicPr>
          <p:cNvPr id="4098" name="Picture 2" descr="IntelePeer Goes 100% Channel: 'We Are All-I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1237238"/>
            <a:ext cx="3505200" cy="245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7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127323</TotalTime>
  <Words>1777</Words>
  <Application>Microsoft Office PowerPoint</Application>
  <PresentationFormat>On-screen Show (4:3)</PresentationFormat>
  <Paragraphs>148</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1130</cp:revision>
  <cp:lastPrinted>2023-10-01T12:35:11Z</cp:lastPrinted>
  <dcterms:created xsi:type="dcterms:W3CDTF">2019-07-16T01:08:30Z</dcterms:created>
  <dcterms:modified xsi:type="dcterms:W3CDTF">2023-12-31T17:00:58Z</dcterms:modified>
</cp:coreProperties>
</file>