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0" d="100"/>
          <a:sy n="110" d="100"/>
        </p:scale>
        <p:origin x="-156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07C9D1-6DD0-4CF5-A0F6-088F87254980}"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41144-465E-4AB8-8C18-D1D399913DB5}"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904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07C9D1-6DD0-4CF5-A0F6-088F87254980}"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41144-465E-4AB8-8C18-D1D399913DB5}" type="slidenum">
              <a:rPr lang="en-US" smtClean="0"/>
              <a:t>‹#›</a:t>
            </a:fld>
            <a:endParaRPr lang="en-US"/>
          </a:p>
        </p:txBody>
      </p:sp>
    </p:spTree>
    <p:extLst>
      <p:ext uri="{BB962C8B-B14F-4D97-AF65-F5344CB8AC3E}">
        <p14:creationId xmlns:p14="http://schemas.microsoft.com/office/powerpoint/2010/main" val="29457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07C9D1-6DD0-4CF5-A0F6-088F87254980}"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41144-465E-4AB8-8C18-D1D399913DB5}" type="slidenum">
              <a:rPr lang="en-US" smtClean="0"/>
              <a:t>‹#›</a:t>
            </a:fld>
            <a:endParaRPr lang="en-US"/>
          </a:p>
        </p:txBody>
      </p:sp>
    </p:spTree>
    <p:extLst>
      <p:ext uri="{BB962C8B-B14F-4D97-AF65-F5344CB8AC3E}">
        <p14:creationId xmlns:p14="http://schemas.microsoft.com/office/powerpoint/2010/main" val="752433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07C9D1-6DD0-4CF5-A0F6-088F87254980}"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41144-465E-4AB8-8C18-D1D399913DB5}" type="slidenum">
              <a:rPr lang="en-US" smtClean="0"/>
              <a:t>‹#›</a:t>
            </a:fld>
            <a:endParaRPr lang="en-US"/>
          </a:p>
        </p:txBody>
      </p:sp>
    </p:spTree>
    <p:extLst>
      <p:ext uri="{BB962C8B-B14F-4D97-AF65-F5344CB8AC3E}">
        <p14:creationId xmlns:p14="http://schemas.microsoft.com/office/powerpoint/2010/main" val="1251532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A07C9D1-6DD0-4CF5-A0F6-088F87254980}"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41144-465E-4AB8-8C18-D1D399913DB5}"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925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07C9D1-6DD0-4CF5-A0F6-088F87254980}" type="datetimeFigureOut">
              <a:rPr lang="en-US" smtClean="0"/>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241144-465E-4AB8-8C18-D1D399913DB5}" type="slidenum">
              <a:rPr lang="en-US" smtClean="0"/>
              <a:t>‹#›</a:t>
            </a:fld>
            <a:endParaRPr lang="en-US"/>
          </a:p>
        </p:txBody>
      </p:sp>
    </p:spTree>
    <p:extLst>
      <p:ext uri="{BB962C8B-B14F-4D97-AF65-F5344CB8AC3E}">
        <p14:creationId xmlns:p14="http://schemas.microsoft.com/office/powerpoint/2010/main" val="377843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07C9D1-6DD0-4CF5-A0F6-088F87254980}" type="datetimeFigureOut">
              <a:rPr lang="en-US" smtClean="0"/>
              <a:t>12/17/2023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241144-465E-4AB8-8C18-D1D399913DB5}" type="slidenum">
              <a:rPr lang="en-US" smtClean="0"/>
              <a:t>‹#›</a:t>
            </a:fld>
            <a:endParaRPr lang="en-US"/>
          </a:p>
        </p:txBody>
      </p:sp>
    </p:spTree>
    <p:extLst>
      <p:ext uri="{BB962C8B-B14F-4D97-AF65-F5344CB8AC3E}">
        <p14:creationId xmlns:p14="http://schemas.microsoft.com/office/powerpoint/2010/main" val="3161618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A07C9D1-6DD0-4CF5-A0F6-088F87254980}" type="datetimeFigureOut">
              <a:rPr lang="en-US" smtClean="0"/>
              <a:t>12/17/2023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241144-465E-4AB8-8C18-D1D399913DB5}" type="slidenum">
              <a:rPr lang="en-US" smtClean="0"/>
              <a:t>‹#›</a:t>
            </a:fld>
            <a:endParaRPr lang="en-US"/>
          </a:p>
        </p:txBody>
      </p:sp>
    </p:spTree>
    <p:extLst>
      <p:ext uri="{BB962C8B-B14F-4D97-AF65-F5344CB8AC3E}">
        <p14:creationId xmlns:p14="http://schemas.microsoft.com/office/powerpoint/2010/main" val="1361975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A07C9D1-6DD0-4CF5-A0F6-088F87254980}" type="datetimeFigureOut">
              <a:rPr lang="en-US" smtClean="0"/>
              <a:t>12/17/2023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4241144-465E-4AB8-8C18-D1D399913DB5}" type="slidenum">
              <a:rPr lang="en-US" smtClean="0"/>
              <a:t>‹#›</a:t>
            </a:fld>
            <a:endParaRPr lang="en-US"/>
          </a:p>
        </p:txBody>
      </p:sp>
    </p:spTree>
    <p:extLst>
      <p:ext uri="{BB962C8B-B14F-4D97-AF65-F5344CB8AC3E}">
        <p14:creationId xmlns:p14="http://schemas.microsoft.com/office/powerpoint/2010/main" val="1207668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A07C9D1-6DD0-4CF5-A0F6-088F87254980}" type="datetimeFigureOut">
              <a:rPr lang="en-US" smtClean="0"/>
              <a:t>12/17/2023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4241144-465E-4AB8-8C18-D1D399913DB5}" type="slidenum">
              <a:rPr lang="en-US" smtClean="0"/>
              <a:t>‹#›</a:t>
            </a:fld>
            <a:endParaRPr lang="en-US"/>
          </a:p>
        </p:txBody>
      </p:sp>
    </p:spTree>
    <p:extLst>
      <p:ext uri="{BB962C8B-B14F-4D97-AF65-F5344CB8AC3E}">
        <p14:creationId xmlns:p14="http://schemas.microsoft.com/office/powerpoint/2010/main" val="3945729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A07C9D1-6DD0-4CF5-A0F6-088F87254980}" type="datetimeFigureOut">
              <a:rPr lang="en-US" smtClean="0"/>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241144-465E-4AB8-8C18-D1D399913DB5}" type="slidenum">
              <a:rPr lang="en-US" smtClean="0"/>
              <a:t>‹#›</a:t>
            </a:fld>
            <a:endParaRPr lang="en-US"/>
          </a:p>
        </p:txBody>
      </p:sp>
    </p:spTree>
    <p:extLst>
      <p:ext uri="{BB962C8B-B14F-4D97-AF65-F5344CB8AC3E}">
        <p14:creationId xmlns:p14="http://schemas.microsoft.com/office/powerpoint/2010/main" val="914742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6A07C9D1-6DD0-4CF5-A0F6-088F87254980}" type="datetimeFigureOut">
              <a:rPr lang="en-US" smtClean="0"/>
              <a:t>12/17/2023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E4241144-465E-4AB8-8C18-D1D399913DB5}"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9234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biblegateway.com/passage/?search=Eph.+6:+5+-+25&amp;version=NLT#fen-NLT-29310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iblegateway.com/passage/?search=John+10:+9+-+15&amp;version=NLT#fen-NLT-26456a"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0124" y="588579"/>
            <a:ext cx="6299777" cy="1200329"/>
          </a:xfrm>
          <a:prstGeom prst="rect">
            <a:avLst/>
          </a:prstGeom>
          <a:noFill/>
        </p:spPr>
        <p:txBody>
          <a:bodyPr wrap="square" rtlCol="0">
            <a:spAutoFit/>
          </a:bodyPr>
          <a:lstStyle/>
          <a:p>
            <a:r>
              <a:rPr lang="en-US" sz="3600" b="1" dirty="0" smtClean="0">
                <a:solidFill>
                  <a:schemeClr val="accent2">
                    <a:lumMod val="75000"/>
                  </a:schemeClr>
                </a:solidFill>
              </a:rPr>
              <a:t>Partnering with God to bring His Influence into our region… </a:t>
            </a:r>
            <a:endParaRPr lang="en-US" sz="3600" b="1" dirty="0">
              <a:solidFill>
                <a:schemeClr val="accent2">
                  <a:lumMod val="75000"/>
                </a:schemeClr>
              </a:solidFill>
            </a:endParaRPr>
          </a:p>
        </p:txBody>
      </p:sp>
      <p:pic>
        <p:nvPicPr>
          <p:cNvPr id="5" name="Picture 4"/>
          <p:cNvPicPr>
            <a:picLocks noChangeAspect="1"/>
          </p:cNvPicPr>
          <p:nvPr/>
        </p:nvPicPr>
        <p:blipFill>
          <a:blip r:embed="rId2"/>
          <a:stretch>
            <a:fillRect/>
          </a:stretch>
        </p:blipFill>
        <p:spPr>
          <a:xfrm>
            <a:off x="860612" y="1744165"/>
            <a:ext cx="6917167" cy="4549059"/>
          </a:xfrm>
          <a:prstGeom prst="rect">
            <a:avLst/>
          </a:prstGeom>
        </p:spPr>
      </p:pic>
      <p:sp>
        <p:nvSpPr>
          <p:cNvPr id="6" name="TextBox 5"/>
          <p:cNvSpPr txBox="1"/>
          <p:nvPr/>
        </p:nvSpPr>
        <p:spPr>
          <a:xfrm>
            <a:off x="1785769" y="2850777"/>
            <a:ext cx="5443370" cy="2677656"/>
          </a:xfrm>
          <a:prstGeom prst="rect">
            <a:avLst/>
          </a:prstGeom>
          <a:noFill/>
        </p:spPr>
        <p:txBody>
          <a:bodyPr wrap="square" rtlCol="0">
            <a:spAutoFit/>
          </a:bodyPr>
          <a:lstStyle/>
          <a:p>
            <a:pPr marL="342900" indent="-342900">
              <a:buFontTx/>
              <a:buChar char="-"/>
            </a:pPr>
            <a:r>
              <a:rPr lang="en-US" sz="2400" b="1" dirty="0" smtClean="0">
                <a:latin typeface="Arial Narrow" panose="020B0606020202030204" pitchFamily="34" charset="0"/>
              </a:rPr>
              <a:t>Healthy families/ homes</a:t>
            </a:r>
          </a:p>
          <a:p>
            <a:pPr marL="342900" indent="-342900">
              <a:buFontTx/>
              <a:buChar char="-"/>
            </a:pPr>
            <a:r>
              <a:rPr lang="en-US" sz="2400" b="1" dirty="0" smtClean="0">
                <a:latin typeface="Arial Narrow" panose="020B0606020202030204" pitchFamily="34" charset="0"/>
              </a:rPr>
              <a:t>Strong vibrant youth and young adults</a:t>
            </a:r>
          </a:p>
          <a:p>
            <a:pPr marL="342900" indent="-342900">
              <a:buFontTx/>
              <a:buChar char="-"/>
            </a:pPr>
            <a:r>
              <a:rPr lang="en-US" sz="2400" b="1" dirty="0" smtClean="0">
                <a:latin typeface="Arial Narrow" panose="020B0606020202030204" pitchFamily="34" charset="0"/>
              </a:rPr>
              <a:t>Healthy communities with low crime</a:t>
            </a:r>
          </a:p>
          <a:p>
            <a:pPr marL="342900" indent="-342900">
              <a:buFontTx/>
              <a:buChar char="-"/>
            </a:pPr>
            <a:r>
              <a:rPr lang="en-US" sz="2400" b="1" dirty="0" smtClean="0">
                <a:latin typeface="Arial Narrow" panose="020B0606020202030204" pitchFamily="34" charset="0"/>
              </a:rPr>
              <a:t>Sound schools with honorable values</a:t>
            </a:r>
          </a:p>
          <a:p>
            <a:pPr marL="342900" indent="-342900">
              <a:buFontTx/>
              <a:buChar char="-"/>
            </a:pPr>
            <a:r>
              <a:rPr lang="en-US" sz="2400" b="1" dirty="0" smtClean="0">
                <a:latin typeface="Arial Narrow" panose="020B0606020202030204" pitchFamily="34" charset="0"/>
              </a:rPr>
              <a:t>Flourishing businesses and economy</a:t>
            </a:r>
          </a:p>
          <a:p>
            <a:pPr marL="342900" indent="-342900">
              <a:buFontTx/>
              <a:buChar char="-"/>
            </a:pPr>
            <a:r>
              <a:rPr lang="en-US" sz="2400" b="1" dirty="0" smtClean="0">
                <a:latin typeface="Arial Narrow" panose="020B0606020202030204" pitchFamily="34" charset="0"/>
              </a:rPr>
              <a:t>Churches engaged in positive community involvement and support</a:t>
            </a:r>
            <a:endParaRPr lang="en-US" sz="2400" b="1" dirty="0">
              <a:latin typeface="Arial Narrow" panose="020B0606020202030204" pitchFamily="34" charset="0"/>
            </a:endParaRPr>
          </a:p>
        </p:txBody>
      </p:sp>
      <p:sp>
        <p:nvSpPr>
          <p:cNvPr id="7" name="TextBox 6"/>
          <p:cNvSpPr txBox="1"/>
          <p:nvPr/>
        </p:nvSpPr>
        <p:spPr>
          <a:xfrm>
            <a:off x="2990626" y="6297914"/>
            <a:ext cx="4098663" cy="584775"/>
          </a:xfrm>
          <a:prstGeom prst="rect">
            <a:avLst/>
          </a:prstGeom>
          <a:noFill/>
        </p:spPr>
        <p:txBody>
          <a:bodyPr wrap="square" rtlCol="0">
            <a:spAutoFit/>
          </a:bodyPr>
          <a:lstStyle/>
          <a:p>
            <a:r>
              <a:rPr lang="en-US" sz="3200" b="1" dirty="0" smtClean="0">
                <a:solidFill>
                  <a:schemeClr val="bg1"/>
                </a:solidFill>
              </a:rPr>
              <a:t>Open Heavens</a:t>
            </a:r>
            <a:endParaRPr lang="en-US" sz="3200" b="1" dirty="0">
              <a:solidFill>
                <a:schemeClr val="bg1"/>
              </a:solidFill>
            </a:endParaRPr>
          </a:p>
        </p:txBody>
      </p:sp>
    </p:spTree>
    <p:extLst>
      <p:ext uri="{BB962C8B-B14F-4D97-AF65-F5344CB8AC3E}">
        <p14:creationId xmlns:p14="http://schemas.microsoft.com/office/powerpoint/2010/main" val="2494759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3283" y="451945"/>
            <a:ext cx="6180083" cy="830997"/>
          </a:xfrm>
          <a:prstGeom prst="rect">
            <a:avLst/>
          </a:prstGeom>
          <a:noFill/>
        </p:spPr>
        <p:txBody>
          <a:bodyPr wrap="square" rtlCol="0">
            <a:spAutoFit/>
          </a:bodyPr>
          <a:lstStyle/>
          <a:p>
            <a:r>
              <a:rPr lang="en-US" sz="2400" dirty="0" smtClean="0"/>
              <a:t>Our battle is not with human beings, but spiritual authorities. </a:t>
            </a:r>
            <a:endParaRPr lang="en-US" sz="2400" dirty="0"/>
          </a:p>
        </p:txBody>
      </p:sp>
      <p:sp>
        <p:nvSpPr>
          <p:cNvPr id="5" name="TextBox 4"/>
          <p:cNvSpPr txBox="1"/>
          <p:nvPr/>
        </p:nvSpPr>
        <p:spPr>
          <a:xfrm>
            <a:off x="1303283" y="1923393"/>
            <a:ext cx="6442841" cy="1569660"/>
          </a:xfrm>
          <a:prstGeom prst="rect">
            <a:avLst/>
          </a:prstGeom>
          <a:noFill/>
        </p:spPr>
        <p:txBody>
          <a:bodyPr wrap="square" rtlCol="0">
            <a:spAutoFit/>
          </a:bodyPr>
          <a:lstStyle/>
          <a:p>
            <a:r>
              <a:rPr lang="en-US" sz="1600" b="1" baseline="30000" dirty="0">
                <a:solidFill>
                  <a:srgbClr val="000000"/>
                </a:solidFill>
                <a:latin typeface="system-ui"/>
              </a:rPr>
              <a:t>3 </a:t>
            </a:r>
            <a:r>
              <a:rPr lang="en-US" sz="1600" dirty="0">
                <a:solidFill>
                  <a:srgbClr val="000000"/>
                </a:solidFill>
                <a:latin typeface="system-ui"/>
              </a:rPr>
              <a:t>For though we live in the world, we do not wage war as the world does. </a:t>
            </a:r>
            <a:r>
              <a:rPr lang="en-US" sz="1600" b="1" baseline="30000" dirty="0">
                <a:solidFill>
                  <a:srgbClr val="000000"/>
                </a:solidFill>
                <a:latin typeface="system-ui"/>
              </a:rPr>
              <a:t>4 </a:t>
            </a:r>
            <a:r>
              <a:rPr lang="en-US" sz="1600" dirty="0">
                <a:solidFill>
                  <a:srgbClr val="000000"/>
                </a:solidFill>
                <a:latin typeface="system-ui"/>
              </a:rPr>
              <a:t>The weapons we fight with are not the weapons of the world. On the contrary, they have divine power to demolish strongholds. </a:t>
            </a:r>
            <a:r>
              <a:rPr lang="en-US" sz="1600" b="1" baseline="30000" dirty="0">
                <a:solidFill>
                  <a:srgbClr val="000000"/>
                </a:solidFill>
                <a:latin typeface="system-ui"/>
              </a:rPr>
              <a:t>5 </a:t>
            </a:r>
            <a:r>
              <a:rPr lang="en-US" sz="1600" dirty="0">
                <a:solidFill>
                  <a:srgbClr val="000000"/>
                </a:solidFill>
                <a:latin typeface="system-ui"/>
              </a:rPr>
              <a:t>We demolish arguments and every pretension that sets itself up against the knowledge of God, and we take captive every thought to make it obedient to Christ. </a:t>
            </a:r>
            <a:r>
              <a:rPr lang="en-US" sz="1600" dirty="0" smtClean="0">
                <a:solidFill>
                  <a:srgbClr val="000000"/>
                </a:solidFill>
                <a:latin typeface="system-ui"/>
              </a:rPr>
              <a:t>  </a:t>
            </a:r>
            <a:r>
              <a:rPr lang="en-US" sz="1600" b="1" dirty="0" smtClean="0">
                <a:solidFill>
                  <a:srgbClr val="000000"/>
                </a:solidFill>
                <a:latin typeface="system-ui"/>
              </a:rPr>
              <a:t>2 Cor. 10: 3 – 5 </a:t>
            </a:r>
            <a:endParaRPr lang="en-US" sz="1600" b="1" dirty="0"/>
          </a:p>
        </p:txBody>
      </p:sp>
      <p:sp>
        <p:nvSpPr>
          <p:cNvPr id="6" name="TextBox 5"/>
          <p:cNvSpPr txBox="1"/>
          <p:nvPr/>
        </p:nvSpPr>
        <p:spPr>
          <a:xfrm>
            <a:off x="735724" y="3640198"/>
            <a:ext cx="7861738" cy="830997"/>
          </a:xfrm>
          <a:prstGeom prst="rect">
            <a:avLst/>
          </a:prstGeom>
          <a:noFill/>
        </p:spPr>
        <p:txBody>
          <a:bodyPr wrap="square" rtlCol="0">
            <a:spAutoFit/>
          </a:bodyPr>
          <a:lstStyle/>
          <a:p>
            <a:r>
              <a:rPr lang="en-US" sz="2400" b="1" dirty="0" smtClean="0">
                <a:solidFill>
                  <a:srgbClr val="FF0000"/>
                </a:solidFill>
              </a:rPr>
              <a:t>Satan has been doing this for a long time!  He knows how to</a:t>
            </a:r>
          </a:p>
          <a:p>
            <a:r>
              <a:rPr lang="en-US" sz="2400" b="1" dirty="0" smtClean="0">
                <a:solidFill>
                  <a:srgbClr val="FF0000"/>
                </a:solidFill>
              </a:rPr>
              <a:t>distract, undermine, discourage and defeat us.  </a:t>
            </a:r>
            <a:endParaRPr lang="en-US" sz="2400" b="1" dirty="0">
              <a:solidFill>
                <a:srgbClr val="FF0000"/>
              </a:solidFill>
            </a:endParaRPr>
          </a:p>
        </p:txBody>
      </p:sp>
      <p:sp>
        <p:nvSpPr>
          <p:cNvPr id="7" name="TextBox 6"/>
          <p:cNvSpPr txBox="1"/>
          <p:nvPr/>
        </p:nvSpPr>
        <p:spPr>
          <a:xfrm>
            <a:off x="840828" y="4729655"/>
            <a:ext cx="7546427" cy="1077218"/>
          </a:xfrm>
          <a:prstGeom prst="rect">
            <a:avLst/>
          </a:prstGeom>
          <a:noFill/>
        </p:spPr>
        <p:txBody>
          <a:bodyPr wrap="square" rtlCol="0">
            <a:spAutoFit/>
          </a:bodyPr>
          <a:lstStyle/>
          <a:p>
            <a:r>
              <a:rPr lang="en-US" sz="1600" b="1" baseline="30000" dirty="0">
                <a:solidFill>
                  <a:srgbClr val="000000"/>
                </a:solidFill>
                <a:latin typeface="system-ui"/>
              </a:rPr>
              <a:t>12 </a:t>
            </a:r>
            <a:r>
              <a:rPr lang="en-US" sz="1600" dirty="0">
                <a:solidFill>
                  <a:srgbClr val="000000"/>
                </a:solidFill>
                <a:latin typeface="system-ui"/>
              </a:rPr>
              <a:t>If you think you are standing strong, be careful not to fall. </a:t>
            </a:r>
            <a:r>
              <a:rPr lang="en-US" sz="1600" b="1" baseline="30000" dirty="0">
                <a:solidFill>
                  <a:srgbClr val="000000"/>
                </a:solidFill>
                <a:latin typeface="system-ui"/>
              </a:rPr>
              <a:t>13 </a:t>
            </a:r>
            <a:r>
              <a:rPr lang="en-US" sz="1600" dirty="0">
                <a:solidFill>
                  <a:srgbClr val="000000"/>
                </a:solidFill>
                <a:latin typeface="system-ui"/>
              </a:rPr>
              <a:t>The temptations in your life are no different from what others experience. And God is faithful. He will not allow the temptation to be more than you can stand. When you are tempted, he will show you a way out so that you can endure</a:t>
            </a:r>
            <a:r>
              <a:rPr lang="en-US" sz="1600" dirty="0" smtClean="0">
                <a:solidFill>
                  <a:srgbClr val="000000"/>
                </a:solidFill>
                <a:latin typeface="system-ui"/>
              </a:rPr>
              <a:t>.   </a:t>
            </a:r>
            <a:r>
              <a:rPr lang="en-US" sz="1600" b="1" dirty="0" smtClean="0">
                <a:solidFill>
                  <a:srgbClr val="000000"/>
                </a:solidFill>
                <a:latin typeface="system-ui"/>
              </a:rPr>
              <a:t>I Cor. 10: 12 – 13 </a:t>
            </a:r>
            <a:endParaRPr lang="en-US" sz="1600" b="1" dirty="0"/>
          </a:p>
        </p:txBody>
      </p:sp>
    </p:spTree>
    <p:extLst>
      <p:ext uri="{BB962C8B-B14F-4D97-AF65-F5344CB8AC3E}">
        <p14:creationId xmlns:p14="http://schemas.microsoft.com/office/powerpoint/2010/main" val="1933690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9296" y="294290"/>
            <a:ext cx="7083972" cy="1384995"/>
          </a:xfrm>
          <a:prstGeom prst="rect">
            <a:avLst/>
          </a:prstGeom>
          <a:noFill/>
          <a:ln w="28575">
            <a:solidFill>
              <a:srgbClr val="0070C0"/>
            </a:solidFill>
          </a:ln>
        </p:spPr>
        <p:txBody>
          <a:bodyPr wrap="square" rtlCol="0">
            <a:spAutoFit/>
          </a:bodyPr>
          <a:lstStyle/>
          <a:p>
            <a:r>
              <a:rPr lang="en-US" sz="2800" dirty="0" smtClean="0"/>
              <a:t>Satan is going to attacking you in several key areas of your life:  He likes to add to already stressful situations…..wants to make it worst!</a:t>
            </a:r>
            <a:endParaRPr lang="en-US" sz="2800" dirty="0"/>
          </a:p>
        </p:txBody>
      </p:sp>
      <p:sp>
        <p:nvSpPr>
          <p:cNvPr id="5" name="TextBox 4"/>
          <p:cNvSpPr txBox="1"/>
          <p:nvPr/>
        </p:nvSpPr>
        <p:spPr>
          <a:xfrm>
            <a:off x="809296" y="1986455"/>
            <a:ext cx="7273159" cy="2862322"/>
          </a:xfrm>
          <a:prstGeom prst="rect">
            <a:avLst/>
          </a:prstGeom>
          <a:noFill/>
        </p:spPr>
        <p:txBody>
          <a:bodyPr wrap="square" rtlCol="0">
            <a:spAutoFit/>
          </a:bodyPr>
          <a:lstStyle/>
          <a:p>
            <a:pPr marL="342900" indent="-342900">
              <a:buAutoNum type="arabicParenR"/>
            </a:pPr>
            <a:r>
              <a:rPr lang="en-US" b="1" dirty="0" smtClean="0">
                <a:solidFill>
                  <a:srgbClr val="FF0000"/>
                </a:solidFill>
              </a:rPr>
              <a:t>Emotionally and Mentally </a:t>
            </a:r>
            <a:r>
              <a:rPr lang="en-US" dirty="0" smtClean="0"/>
              <a:t>-   bring worry,  anxiety, depression, fear…….</a:t>
            </a:r>
          </a:p>
          <a:p>
            <a:pPr marL="342900" indent="-342900">
              <a:buAutoNum type="arabicParenR"/>
            </a:pPr>
            <a:r>
              <a:rPr lang="en-US" b="1" dirty="0" smtClean="0">
                <a:solidFill>
                  <a:srgbClr val="FF0000"/>
                </a:solidFill>
              </a:rPr>
              <a:t>Interfere in relationships </a:t>
            </a:r>
            <a:r>
              <a:rPr lang="en-US" dirty="0" smtClean="0"/>
              <a:t>-  bring disunity, confusion, contention, anger</a:t>
            </a:r>
          </a:p>
          <a:p>
            <a:pPr marL="342900" indent="-342900">
              <a:buAutoNum type="arabicParenR"/>
            </a:pPr>
            <a:r>
              <a:rPr lang="en-US" b="1" dirty="0" smtClean="0">
                <a:solidFill>
                  <a:srgbClr val="FF0000"/>
                </a:solidFill>
              </a:rPr>
              <a:t>Financially </a:t>
            </a:r>
            <a:r>
              <a:rPr lang="en-US" dirty="0" smtClean="0"/>
              <a:t>– bring attack against resources, inspire over spending, even</a:t>
            </a:r>
          </a:p>
          <a:p>
            <a:r>
              <a:rPr lang="en-US" dirty="0"/>
              <a:t> </a:t>
            </a:r>
            <a:r>
              <a:rPr lang="en-US" dirty="0" smtClean="0"/>
              <a:t>              have banking and fraud issues, addictions and bondage.</a:t>
            </a:r>
          </a:p>
          <a:p>
            <a:pPr marL="342900" indent="-342900">
              <a:buAutoNum type="arabicParenR" startAt="4"/>
            </a:pPr>
            <a:r>
              <a:rPr lang="en-US" b="1" dirty="0" smtClean="0">
                <a:solidFill>
                  <a:srgbClr val="FF0000"/>
                </a:solidFill>
              </a:rPr>
              <a:t>Sexually/ morally </a:t>
            </a:r>
            <a:r>
              <a:rPr lang="en-US" dirty="0" smtClean="0"/>
              <a:t>– temptations,  disruption in marriage relationships,</a:t>
            </a:r>
          </a:p>
          <a:p>
            <a:r>
              <a:rPr lang="en-US" dirty="0"/>
              <a:t> </a:t>
            </a:r>
            <a:r>
              <a:rPr lang="en-US" dirty="0" smtClean="0"/>
              <a:t>	set ups for moral failure.</a:t>
            </a:r>
          </a:p>
          <a:p>
            <a:r>
              <a:rPr lang="en-US" dirty="0" smtClean="0"/>
              <a:t>5) </a:t>
            </a:r>
            <a:r>
              <a:rPr lang="en-US" b="1" dirty="0" smtClean="0">
                <a:solidFill>
                  <a:srgbClr val="FF0000"/>
                </a:solidFill>
              </a:rPr>
              <a:t>Physically</a:t>
            </a:r>
            <a:r>
              <a:rPr lang="en-US" dirty="0" smtClean="0"/>
              <a:t> – chronic illness to drag you down,  migraines,  cancer, heart</a:t>
            </a:r>
          </a:p>
          <a:p>
            <a:r>
              <a:rPr lang="en-US" dirty="0"/>
              <a:t>	</a:t>
            </a:r>
            <a:r>
              <a:rPr lang="en-US" dirty="0" smtClean="0"/>
              <a:t>issues,  tiredness.</a:t>
            </a:r>
          </a:p>
          <a:p>
            <a:r>
              <a:rPr lang="en-US" dirty="0" smtClean="0"/>
              <a:t>6)  </a:t>
            </a:r>
            <a:r>
              <a:rPr lang="en-US" b="1" dirty="0" smtClean="0">
                <a:solidFill>
                  <a:srgbClr val="FF0000"/>
                </a:solidFill>
              </a:rPr>
              <a:t>Weirdness and disruptions </a:t>
            </a:r>
            <a:r>
              <a:rPr lang="en-US" dirty="0" smtClean="0"/>
              <a:t>-  neighbors arguing with you,  cars breaking 	down,  law suits, government issues, insurance issues….</a:t>
            </a:r>
            <a:endParaRPr lang="en-US" dirty="0"/>
          </a:p>
        </p:txBody>
      </p:sp>
      <p:sp>
        <p:nvSpPr>
          <p:cNvPr id="6" name="TextBox 5"/>
          <p:cNvSpPr txBox="1"/>
          <p:nvPr/>
        </p:nvSpPr>
        <p:spPr>
          <a:xfrm>
            <a:off x="515006" y="4848777"/>
            <a:ext cx="7861738" cy="1446550"/>
          </a:xfrm>
          <a:prstGeom prst="rect">
            <a:avLst/>
          </a:prstGeom>
          <a:noFill/>
        </p:spPr>
        <p:txBody>
          <a:bodyPr wrap="square" rtlCol="0">
            <a:spAutoFit/>
          </a:bodyPr>
          <a:lstStyle/>
          <a:p>
            <a:r>
              <a:rPr lang="en-US" sz="2200" b="1" dirty="0" smtClean="0">
                <a:latin typeface="Arial Narrow" panose="020B0606020202030204" pitchFamily="34" charset="0"/>
              </a:rPr>
              <a:t>Life is going to come at you regardless. The notion that, when I</a:t>
            </a:r>
          </a:p>
          <a:p>
            <a:r>
              <a:rPr lang="en-US" sz="2200" b="1" dirty="0" smtClean="0">
                <a:latin typeface="Arial Narrow" panose="020B0606020202030204" pitchFamily="34" charset="0"/>
              </a:rPr>
              <a:t>become a Christian, everything is going to get better….is myth.</a:t>
            </a:r>
          </a:p>
          <a:p>
            <a:r>
              <a:rPr lang="en-US" sz="2200" b="1" dirty="0" smtClean="0">
                <a:latin typeface="Arial Narrow" panose="020B0606020202030204" pitchFamily="34" charset="0"/>
              </a:rPr>
              <a:t>But, the good news is I’m on the winning side and God is going to take what the enemy meant for evil and turn it around for my good. </a:t>
            </a:r>
            <a:endParaRPr lang="en-US" sz="2200" b="1" dirty="0">
              <a:latin typeface="Arial Narrow" panose="020B0606020202030204" pitchFamily="34" charset="0"/>
            </a:endParaRPr>
          </a:p>
        </p:txBody>
      </p:sp>
    </p:spTree>
    <p:extLst>
      <p:ext uri="{BB962C8B-B14F-4D97-AF65-F5344CB8AC3E}">
        <p14:creationId xmlns:p14="http://schemas.microsoft.com/office/powerpoint/2010/main" val="3723936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Eph. 6 -  Armor of God and the power of prayer! </a:t>
            </a:r>
          </a:p>
          <a:p>
            <a:r>
              <a:rPr lang="en-US" sz="1500" b="1" baseline="30000" dirty="0">
                <a:solidFill>
                  <a:srgbClr val="000000"/>
                </a:solidFill>
                <a:latin typeface="system-ui"/>
              </a:rPr>
              <a:t>10 </a:t>
            </a:r>
            <a:r>
              <a:rPr lang="en-US" sz="1500" dirty="0">
                <a:solidFill>
                  <a:srgbClr val="000000"/>
                </a:solidFill>
                <a:latin typeface="system-ui"/>
              </a:rPr>
              <a:t>A final word: Be strong in the Lord and in his mighty power. </a:t>
            </a:r>
            <a:r>
              <a:rPr lang="en-US" sz="1500" b="1" baseline="30000" dirty="0">
                <a:solidFill>
                  <a:srgbClr val="000000"/>
                </a:solidFill>
                <a:latin typeface="system-ui"/>
              </a:rPr>
              <a:t>11 </a:t>
            </a:r>
            <a:r>
              <a:rPr lang="en-US" sz="1500" dirty="0">
                <a:solidFill>
                  <a:srgbClr val="000000"/>
                </a:solidFill>
                <a:latin typeface="system-ui"/>
              </a:rPr>
              <a:t>Put on all of God’s armor so that you will be able to stand firm against all strategies of the devil. </a:t>
            </a:r>
            <a:r>
              <a:rPr lang="en-US" sz="1500" b="1" baseline="30000" dirty="0">
                <a:solidFill>
                  <a:srgbClr val="000000"/>
                </a:solidFill>
                <a:latin typeface="system-ui"/>
              </a:rPr>
              <a:t>12 </a:t>
            </a:r>
            <a:r>
              <a:rPr lang="en-US" sz="1500" dirty="0">
                <a:solidFill>
                  <a:srgbClr val="000000"/>
                </a:solidFill>
                <a:latin typeface="system-ui"/>
              </a:rPr>
              <a:t>For </a:t>
            </a:r>
            <a:r>
              <a:rPr lang="en-US" sz="1500" dirty="0" smtClean="0">
                <a:solidFill>
                  <a:srgbClr val="000000"/>
                </a:solidFill>
                <a:latin typeface="system-ui"/>
              </a:rPr>
              <a:t>we</a:t>
            </a:r>
            <a:r>
              <a:rPr lang="en-US" sz="1500" dirty="0">
                <a:solidFill>
                  <a:srgbClr val="000000"/>
                </a:solidFill>
                <a:latin typeface="system-ui"/>
              </a:rPr>
              <a:t> are not fighting against flesh-and-blood enemies, but against evil rulers and authorities of the unseen world, against mighty powers in this dark world, and against evil spirits in the heavenly places.</a:t>
            </a:r>
          </a:p>
          <a:p>
            <a:r>
              <a:rPr lang="en-US" sz="1500" b="1" baseline="30000" dirty="0">
                <a:solidFill>
                  <a:srgbClr val="000000"/>
                </a:solidFill>
                <a:latin typeface="system-ui"/>
              </a:rPr>
              <a:t>13 </a:t>
            </a:r>
            <a:r>
              <a:rPr lang="en-US" sz="1500" dirty="0">
                <a:solidFill>
                  <a:srgbClr val="000000"/>
                </a:solidFill>
                <a:latin typeface="system-ui"/>
              </a:rPr>
              <a:t>Therefore, put on every piece of God’s armor so you will be able to resist the enemy in the time of evil. Then after the battle you will still be standing firm. </a:t>
            </a:r>
            <a:r>
              <a:rPr lang="en-US" sz="1500" b="1" baseline="30000" dirty="0">
                <a:solidFill>
                  <a:srgbClr val="000000"/>
                </a:solidFill>
                <a:latin typeface="system-ui"/>
              </a:rPr>
              <a:t>14 </a:t>
            </a:r>
            <a:r>
              <a:rPr lang="en-US" sz="1500" dirty="0">
                <a:solidFill>
                  <a:srgbClr val="000000"/>
                </a:solidFill>
                <a:latin typeface="system-ui"/>
              </a:rPr>
              <a:t>Stand your ground, putting on the belt of truth and the body armor of God’s righteousness. </a:t>
            </a:r>
            <a:r>
              <a:rPr lang="en-US" sz="1500" b="1" baseline="30000" dirty="0">
                <a:solidFill>
                  <a:srgbClr val="000000"/>
                </a:solidFill>
                <a:latin typeface="system-ui"/>
              </a:rPr>
              <a:t>15 </a:t>
            </a:r>
            <a:r>
              <a:rPr lang="en-US" sz="1500" dirty="0">
                <a:solidFill>
                  <a:srgbClr val="000000"/>
                </a:solidFill>
                <a:latin typeface="system-ui"/>
              </a:rPr>
              <a:t>For shoes, put on the peace that comes from the Good News so that you will be fully </a:t>
            </a:r>
            <a:r>
              <a:rPr lang="en-US" sz="1500" dirty="0" smtClean="0">
                <a:solidFill>
                  <a:srgbClr val="000000"/>
                </a:solidFill>
                <a:latin typeface="system-ui"/>
              </a:rPr>
              <a:t>prepared.</a:t>
            </a:r>
            <a:r>
              <a:rPr lang="en-US" sz="1500" dirty="0">
                <a:solidFill>
                  <a:srgbClr val="000000"/>
                </a:solidFill>
                <a:latin typeface="system-ui"/>
              </a:rPr>
              <a:t> </a:t>
            </a:r>
            <a:r>
              <a:rPr lang="en-US" sz="1500" b="1" baseline="30000" dirty="0">
                <a:solidFill>
                  <a:srgbClr val="000000"/>
                </a:solidFill>
                <a:latin typeface="system-ui"/>
              </a:rPr>
              <a:t>16 </a:t>
            </a:r>
            <a:r>
              <a:rPr lang="en-US" sz="1500" dirty="0">
                <a:solidFill>
                  <a:srgbClr val="000000"/>
                </a:solidFill>
                <a:latin typeface="system-ui"/>
              </a:rPr>
              <a:t>In addition to all of these, hold up the shield of faith to stop the fiery arrows of the </a:t>
            </a:r>
            <a:r>
              <a:rPr lang="en-US" sz="1500" dirty="0" smtClean="0">
                <a:solidFill>
                  <a:srgbClr val="000000"/>
                </a:solidFill>
                <a:latin typeface="system-ui"/>
              </a:rPr>
              <a:t>devil.</a:t>
            </a:r>
            <a:r>
              <a:rPr lang="en-US" sz="1500" dirty="0">
                <a:solidFill>
                  <a:srgbClr val="000000"/>
                </a:solidFill>
                <a:latin typeface="system-ui"/>
              </a:rPr>
              <a:t> </a:t>
            </a:r>
            <a:r>
              <a:rPr lang="en-US" sz="1500" b="1" baseline="30000" dirty="0">
                <a:solidFill>
                  <a:srgbClr val="000000"/>
                </a:solidFill>
                <a:latin typeface="system-ui"/>
              </a:rPr>
              <a:t>17 </a:t>
            </a:r>
            <a:r>
              <a:rPr lang="en-US" sz="1500" dirty="0">
                <a:solidFill>
                  <a:srgbClr val="000000"/>
                </a:solidFill>
                <a:latin typeface="system-ui"/>
              </a:rPr>
              <a:t>Put on salvation as your helmet, and take the sword of the Spirit, which is the word of God.</a:t>
            </a:r>
          </a:p>
          <a:p>
            <a:r>
              <a:rPr lang="en-US" sz="1500" b="1" baseline="30000" dirty="0">
                <a:solidFill>
                  <a:srgbClr val="000000"/>
                </a:solidFill>
                <a:latin typeface="system-ui"/>
              </a:rPr>
              <a:t>18 </a:t>
            </a:r>
            <a:r>
              <a:rPr lang="en-US" sz="1500" dirty="0">
                <a:solidFill>
                  <a:srgbClr val="000000"/>
                </a:solidFill>
                <a:latin typeface="system-ui"/>
              </a:rPr>
              <a:t>Pray in the Spirit at all times and on every occasion. Stay alert and be persistent in your prayers for all believers </a:t>
            </a:r>
            <a:r>
              <a:rPr lang="en-US" sz="1500" dirty="0" smtClean="0">
                <a:solidFill>
                  <a:srgbClr val="000000"/>
                </a:solidFill>
                <a:latin typeface="system-ui"/>
              </a:rPr>
              <a:t>everywhere.</a:t>
            </a:r>
            <a:endParaRPr lang="en-US" sz="1500" dirty="0">
              <a:solidFill>
                <a:srgbClr val="000000"/>
              </a:solidFill>
              <a:latin typeface="system-ui"/>
            </a:endParaRPr>
          </a:p>
          <a:p>
            <a:endParaRPr lang="en-US" sz="1400" b="1" dirty="0"/>
          </a:p>
        </p:txBody>
      </p:sp>
      <p:sp>
        <p:nvSpPr>
          <p:cNvPr id="4" name="TextBox 3"/>
          <p:cNvSpPr txBox="1"/>
          <p:nvPr/>
        </p:nvSpPr>
        <p:spPr>
          <a:xfrm>
            <a:off x="822959" y="367862"/>
            <a:ext cx="7322558" cy="800219"/>
          </a:xfrm>
          <a:prstGeom prst="rect">
            <a:avLst/>
          </a:prstGeom>
          <a:noFill/>
          <a:ln w="28575">
            <a:solidFill>
              <a:srgbClr val="0070C0"/>
            </a:solidFill>
          </a:ln>
        </p:spPr>
        <p:txBody>
          <a:bodyPr wrap="square" rtlCol="0">
            <a:spAutoFit/>
          </a:bodyPr>
          <a:lstStyle/>
          <a:p>
            <a:r>
              <a:rPr lang="en-US" sz="2300" b="1" dirty="0" smtClean="0"/>
              <a:t>The enemy’s whole point is to get you discouraged,</a:t>
            </a:r>
          </a:p>
          <a:p>
            <a:r>
              <a:rPr lang="en-US" sz="2300" b="1" dirty="0" smtClean="0"/>
              <a:t>Frustrated with God, disappointed and waver in your faith.     </a:t>
            </a:r>
            <a:endParaRPr lang="en-US" sz="2300" b="1" dirty="0"/>
          </a:p>
        </p:txBody>
      </p:sp>
    </p:spTree>
    <p:extLst>
      <p:ext uri="{BB962C8B-B14F-4D97-AF65-F5344CB8AC3E}">
        <p14:creationId xmlns:p14="http://schemas.microsoft.com/office/powerpoint/2010/main" val="2082661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310" y="1845734"/>
            <a:ext cx="8544911" cy="4023360"/>
          </a:xfrm>
        </p:spPr>
        <p:txBody>
          <a:bodyPr/>
          <a:lstStyle/>
          <a:p>
            <a:pPr lvl="1"/>
            <a:r>
              <a:rPr lang="en-US" sz="2100" b="1" dirty="0" smtClean="0"/>
              <a:t>   </a:t>
            </a:r>
            <a:r>
              <a:rPr lang="en-US" sz="2100" b="1" dirty="0">
                <a:solidFill>
                  <a:schemeClr val="tx1"/>
                </a:solidFill>
              </a:rPr>
              <a:t> </a:t>
            </a:r>
            <a:r>
              <a:rPr lang="en-US" sz="2100" b="1" dirty="0" smtClean="0">
                <a:solidFill>
                  <a:schemeClr val="tx1"/>
                </a:solidFill>
              </a:rPr>
              <a:t> </a:t>
            </a:r>
            <a:r>
              <a:rPr lang="en-US" sz="2100" b="1" u="sng" dirty="0" smtClean="0">
                <a:solidFill>
                  <a:schemeClr val="tx1"/>
                </a:solidFill>
              </a:rPr>
              <a:t>Character areas	</a:t>
            </a:r>
            <a:r>
              <a:rPr lang="en-US" b="1" dirty="0" smtClean="0">
                <a:solidFill>
                  <a:schemeClr val="tx1"/>
                </a:solidFill>
              </a:rPr>
              <a:t>			</a:t>
            </a:r>
            <a:r>
              <a:rPr lang="en-US" sz="2100" b="1" u="sng" dirty="0" smtClean="0">
                <a:solidFill>
                  <a:schemeClr val="tx1"/>
                </a:solidFill>
              </a:rPr>
              <a:t>Disciplines</a:t>
            </a:r>
          </a:p>
          <a:p>
            <a:pPr lvl="1"/>
            <a:endParaRPr lang="en-US" b="1" dirty="0">
              <a:solidFill>
                <a:schemeClr val="tx1"/>
              </a:solidFill>
            </a:endParaRPr>
          </a:p>
          <a:p>
            <a:pPr lvl="1"/>
            <a:r>
              <a:rPr lang="en-US" b="1" dirty="0" smtClean="0">
                <a:solidFill>
                  <a:schemeClr val="tx1"/>
                </a:solidFill>
              </a:rPr>
              <a:t>1. Belt of truth – Honesty/ integrity	         Tell the truth all the time</a:t>
            </a:r>
          </a:p>
          <a:p>
            <a:pPr lvl="1"/>
            <a:r>
              <a:rPr lang="en-US" b="1" dirty="0" smtClean="0">
                <a:solidFill>
                  <a:schemeClr val="tx1"/>
                </a:solidFill>
              </a:rPr>
              <a:t>2. Breastplate/ Vest  Righteousness	          Live with godly values/ morality</a:t>
            </a:r>
          </a:p>
          <a:p>
            <a:pPr lvl="1"/>
            <a:r>
              <a:rPr lang="en-US" b="1" dirty="0" smtClean="0">
                <a:solidFill>
                  <a:schemeClr val="tx1"/>
                </a:solidFill>
              </a:rPr>
              <a:t>3.  Shoes/ boots -  Walking with purpose	          You are always on mission (Gospel)</a:t>
            </a:r>
          </a:p>
          <a:p>
            <a:pPr lvl="1"/>
            <a:r>
              <a:rPr lang="en-US" b="1" dirty="0" smtClean="0">
                <a:solidFill>
                  <a:schemeClr val="tx1"/>
                </a:solidFill>
              </a:rPr>
              <a:t>4.  Shield of Faith – Live in dependence God	          Trust the Lord even when looks bad</a:t>
            </a:r>
          </a:p>
          <a:p>
            <a:pPr lvl="1"/>
            <a:r>
              <a:rPr lang="en-US" b="1" dirty="0" smtClean="0">
                <a:solidFill>
                  <a:schemeClr val="tx1"/>
                </a:solidFill>
              </a:rPr>
              <a:t>5.  Helmet of Salvation – Confidence in Christ          When you doubt your salvation</a:t>
            </a:r>
          </a:p>
          <a:p>
            <a:pPr marL="1271400" lvl="7" indent="0">
              <a:buNone/>
            </a:pPr>
            <a:r>
              <a:rPr lang="en-US" b="1" dirty="0" smtClean="0">
                <a:solidFill>
                  <a:schemeClr val="tx1"/>
                </a:solidFill>
              </a:rPr>
              <a:t>					</a:t>
            </a:r>
            <a:r>
              <a:rPr lang="en-US" sz="1800" b="1" dirty="0" smtClean="0">
                <a:solidFill>
                  <a:schemeClr val="tx1"/>
                </a:solidFill>
              </a:rPr>
              <a:t>Stand on the victory of Christ</a:t>
            </a:r>
            <a:endParaRPr lang="en-US" b="1" dirty="0" smtClean="0">
              <a:solidFill>
                <a:schemeClr val="tx1"/>
              </a:solidFill>
            </a:endParaRPr>
          </a:p>
          <a:p>
            <a:pPr lvl="1"/>
            <a:r>
              <a:rPr lang="en-US" b="1" dirty="0" smtClean="0">
                <a:solidFill>
                  <a:schemeClr val="tx1"/>
                </a:solidFill>
              </a:rPr>
              <a:t>6.  Sword of Spirit – Use it correctly, not to	           Study the word to be strong in</a:t>
            </a:r>
          </a:p>
          <a:p>
            <a:pPr marL="1471400" lvl="8" indent="0">
              <a:buNone/>
            </a:pPr>
            <a:r>
              <a:rPr lang="en-US" b="1" dirty="0" smtClean="0">
                <a:solidFill>
                  <a:schemeClr val="tx1"/>
                </a:solidFill>
              </a:rPr>
              <a:t>                       </a:t>
            </a:r>
            <a:r>
              <a:rPr lang="en-US" sz="1800" b="1" dirty="0" smtClean="0">
                <a:solidFill>
                  <a:schemeClr val="tx1"/>
                </a:solidFill>
              </a:rPr>
              <a:t>Hurt people. </a:t>
            </a:r>
            <a:r>
              <a:rPr lang="en-US" b="1" dirty="0" smtClean="0">
                <a:solidFill>
                  <a:schemeClr val="tx1"/>
                </a:solidFill>
              </a:rPr>
              <a:t>                                                 </a:t>
            </a:r>
            <a:r>
              <a:rPr lang="en-US" sz="1800" b="1" dirty="0" smtClean="0">
                <a:solidFill>
                  <a:schemeClr val="tx1"/>
                </a:solidFill>
              </a:rPr>
              <a:t>walk and defend the faith.</a:t>
            </a:r>
            <a:endParaRPr lang="en-US" b="1" dirty="0"/>
          </a:p>
        </p:txBody>
      </p:sp>
      <p:sp>
        <p:nvSpPr>
          <p:cNvPr id="4" name="TextBox 3"/>
          <p:cNvSpPr txBox="1"/>
          <p:nvPr/>
        </p:nvSpPr>
        <p:spPr>
          <a:xfrm>
            <a:off x="1103586" y="315310"/>
            <a:ext cx="7062952" cy="1431161"/>
          </a:xfrm>
          <a:prstGeom prst="rect">
            <a:avLst/>
          </a:prstGeom>
          <a:noFill/>
        </p:spPr>
        <p:txBody>
          <a:bodyPr wrap="square" rtlCol="0">
            <a:spAutoFit/>
          </a:bodyPr>
          <a:lstStyle/>
          <a:p>
            <a:r>
              <a:rPr lang="en-US" sz="2300" b="1" dirty="0" smtClean="0">
                <a:solidFill>
                  <a:srgbClr val="FF0000"/>
                </a:solidFill>
              </a:rPr>
              <a:t>The armor of God is a proactive stance of walking in</a:t>
            </a:r>
          </a:p>
          <a:p>
            <a:r>
              <a:rPr lang="en-US" sz="2300" b="1" dirty="0">
                <a:solidFill>
                  <a:srgbClr val="FF0000"/>
                </a:solidFill>
              </a:rPr>
              <a:t> </a:t>
            </a:r>
            <a:r>
              <a:rPr lang="en-US" sz="2300" b="1" dirty="0" smtClean="0">
                <a:solidFill>
                  <a:srgbClr val="FF0000"/>
                </a:solidFill>
              </a:rPr>
              <a:t>relationship with God that enhances our protection</a:t>
            </a:r>
          </a:p>
          <a:p>
            <a:r>
              <a:rPr lang="en-US" sz="2300" b="1" dirty="0">
                <a:solidFill>
                  <a:srgbClr val="FF0000"/>
                </a:solidFill>
              </a:rPr>
              <a:t> </a:t>
            </a:r>
            <a:r>
              <a:rPr lang="en-US" sz="2300" b="1" dirty="0" smtClean="0">
                <a:solidFill>
                  <a:srgbClr val="FF0000"/>
                </a:solidFill>
              </a:rPr>
              <a:t>against the “attacks” of the enemy. </a:t>
            </a:r>
            <a:r>
              <a:rPr lang="en-US" b="1" dirty="0" smtClean="0"/>
              <a:t>It’s not something</a:t>
            </a:r>
          </a:p>
          <a:p>
            <a:r>
              <a:rPr lang="en-US" b="1" dirty="0">
                <a:solidFill>
                  <a:srgbClr val="FF0000"/>
                </a:solidFill>
              </a:rPr>
              <a:t> </a:t>
            </a:r>
            <a:r>
              <a:rPr lang="en-US" b="1" dirty="0" smtClean="0">
                <a:solidFill>
                  <a:srgbClr val="FF0000"/>
                </a:solidFill>
              </a:rPr>
              <a:t>  </a:t>
            </a:r>
            <a:r>
              <a:rPr lang="en-US" b="1" dirty="0" smtClean="0"/>
              <a:t>you take off at night and put on in the morning.  It’s a lifestyle. </a:t>
            </a:r>
            <a:endParaRPr lang="en-US" b="1" dirty="0"/>
          </a:p>
        </p:txBody>
      </p:sp>
    </p:spTree>
    <p:extLst>
      <p:ext uri="{BB962C8B-B14F-4D97-AF65-F5344CB8AC3E}">
        <p14:creationId xmlns:p14="http://schemas.microsoft.com/office/powerpoint/2010/main" val="224227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3585" y="315310"/>
            <a:ext cx="7083973" cy="477054"/>
          </a:xfrm>
          <a:prstGeom prst="rect">
            <a:avLst/>
          </a:prstGeom>
          <a:noFill/>
          <a:ln w="28575">
            <a:solidFill>
              <a:srgbClr val="0070C0"/>
            </a:solidFill>
          </a:ln>
        </p:spPr>
        <p:txBody>
          <a:bodyPr wrap="square" rtlCol="0">
            <a:spAutoFit/>
          </a:bodyPr>
          <a:lstStyle/>
          <a:p>
            <a:r>
              <a:rPr lang="en-US" sz="2500" dirty="0" smtClean="0"/>
              <a:t>Prayer is the stitching that hold everything together!</a:t>
            </a:r>
            <a:endParaRPr lang="en-US" sz="2500" dirty="0"/>
          </a:p>
        </p:txBody>
      </p:sp>
      <p:sp>
        <p:nvSpPr>
          <p:cNvPr id="5" name="TextBox 4"/>
          <p:cNvSpPr txBox="1"/>
          <p:nvPr/>
        </p:nvSpPr>
        <p:spPr>
          <a:xfrm>
            <a:off x="987972" y="1933903"/>
            <a:ext cx="7199586" cy="1200329"/>
          </a:xfrm>
          <a:prstGeom prst="rect">
            <a:avLst/>
          </a:prstGeom>
          <a:noFill/>
        </p:spPr>
        <p:txBody>
          <a:bodyPr wrap="square" rtlCol="0">
            <a:spAutoFit/>
          </a:bodyPr>
          <a:lstStyle/>
          <a:p>
            <a:r>
              <a:rPr lang="en-US" b="1" baseline="30000" dirty="0">
                <a:solidFill>
                  <a:srgbClr val="000000"/>
                </a:solidFill>
                <a:latin typeface="system-ui"/>
              </a:rPr>
              <a:t>12 </a:t>
            </a:r>
            <a:r>
              <a:rPr lang="en-US" dirty="0">
                <a:solidFill>
                  <a:srgbClr val="000000"/>
                </a:solidFill>
                <a:latin typeface="system-ui"/>
              </a:rPr>
              <a:t>For we</a:t>
            </a:r>
            <a:r>
              <a:rPr lang="en-US" baseline="30000" dirty="0">
                <a:solidFill>
                  <a:srgbClr val="000000"/>
                </a:solidFill>
                <a:latin typeface="system-ui"/>
              </a:rPr>
              <a:t>[</a:t>
            </a:r>
            <a:r>
              <a:rPr lang="en-US" b="0" i="0" baseline="30000" dirty="0" smtClean="0">
                <a:solidFill>
                  <a:srgbClr val="4A4A4A"/>
                </a:solidFill>
                <a:effectLst/>
                <a:latin typeface="system-ui"/>
                <a:hlinkClick r:id="rId2" tooltip="See footnote a"/>
              </a:rPr>
              <a:t>a</a:t>
            </a:r>
            <a:r>
              <a:rPr lang="en-US" baseline="30000" dirty="0">
                <a:solidFill>
                  <a:srgbClr val="000000"/>
                </a:solidFill>
                <a:latin typeface="system-ui"/>
              </a:rPr>
              <a:t>]</a:t>
            </a:r>
            <a:r>
              <a:rPr lang="en-US" dirty="0">
                <a:solidFill>
                  <a:srgbClr val="000000"/>
                </a:solidFill>
                <a:latin typeface="system-ui"/>
              </a:rPr>
              <a:t> are not fighting against flesh-and-blood enemies, but against evil rulers and authorities of the unseen world, against mighty powers in this dark world, and against evil spirits in the heavenly places</a:t>
            </a:r>
            <a:r>
              <a:rPr lang="en-US" dirty="0" smtClean="0">
                <a:solidFill>
                  <a:srgbClr val="000000"/>
                </a:solidFill>
                <a:latin typeface="system-ui"/>
              </a:rPr>
              <a:t>.  </a:t>
            </a:r>
            <a:r>
              <a:rPr lang="en-US" b="1" dirty="0" smtClean="0">
                <a:solidFill>
                  <a:srgbClr val="000000"/>
                </a:solidFill>
                <a:latin typeface="system-ui"/>
              </a:rPr>
              <a:t>Eph. 6: 12</a:t>
            </a:r>
            <a:endParaRPr lang="en-US" b="1" dirty="0"/>
          </a:p>
        </p:txBody>
      </p:sp>
      <p:sp>
        <p:nvSpPr>
          <p:cNvPr id="6" name="TextBox 5"/>
          <p:cNvSpPr txBox="1"/>
          <p:nvPr/>
        </p:nvSpPr>
        <p:spPr>
          <a:xfrm>
            <a:off x="1103585" y="3384331"/>
            <a:ext cx="7083973" cy="923330"/>
          </a:xfrm>
          <a:prstGeom prst="rect">
            <a:avLst/>
          </a:prstGeom>
          <a:noFill/>
        </p:spPr>
        <p:txBody>
          <a:bodyPr wrap="square" rtlCol="0">
            <a:spAutoFit/>
          </a:bodyPr>
          <a:lstStyle/>
          <a:p>
            <a:r>
              <a:rPr lang="en-US" b="1" baseline="30000" dirty="0">
                <a:solidFill>
                  <a:srgbClr val="000000"/>
                </a:solidFill>
                <a:latin typeface="system-ui"/>
              </a:rPr>
              <a:t>18 </a:t>
            </a:r>
            <a:r>
              <a:rPr lang="en-US" dirty="0">
                <a:solidFill>
                  <a:srgbClr val="000000"/>
                </a:solidFill>
                <a:latin typeface="system-ui"/>
              </a:rPr>
              <a:t>Pray in the Spirit at all times and on every occasion. Stay alert and be persistent in your prayers for all believers </a:t>
            </a:r>
            <a:r>
              <a:rPr lang="en-US" dirty="0" smtClean="0">
                <a:solidFill>
                  <a:srgbClr val="000000"/>
                </a:solidFill>
                <a:latin typeface="system-ui"/>
              </a:rPr>
              <a:t>everywhere.</a:t>
            </a:r>
          </a:p>
          <a:p>
            <a:r>
              <a:rPr lang="en-US" dirty="0">
                <a:solidFill>
                  <a:srgbClr val="000000"/>
                </a:solidFill>
                <a:latin typeface="system-ui"/>
              </a:rPr>
              <a:t>	</a:t>
            </a:r>
            <a:r>
              <a:rPr lang="en-US" b="1" dirty="0" smtClean="0">
                <a:solidFill>
                  <a:srgbClr val="000000"/>
                </a:solidFill>
                <a:latin typeface="system-ui"/>
              </a:rPr>
              <a:t>Eph. 6: 18 </a:t>
            </a:r>
            <a:endParaRPr lang="en-US" b="1" dirty="0"/>
          </a:p>
        </p:txBody>
      </p:sp>
    </p:spTree>
    <p:extLst>
      <p:ext uri="{BB962C8B-B14F-4D97-AF65-F5344CB8AC3E}">
        <p14:creationId xmlns:p14="http://schemas.microsoft.com/office/powerpoint/2010/main" val="1729588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600" b="1" baseline="30000" dirty="0">
                <a:solidFill>
                  <a:srgbClr val="000000"/>
                </a:solidFill>
                <a:latin typeface="system-ui"/>
              </a:rPr>
              <a:t>5 </a:t>
            </a:r>
            <a:r>
              <a:rPr lang="en-US" sz="1600" dirty="0">
                <a:solidFill>
                  <a:srgbClr val="000000"/>
                </a:solidFill>
                <a:latin typeface="system-ui"/>
              </a:rPr>
              <a:t>And you know that Jesus came to take away our sins, and there is no sin in him. </a:t>
            </a:r>
            <a:r>
              <a:rPr lang="en-US" sz="1600" b="1" baseline="30000" dirty="0">
                <a:solidFill>
                  <a:srgbClr val="000000"/>
                </a:solidFill>
                <a:latin typeface="system-ui"/>
              </a:rPr>
              <a:t>6 </a:t>
            </a:r>
            <a:r>
              <a:rPr lang="en-US" sz="1600" dirty="0">
                <a:solidFill>
                  <a:srgbClr val="000000"/>
                </a:solidFill>
                <a:latin typeface="system-ui"/>
              </a:rPr>
              <a:t>Anyone who continues to live in him will not sin. But anyone who keeps on sinning does not know him or understand who he is.</a:t>
            </a:r>
          </a:p>
          <a:p>
            <a:r>
              <a:rPr lang="en-US" sz="1600" b="1" baseline="30000" dirty="0">
                <a:solidFill>
                  <a:srgbClr val="000000"/>
                </a:solidFill>
                <a:latin typeface="system-ui"/>
              </a:rPr>
              <a:t>7 </a:t>
            </a:r>
            <a:r>
              <a:rPr lang="en-US" sz="1600" dirty="0">
                <a:solidFill>
                  <a:srgbClr val="000000"/>
                </a:solidFill>
                <a:latin typeface="system-ui"/>
              </a:rPr>
              <a:t>Dear children, don’t let anyone deceive you about this: When people do what is right, it shows that they are righteous, even as Christ is righteous. </a:t>
            </a:r>
            <a:r>
              <a:rPr lang="en-US" sz="1600" b="1" baseline="30000" dirty="0">
                <a:solidFill>
                  <a:srgbClr val="000000"/>
                </a:solidFill>
                <a:latin typeface="system-ui"/>
              </a:rPr>
              <a:t>8 </a:t>
            </a:r>
            <a:r>
              <a:rPr lang="en-US" sz="1600" dirty="0">
                <a:solidFill>
                  <a:srgbClr val="000000"/>
                </a:solidFill>
                <a:latin typeface="system-ui"/>
              </a:rPr>
              <a:t>But when people keep on sinning, it shows that they belong to the devil, who has been sinning since the beginning. </a:t>
            </a:r>
            <a:r>
              <a:rPr lang="en-US" sz="1600" dirty="0">
                <a:solidFill>
                  <a:srgbClr val="FF0000"/>
                </a:solidFill>
                <a:latin typeface="system-ui"/>
              </a:rPr>
              <a:t>But the Son of God came to destroy the works of the devil</a:t>
            </a:r>
            <a:r>
              <a:rPr lang="en-US" sz="1600" dirty="0">
                <a:solidFill>
                  <a:srgbClr val="000000"/>
                </a:solidFill>
                <a:latin typeface="system-ui"/>
              </a:rPr>
              <a:t>. </a:t>
            </a:r>
            <a:r>
              <a:rPr lang="en-US" sz="1600" b="1" baseline="30000" dirty="0">
                <a:solidFill>
                  <a:srgbClr val="000000"/>
                </a:solidFill>
                <a:latin typeface="system-ui"/>
              </a:rPr>
              <a:t>9 </a:t>
            </a:r>
            <a:r>
              <a:rPr lang="en-US" sz="1600" dirty="0">
                <a:solidFill>
                  <a:srgbClr val="000000"/>
                </a:solidFill>
                <a:latin typeface="system-ui"/>
              </a:rPr>
              <a:t>Those who have been born into God’s family do not make a practice of sinning, because God’s </a:t>
            </a:r>
            <a:r>
              <a:rPr lang="en-US" sz="1600" dirty="0" smtClean="0">
                <a:solidFill>
                  <a:srgbClr val="000000"/>
                </a:solidFill>
                <a:latin typeface="system-ui"/>
              </a:rPr>
              <a:t>life</a:t>
            </a:r>
            <a:r>
              <a:rPr lang="en-US" sz="1600" dirty="0">
                <a:solidFill>
                  <a:srgbClr val="000000"/>
                </a:solidFill>
                <a:latin typeface="system-ui"/>
              </a:rPr>
              <a:t> is in them. So they can’t keep on sinning, because they are children of God</a:t>
            </a:r>
            <a:r>
              <a:rPr lang="en-US" sz="1600" dirty="0" smtClean="0">
                <a:solidFill>
                  <a:srgbClr val="000000"/>
                </a:solidFill>
                <a:latin typeface="system-ui"/>
              </a:rPr>
              <a:t>.  I john 3: 5 – 9 </a:t>
            </a:r>
            <a:endParaRPr lang="en-US" sz="1600" dirty="0">
              <a:solidFill>
                <a:srgbClr val="000000"/>
              </a:solidFill>
              <a:latin typeface="system-ui"/>
            </a:endParaRPr>
          </a:p>
          <a:p>
            <a:r>
              <a:rPr lang="en-US" sz="1800" b="1" dirty="0" smtClean="0">
                <a:solidFill>
                  <a:srgbClr val="FF0000"/>
                </a:solidFill>
              </a:rPr>
              <a:t>When Christians are sucked into the flesh and world, their anointing's and effectiveness to spread revival are compromised. The enemies attacks are far greater in scope than just our personal journey!   He wants to keep you from be a blessing to others and especially the growth of the Body of Christ! </a:t>
            </a:r>
          </a:p>
        </p:txBody>
      </p:sp>
      <p:sp>
        <p:nvSpPr>
          <p:cNvPr id="4" name="TextBox 3"/>
          <p:cNvSpPr txBox="1"/>
          <p:nvPr/>
        </p:nvSpPr>
        <p:spPr>
          <a:xfrm>
            <a:off x="1093076" y="241738"/>
            <a:ext cx="6926317" cy="1200329"/>
          </a:xfrm>
          <a:prstGeom prst="rect">
            <a:avLst/>
          </a:prstGeom>
          <a:noFill/>
        </p:spPr>
        <p:txBody>
          <a:bodyPr wrap="square" rtlCol="0">
            <a:spAutoFit/>
          </a:bodyPr>
          <a:lstStyle/>
          <a:p>
            <a:r>
              <a:rPr lang="en-US" sz="2400" b="1" dirty="0" smtClean="0">
                <a:solidFill>
                  <a:srgbClr val="FF0000"/>
                </a:solidFill>
              </a:rPr>
              <a:t>The Enemy’s attacks are meant to stifle, Shut down,</a:t>
            </a:r>
          </a:p>
          <a:p>
            <a:r>
              <a:rPr lang="en-US" sz="2400" b="1" dirty="0" smtClean="0">
                <a:solidFill>
                  <a:srgbClr val="FF0000"/>
                </a:solidFill>
              </a:rPr>
              <a:t>Impede, Sideline the effectiveness of the church, our lives and positive change to our communities. </a:t>
            </a:r>
            <a:endParaRPr lang="en-US" sz="2400" b="1" dirty="0">
              <a:solidFill>
                <a:srgbClr val="FF0000"/>
              </a:solidFill>
            </a:endParaRPr>
          </a:p>
        </p:txBody>
      </p:sp>
      <p:sp>
        <p:nvSpPr>
          <p:cNvPr id="5" name="TextBox 4"/>
          <p:cNvSpPr txBox="1"/>
          <p:nvPr/>
        </p:nvSpPr>
        <p:spPr>
          <a:xfrm>
            <a:off x="259341" y="6369269"/>
            <a:ext cx="8671035" cy="400110"/>
          </a:xfrm>
          <a:prstGeom prst="rect">
            <a:avLst/>
          </a:prstGeom>
          <a:noFill/>
        </p:spPr>
        <p:txBody>
          <a:bodyPr wrap="square" rtlCol="0">
            <a:spAutoFit/>
          </a:bodyPr>
          <a:lstStyle/>
          <a:p>
            <a:r>
              <a:rPr lang="en-US" sz="2000" dirty="0" smtClean="0">
                <a:solidFill>
                  <a:schemeClr val="bg1"/>
                </a:solidFill>
              </a:rPr>
              <a:t>Attacks against individual Christians are </a:t>
            </a:r>
            <a:r>
              <a:rPr lang="en-US" sz="2000" dirty="0" err="1" smtClean="0">
                <a:solidFill>
                  <a:schemeClr val="bg1"/>
                </a:solidFill>
              </a:rPr>
              <a:t>alwaysmeant</a:t>
            </a:r>
            <a:r>
              <a:rPr lang="en-US" sz="2000" dirty="0" smtClean="0">
                <a:solidFill>
                  <a:schemeClr val="bg1"/>
                </a:solidFill>
              </a:rPr>
              <a:t> to hurt the whole Church! </a:t>
            </a:r>
            <a:endParaRPr lang="en-US" sz="2000" dirty="0">
              <a:solidFill>
                <a:schemeClr val="bg1"/>
              </a:solidFill>
            </a:endParaRPr>
          </a:p>
        </p:txBody>
      </p:sp>
    </p:spTree>
    <p:extLst>
      <p:ext uri="{BB962C8B-B14F-4D97-AF65-F5344CB8AC3E}">
        <p14:creationId xmlns:p14="http://schemas.microsoft.com/office/powerpoint/2010/main" val="1484400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1) Eph. 4: 7 -  </a:t>
            </a:r>
            <a:r>
              <a:rPr lang="en-US" b="1" baseline="30000" dirty="0">
                <a:solidFill>
                  <a:srgbClr val="000000"/>
                </a:solidFill>
                <a:latin typeface="system-ui"/>
              </a:rPr>
              <a:t> </a:t>
            </a:r>
            <a:r>
              <a:rPr lang="en-US" dirty="0">
                <a:solidFill>
                  <a:srgbClr val="000000"/>
                </a:solidFill>
                <a:latin typeface="system-ui"/>
              </a:rPr>
              <a:t>But to each one of us grace has been given as Christ apportioned it</a:t>
            </a:r>
            <a:r>
              <a:rPr lang="en-US" dirty="0" smtClean="0">
                <a:solidFill>
                  <a:srgbClr val="000000"/>
                </a:solidFill>
                <a:latin typeface="system-ui"/>
              </a:rPr>
              <a:t>.</a:t>
            </a:r>
          </a:p>
          <a:p>
            <a:r>
              <a:rPr lang="en-US" dirty="0" smtClean="0">
                <a:solidFill>
                  <a:srgbClr val="000000"/>
                </a:solidFill>
                <a:latin typeface="system-ui"/>
              </a:rPr>
              <a:t>2) 1 Cor. 12: 11 </a:t>
            </a:r>
            <a:r>
              <a:rPr lang="en-US" b="1" baseline="30000" dirty="0">
                <a:solidFill>
                  <a:srgbClr val="000000"/>
                </a:solidFill>
                <a:latin typeface="system-ui"/>
              </a:rPr>
              <a:t> </a:t>
            </a:r>
            <a:r>
              <a:rPr lang="en-US" dirty="0">
                <a:solidFill>
                  <a:srgbClr val="000000"/>
                </a:solidFill>
                <a:latin typeface="system-ui"/>
              </a:rPr>
              <a:t>It is the one and only Spirit who distributes all these gifts. He alone decides which gift each person should have</a:t>
            </a:r>
            <a:r>
              <a:rPr lang="en-US" dirty="0" smtClean="0">
                <a:solidFill>
                  <a:srgbClr val="000000"/>
                </a:solidFill>
                <a:latin typeface="system-ui"/>
              </a:rPr>
              <a:t>.</a:t>
            </a:r>
          </a:p>
          <a:p>
            <a:r>
              <a:rPr lang="en-US" dirty="0" smtClean="0">
                <a:solidFill>
                  <a:srgbClr val="000000"/>
                </a:solidFill>
                <a:latin typeface="system-ui"/>
              </a:rPr>
              <a:t>3) Matt. 25: 28 -30  </a:t>
            </a:r>
            <a:r>
              <a:rPr lang="en-US" b="1" baseline="30000" dirty="0">
                <a:solidFill>
                  <a:srgbClr val="000000"/>
                </a:solidFill>
                <a:latin typeface="system-ui"/>
              </a:rPr>
              <a:t> </a:t>
            </a:r>
            <a:r>
              <a:rPr lang="en-US" dirty="0">
                <a:solidFill>
                  <a:srgbClr val="000000"/>
                </a:solidFill>
                <a:latin typeface="system-ui"/>
              </a:rPr>
              <a:t>“Then he ordered, ‘Take the money from this servant, and give it to the one with the ten bags of silver. </a:t>
            </a:r>
            <a:r>
              <a:rPr lang="en-US" b="1" baseline="30000" dirty="0">
                <a:solidFill>
                  <a:srgbClr val="000000"/>
                </a:solidFill>
                <a:latin typeface="system-ui"/>
              </a:rPr>
              <a:t>29 </a:t>
            </a:r>
            <a:r>
              <a:rPr lang="en-US" dirty="0">
                <a:solidFill>
                  <a:srgbClr val="000000"/>
                </a:solidFill>
                <a:latin typeface="system-ui"/>
              </a:rPr>
              <a:t>To those who use well what they are given, even more will be given, and they will have an abundance. But from those who do nothing, even what little they have will be taken away. </a:t>
            </a:r>
            <a:r>
              <a:rPr lang="en-US" b="1" baseline="30000" dirty="0">
                <a:solidFill>
                  <a:srgbClr val="000000"/>
                </a:solidFill>
                <a:latin typeface="system-ui"/>
              </a:rPr>
              <a:t>30 </a:t>
            </a:r>
            <a:r>
              <a:rPr lang="en-US" dirty="0">
                <a:solidFill>
                  <a:srgbClr val="000000"/>
                </a:solidFill>
                <a:latin typeface="system-ui"/>
              </a:rPr>
              <a:t>Now throw this useless servant into outer darkness, where there will be weeping and gnashing of teeth.’</a:t>
            </a:r>
            <a:endParaRPr lang="en-US" dirty="0"/>
          </a:p>
        </p:txBody>
      </p:sp>
      <p:sp>
        <p:nvSpPr>
          <p:cNvPr id="4" name="TextBox 3"/>
          <p:cNvSpPr txBox="1"/>
          <p:nvPr/>
        </p:nvSpPr>
        <p:spPr>
          <a:xfrm>
            <a:off x="620110" y="273269"/>
            <a:ext cx="7746650" cy="769441"/>
          </a:xfrm>
          <a:prstGeom prst="rect">
            <a:avLst/>
          </a:prstGeom>
          <a:noFill/>
          <a:ln w="28575">
            <a:solidFill>
              <a:srgbClr val="FF0000"/>
            </a:solidFill>
          </a:ln>
        </p:spPr>
        <p:txBody>
          <a:bodyPr wrap="square" rtlCol="0">
            <a:spAutoFit/>
          </a:bodyPr>
          <a:lstStyle/>
          <a:p>
            <a:r>
              <a:rPr lang="en-US" sz="2200" b="1" dirty="0" smtClean="0">
                <a:solidFill>
                  <a:srgbClr val="0070C0"/>
                </a:solidFill>
              </a:rPr>
              <a:t>Each of us are on slightly different paths and have different gifts and roles to play in the “Move of God” here in Elizabethtown. </a:t>
            </a:r>
            <a:endParaRPr lang="en-US" sz="2200" b="1" dirty="0">
              <a:solidFill>
                <a:srgbClr val="0070C0"/>
              </a:solidFill>
            </a:endParaRPr>
          </a:p>
        </p:txBody>
      </p:sp>
      <p:sp>
        <p:nvSpPr>
          <p:cNvPr id="5" name="TextBox 4"/>
          <p:cNvSpPr txBox="1"/>
          <p:nvPr/>
        </p:nvSpPr>
        <p:spPr>
          <a:xfrm>
            <a:off x="1114097" y="5980386"/>
            <a:ext cx="7178565" cy="707886"/>
          </a:xfrm>
          <a:prstGeom prst="rect">
            <a:avLst/>
          </a:prstGeom>
          <a:noFill/>
        </p:spPr>
        <p:txBody>
          <a:bodyPr wrap="square" rtlCol="0">
            <a:spAutoFit/>
          </a:bodyPr>
          <a:lstStyle/>
          <a:p>
            <a:r>
              <a:rPr lang="en-US" sz="2000" dirty="0" smtClean="0"/>
              <a:t>There is great accountability for the blessings and spiritual gifts God </a:t>
            </a:r>
            <a:r>
              <a:rPr lang="en-US" sz="2000" dirty="0" smtClean="0">
                <a:solidFill>
                  <a:schemeClr val="bg1"/>
                </a:solidFill>
              </a:rPr>
              <a:t>imparts to His people. We need to be careful to use them wisely! </a:t>
            </a:r>
            <a:endParaRPr lang="en-US" sz="2000" dirty="0">
              <a:solidFill>
                <a:schemeClr val="bg1"/>
              </a:solidFill>
            </a:endParaRPr>
          </a:p>
        </p:txBody>
      </p:sp>
    </p:spTree>
    <p:extLst>
      <p:ext uri="{BB962C8B-B14F-4D97-AF65-F5344CB8AC3E}">
        <p14:creationId xmlns:p14="http://schemas.microsoft.com/office/powerpoint/2010/main" val="1730523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0"/>
            <a:ext cx="7543800" cy="1450757"/>
          </a:xfrm>
        </p:spPr>
        <p:txBody>
          <a:bodyPr/>
          <a:lstStyle/>
          <a:p>
            <a:r>
              <a:rPr lang="en-US" dirty="0" smtClean="0"/>
              <a:t>Application: </a:t>
            </a:r>
            <a:endParaRPr lang="en-US" dirty="0"/>
          </a:p>
        </p:txBody>
      </p:sp>
      <p:sp>
        <p:nvSpPr>
          <p:cNvPr id="3" name="Content Placeholder 2"/>
          <p:cNvSpPr>
            <a:spLocks noGrp="1"/>
          </p:cNvSpPr>
          <p:nvPr>
            <p:ph idx="1"/>
          </p:nvPr>
        </p:nvSpPr>
        <p:spPr/>
        <p:txBody>
          <a:bodyPr/>
          <a:lstStyle/>
          <a:p>
            <a:r>
              <a:rPr lang="en-US" dirty="0" smtClean="0"/>
              <a:t>Walk in the Amor of God as a Lifestyle!</a:t>
            </a:r>
          </a:p>
          <a:p>
            <a:r>
              <a:rPr lang="en-US" dirty="0" smtClean="0"/>
              <a:t>Work to see people and situations around you, as attempts from the enemy to distract and discourage you.  Don’t attack people directly.</a:t>
            </a:r>
          </a:p>
          <a:p>
            <a:r>
              <a:rPr lang="en-US" dirty="0" smtClean="0"/>
              <a:t>Pray, Pray, Pray -   take authority over the strong man in the name of Jesus.  (Matt. 18)</a:t>
            </a:r>
          </a:p>
          <a:p>
            <a:r>
              <a:rPr lang="en-US" dirty="0" smtClean="0"/>
              <a:t>Seek the fullness of the Holy Spirit to equip you each day for the challenges and attacks that might come your way. </a:t>
            </a:r>
          </a:p>
          <a:p>
            <a:r>
              <a:rPr lang="en-US" dirty="0" smtClean="0"/>
              <a:t>Do not think that difficulties and trials are in any way related to your making God angry or being a bad Christian. The mature Christians are being sifted as much as the new Christians. </a:t>
            </a:r>
          </a:p>
        </p:txBody>
      </p:sp>
      <p:sp>
        <p:nvSpPr>
          <p:cNvPr id="4" name="TextBox 3"/>
          <p:cNvSpPr txBox="1"/>
          <p:nvPr/>
        </p:nvSpPr>
        <p:spPr>
          <a:xfrm>
            <a:off x="651641" y="5580993"/>
            <a:ext cx="8029904" cy="646331"/>
          </a:xfrm>
          <a:prstGeom prst="rect">
            <a:avLst/>
          </a:prstGeom>
          <a:noFill/>
        </p:spPr>
        <p:txBody>
          <a:bodyPr wrap="square" rtlCol="0">
            <a:spAutoFit/>
          </a:bodyPr>
          <a:lstStyle/>
          <a:p>
            <a:r>
              <a:rPr lang="en-US" dirty="0">
                <a:solidFill>
                  <a:srgbClr val="000000"/>
                </a:solidFill>
                <a:latin typeface="system-ui"/>
              </a:rPr>
              <a:t>So let us come boldly to the throne of our gracious God. There we will receive his mercy, and we will find grace to help us when we need it most</a:t>
            </a:r>
            <a:r>
              <a:rPr lang="en-US" dirty="0" smtClean="0">
                <a:solidFill>
                  <a:srgbClr val="000000"/>
                </a:solidFill>
                <a:latin typeface="system-ui"/>
              </a:rPr>
              <a:t>.  Heb. 4:16</a:t>
            </a:r>
            <a:endParaRPr lang="en-US" dirty="0"/>
          </a:p>
        </p:txBody>
      </p:sp>
    </p:spTree>
    <p:extLst>
      <p:ext uri="{BB962C8B-B14F-4D97-AF65-F5344CB8AC3E}">
        <p14:creationId xmlns:p14="http://schemas.microsoft.com/office/powerpoint/2010/main" val="1561879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4706" y="484094"/>
            <a:ext cx="6745045" cy="646331"/>
          </a:xfrm>
          <a:prstGeom prst="rect">
            <a:avLst/>
          </a:prstGeom>
          <a:noFill/>
        </p:spPr>
        <p:txBody>
          <a:bodyPr wrap="square" rtlCol="0">
            <a:spAutoFit/>
          </a:bodyPr>
          <a:lstStyle/>
          <a:p>
            <a:r>
              <a:rPr lang="en-US" sz="3600" dirty="0" smtClean="0"/>
              <a:t>The foundation we stand on…..</a:t>
            </a:r>
            <a:endParaRPr lang="en-US" sz="3600" dirty="0"/>
          </a:p>
        </p:txBody>
      </p:sp>
      <p:sp>
        <p:nvSpPr>
          <p:cNvPr id="5" name="TextBox 4"/>
          <p:cNvSpPr txBox="1"/>
          <p:nvPr/>
        </p:nvSpPr>
        <p:spPr>
          <a:xfrm>
            <a:off x="1065006" y="1688950"/>
            <a:ext cx="7648688" cy="4093428"/>
          </a:xfrm>
          <a:prstGeom prst="rect">
            <a:avLst/>
          </a:prstGeom>
          <a:noFill/>
        </p:spPr>
        <p:txBody>
          <a:bodyPr wrap="square" rtlCol="0">
            <a:spAutoFit/>
          </a:bodyPr>
          <a:lstStyle/>
          <a:p>
            <a:r>
              <a:rPr lang="en-US" sz="2400" b="1" dirty="0" smtClean="0">
                <a:latin typeface="Arial Narrow" panose="020B0606020202030204" pitchFamily="34" charset="0"/>
              </a:rPr>
              <a:t>1) God’s plans and purposes supersede ours……</a:t>
            </a:r>
          </a:p>
          <a:p>
            <a:r>
              <a:rPr lang="en-US" sz="2400" b="1" dirty="0">
                <a:latin typeface="Arial Narrow" panose="020B0606020202030204" pitchFamily="34" charset="0"/>
              </a:rPr>
              <a:t> </a:t>
            </a:r>
            <a:r>
              <a:rPr lang="en-US" sz="2400" b="1" dirty="0" smtClean="0">
                <a:latin typeface="Arial Narrow" panose="020B0606020202030204" pitchFamily="34" charset="0"/>
              </a:rPr>
              <a:t>          </a:t>
            </a:r>
            <a:r>
              <a:rPr lang="en-US" sz="2000" b="1" dirty="0" smtClean="0">
                <a:solidFill>
                  <a:srgbClr val="FF0000"/>
                </a:solidFill>
                <a:latin typeface="Arial Narrow" panose="020B0606020202030204" pitchFamily="34" charset="0"/>
              </a:rPr>
              <a:t>(Anything outside of God’s will, is going to fail!)</a:t>
            </a:r>
          </a:p>
          <a:p>
            <a:r>
              <a:rPr lang="en-US" sz="2400" b="1" dirty="0" smtClean="0">
                <a:latin typeface="Arial Narrow" panose="020B0606020202030204" pitchFamily="34" charset="0"/>
              </a:rPr>
              <a:t>2) Honoring the Lord with our </a:t>
            </a:r>
            <a:r>
              <a:rPr lang="en-US" sz="2400" b="1" u="sng" dirty="0" smtClean="0">
                <a:latin typeface="Arial Narrow" panose="020B0606020202030204" pitchFamily="34" charset="0"/>
              </a:rPr>
              <a:t>time and worship </a:t>
            </a:r>
            <a:r>
              <a:rPr lang="en-US" sz="2400" b="1" dirty="0" smtClean="0">
                <a:latin typeface="Arial Narrow" panose="020B0606020202030204" pitchFamily="34" charset="0"/>
              </a:rPr>
              <a:t>must be</a:t>
            </a:r>
          </a:p>
          <a:p>
            <a:r>
              <a:rPr lang="en-US" sz="2400" b="1" dirty="0">
                <a:latin typeface="Arial Narrow" panose="020B0606020202030204" pitchFamily="34" charset="0"/>
              </a:rPr>
              <a:t> </a:t>
            </a:r>
            <a:r>
              <a:rPr lang="en-US" sz="2400" b="1" dirty="0" smtClean="0">
                <a:latin typeface="Arial Narrow" panose="020B0606020202030204" pitchFamily="34" charset="0"/>
              </a:rPr>
              <a:t>           valued and applied no matter what our situation….</a:t>
            </a:r>
          </a:p>
          <a:p>
            <a:r>
              <a:rPr lang="en-US" sz="2000" b="1" dirty="0" smtClean="0">
                <a:solidFill>
                  <a:srgbClr val="FF0000"/>
                </a:solidFill>
                <a:latin typeface="Arial Narrow" panose="020B0606020202030204" pitchFamily="34" charset="0"/>
              </a:rPr>
              <a:t>            ( There will always be more tasks to do, then time to do them.)</a:t>
            </a:r>
          </a:p>
          <a:p>
            <a:r>
              <a:rPr lang="en-US" sz="2400" b="1" dirty="0" smtClean="0">
                <a:latin typeface="Arial Narrow" panose="020B0606020202030204" pitchFamily="34" charset="0"/>
              </a:rPr>
              <a:t>3) Inviting God into journey each day, requires intentional</a:t>
            </a:r>
          </a:p>
          <a:p>
            <a:r>
              <a:rPr lang="en-US" sz="2400" b="1" dirty="0">
                <a:latin typeface="Arial Narrow" panose="020B0606020202030204" pitchFamily="34" charset="0"/>
              </a:rPr>
              <a:t> </a:t>
            </a:r>
            <a:r>
              <a:rPr lang="en-US" sz="2400" b="1" dirty="0" smtClean="0">
                <a:latin typeface="Arial Narrow" panose="020B0606020202030204" pitchFamily="34" charset="0"/>
              </a:rPr>
              <a:t>       conversation (</a:t>
            </a:r>
            <a:r>
              <a:rPr lang="en-US" sz="2400" b="1" dirty="0" smtClean="0">
                <a:solidFill>
                  <a:srgbClr val="FF0000"/>
                </a:solidFill>
                <a:latin typeface="Arial Narrow" panose="020B0606020202030204" pitchFamily="34" charset="0"/>
              </a:rPr>
              <a:t>prayer</a:t>
            </a:r>
            <a:r>
              <a:rPr lang="en-US" sz="2400" b="1" dirty="0" smtClean="0">
                <a:latin typeface="Arial Narrow" panose="020B0606020202030204" pitchFamily="34" charset="0"/>
              </a:rPr>
              <a:t>), infusion of truth (</a:t>
            </a:r>
            <a:r>
              <a:rPr lang="en-US" sz="2400" b="1" dirty="0" smtClean="0">
                <a:solidFill>
                  <a:srgbClr val="FF0000"/>
                </a:solidFill>
                <a:latin typeface="Arial Narrow" panose="020B0606020202030204" pitchFamily="34" charset="0"/>
              </a:rPr>
              <a:t>bible</a:t>
            </a:r>
            <a:r>
              <a:rPr lang="en-US" sz="2400" b="1" dirty="0" smtClean="0">
                <a:latin typeface="Arial Narrow" panose="020B0606020202030204" pitchFamily="34" charset="0"/>
              </a:rPr>
              <a:t>), and</a:t>
            </a:r>
          </a:p>
          <a:p>
            <a:r>
              <a:rPr lang="en-US" sz="2400" b="1" dirty="0">
                <a:latin typeface="Arial Narrow" panose="020B0606020202030204" pitchFamily="34" charset="0"/>
              </a:rPr>
              <a:t> </a:t>
            </a:r>
            <a:r>
              <a:rPr lang="en-US" sz="2400" b="1" dirty="0" smtClean="0">
                <a:latin typeface="Arial Narrow" panose="020B0606020202030204" pitchFamily="34" charset="0"/>
              </a:rPr>
              <a:t>       connected fellowship with like minded believers.</a:t>
            </a:r>
          </a:p>
          <a:p>
            <a:r>
              <a:rPr lang="en-US" sz="2400" b="1" dirty="0" smtClean="0">
                <a:latin typeface="Arial Narrow" panose="020B0606020202030204" pitchFamily="34" charset="0"/>
              </a:rPr>
              <a:t>4) Standing up against the darkness – realizing that each</a:t>
            </a:r>
          </a:p>
          <a:p>
            <a:r>
              <a:rPr lang="en-US" sz="2400" b="1" dirty="0">
                <a:latin typeface="Arial Narrow" panose="020B0606020202030204" pitchFamily="34" charset="0"/>
              </a:rPr>
              <a:t> </a:t>
            </a:r>
            <a:r>
              <a:rPr lang="en-US" sz="2400" b="1" dirty="0" smtClean="0">
                <a:latin typeface="Arial Narrow" panose="020B0606020202030204" pitchFamily="34" charset="0"/>
              </a:rPr>
              <a:t>       day we can impose the Spiritual victory of Christ into</a:t>
            </a:r>
          </a:p>
          <a:p>
            <a:r>
              <a:rPr lang="en-US" sz="2400" b="1" dirty="0" smtClean="0">
                <a:latin typeface="Arial Narrow" panose="020B0606020202030204" pitchFamily="34" charset="0"/>
              </a:rPr>
              <a:t>        our life experience and community. </a:t>
            </a:r>
            <a:r>
              <a:rPr lang="en-US" sz="2000" b="1" dirty="0" smtClean="0">
                <a:solidFill>
                  <a:srgbClr val="FF0000"/>
                </a:solidFill>
                <a:latin typeface="Arial Narrow" panose="020B0606020202030204" pitchFamily="34" charset="0"/>
              </a:rPr>
              <a:t>(Binding the Strong Man) </a:t>
            </a:r>
            <a:endParaRPr lang="en-US" sz="2400" b="1" dirty="0">
              <a:solidFill>
                <a:srgbClr val="FF0000"/>
              </a:solidFill>
              <a:latin typeface="Arial Narrow" panose="020B0606020202030204" pitchFamily="34" charset="0"/>
            </a:endParaRPr>
          </a:p>
        </p:txBody>
      </p:sp>
      <p:sp>
        <p:nvSpPr>
          <p:cNvPr id="6" name="TextBox 5"/>
          <p:cNvSpPr txBox="1"/>
          <p:nvPr/>
        </p:nvSpPr>
        <p:spPr>
          <a:xfrm>
            <a:off x="537882" y="6273225"/>
            <a:ext cx="8358692" cy="584775"/>
          </a:xfrm>
          <a:prstGeom prst="rect">
            <a:avLst/>
          </a:prstGeom>
          <a:noFill/>
        </p:spPr>
        <p:txBody>
          <a:bodyPr wrap="square" rtlCol="0">
            <a:spAutoFit/>
          </a:bodyPr>
          <a:lstStyle/>
          <a:p>
            <a:r>
              <a:rPr lang="en-US" sz="3200" dirty="0" smtClean="0">
                <a:solidFill>
                  <a:schemeClr val="bg1"/>
                </a:solidFill>
              </a:rPr>
              <a:t>The distractions of Life will try to burn you out !</a:t>
            </a:r>
            <a:endParaRPr lang="en-US" sz="3200" dirty="0">
              <a:solidFill>
                <a:schemeClr val="bg1"/>
              </a:solidFill>
            </a:endParaRPr>
          </a:p>
        </p:txBody>
      </p:sp>
    </p:spTree>
    <p:extLst>
      <p:ext uri="{BB962C8B-B14F-4D97-AF65-F5344CB8AC3E}">
        <p14:creationId xmlns:p14="http://schemas.microsoft.com/office/powerpoint/2010/main" val="4280859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6067" y="225912"/>
            <a:ext cx="7820808" cy="1569660"/>
          </a:xfrm>
          <a:prstGeom prst="rect">
            <a:avLst/>
          </a:prstGeom>
          <a:noFill/>
        </p:spPr>
        <p:txBody>
          <a:bodyPr wrap="square" rtlCol="0">
            <a:spAutoFit/>
          </a:bodyPr>
          <a:lstStyle/>
          <a:p>
            <a:r>
              <a:rPr lang="en-US" sz="3200" b="1" dirty="0" smtClean="0">
                <a:solidFill>
                  <a:srgbClr val="0070C0"/>
                </a:solidFill>
              </a:rPr>
              <a:t>At the end of the day, there is nothing more precious than enjoying the company of God joining you in your day……..</a:t>
            </a:r>
            <a:endParaRPr lang="en-US" sz="3200" b="1" dirty="0">
              <a:solidFill>
                <a:srgbClr val="0070C0"/>
              </a:solidFill>
            </a:endParaRPr>
          </a:p>
        </p:txBody>
      </p:sp>
      <p:sp>
        <p:nvSpPr>
          <p:cNvPr id="5" name="TextBox 4"/>
          <p:cNvSpPr txBox="1"/>
          <p:nvPr/>
        </p:nvSpPr>
        <p:spPr>
          <a:xfrm>
            <a:off x="634702" y="2064576"/>
            <a:ext cx="8143538" cy="1754326"/>
          </a:xfrm>
          <a:prstGeom prst="rect">
            <a:avLst/>
          </a:prstGeom>
          <a:noFill/>
        </p:spPr>
        <p:txBody>
          <a:bodyPr wrap="square" rtlCol="0">
            <a:spAutoFit/>
          </a:bodyPr>
          <a:lstStyle/>
          <a:p>
            <a:r>
              <a:rPr lang="en-US" b="1" baseline="30000" dirty="0">
                <a:solidFill>
                  <a:srgbClr val="000000"/>
                </a:solidFill>
                <a:latin typeface="system-ui"/>
              </a:rPr>
              <a:t>10 </a:t>
            </a:r>
            <a:r>
              <a:rPr lang="en-US" dirty="0">
                <a:solidFill>
                  <a:srgbClr val="000000"/>
                </a:solidFill>
                <a:latin typeface="system-ui"/>
              </a:rPr>
              <a:t>You will have such a surplus of crops that you will need to clear out the old grain to make room for the new harvest! </a:t>
            </a:r>
            <a:r>
              <a:rPr lang="en-US" b="1" baseline="30000" dirty="0">
                <a:solidFill>
                  <a:srgbClr val="000000"/>
                </a:solidFill>
                <a:latin typeface="system-ui"/>
              </a:rPr>
              <a:t>11</a:t>
            </a:r>
            <a:r>
              <a:rPr lang="en-US" b="1" baseline="30000" dirty="0">
                <a:solidFill>
                  <a:srgbClr val="FF0000"/>
                </a:solidFill>
                <a:latin typeface="system-ui"/>
              </a:rPr>
              <a:t> </a:t>
            </a:r>
            <a:r>
              <a:rPr lang="en-US" dirty="0">
                <a:solidFill>
                  <a:srgbClr val="FF0000"/>
                </a:solidFill>
                <a:latin typeface="system-ui"/>
              </a:rPr>
              <a:t>I will live among you, and I will not despise you. </a:t>
            </a:r>
            <a:r>
              <a:rPr lang="en-US" b="1" baseline="30000" dirty="0">
                <a:solidFill>
                  <a:srgbClr val="FF0000"/>
                </a:solidFill>
                <a:latin typeface="system-ui"/>
              </a:rPr>
              <a:t>12 </a:t>
            </a:r>
            <a:r>
              <a:rPr lang="en-US" dirty="0">
                <a:solidFill>
                  <a:srgbClr val="FF0000"/>
                </a:solidFill>
                <a:latin typeface="system-ui"/>
              </a:rPr>
              <a:t>I will walk among you; I will be your God, and you will be my people.</a:t>
            </a:r>
            <a:r>
              <a:rPr lang="en-US" dirty="0">
                <a:solidFill>
                  <a:srgbClr val="000000"/>
                </a:solidFill>
                <a:latin typeface="system-ui"/>
              </a:rPr>
              <a:t> </a:t>
            </a:r>
            <a:r>
              <a:rPr lang="en-US" b="1" baseline="30000" dirty="0">
                <a:solidFill>
                  <a:srgbClr val="000000"/>
                </a:solidFill>
                <a:latin typeface="system-ui"/>
              </a:rPr>
              <a:t>13 </a:t>
            </a:r>
            <a:r>
              <a:rPr lang="en-US" dirty="0">
                <a:solidFill>
                  <a:srgbClr val="000000"/>
                </a:solidFill>
                <a:latin typeface="system-ui"/>
              </a:rPr>
              <a:t>I am the </a:t>
            </a:r>
            <a:r>
              <a:rPr lang="en-US" cap="small" dirty="0">
                <a:solidFill>
                  <a:srgbClr val="000000"/>
                </a:solidFill>
                <a:latin typeface="system-ui"/>
              </a:rPr>
              <a:t>Lord</a:t>
            </a:r>
            <a:r>
              <a:rPr lang="en-US" dirty="0">
                <a:solidFill>
                  <a:srgbClr val="000000"/>
                </a:solidFill>
                <a:latin typeface="system-ui"/>
              </a:rPr>
              <a:t> your God, who brought you out of the land of Egypt so you would no longer be their slaves. I broke the yoke of slavery from your neck so you can walk with your heads held high</a:t>
            </a:r>
            <a:r>
              <a:rPr lang="en-US" dirty="0" smtClean="0">
                <a:solidFill>
                  <a:srgbClr val="000000"/>
                </a:solidFill>
                <a:latin typeface="system-ui"/>
              </a:rPr>
              <a:t>.     </a:t>
            </a:r>
            <a:r>
              <a:rPr lang="en-US" b="1" dirty="0" smtClean="0">
                <a:solidFill>
                  <a:srgbClr val="000000"/>
                </a:solidFill>
                <a:latin typeface="system-ui"/>
              </a:rPr>
              <a:t>Lev. 26:10 -13</a:t>
            </a:r>
            <a:endParaRPr lang="en-US" dirty="0"/>
          </a:p>
        </p:txBody>
      </p:sp>
      <p:sp>
        <p:nvSpPr>
          <p:cNvPr id="6" name="TextBox 5"/>
          <p:cNvSpPr txBox="1"/>
          <p:nvPr/>
        </p:nvSpPr>
        <p:spPr>
          <a:xfrm>
            <a:off x="591671" y="4087906"/>
            <a:ext cx="8143538" cy="2031325"/>
          </a:xfrm>
          <a:prstGeom prst="rect">
            <a:avLst/>
          </a:prstGeom>
          <a:noFill/>
        </p:spPr>
        <p:txBody>
          <a:bodyPr wrap="square" rtlCol="0">
            <a:spAutoFit/>
          </a:bodyPr>
          <a:lstStyle/>
          <a:p>
            <a:r>
              <a:rPr lang="en-US" b="1" baseline="30000" dirty="0">
                <a:solidFill>
                  <a:srgbClr val="000000"/>
                </a:solidFill>
                <a:latin typeface="system-ui"/>
              </a:rPr>
              <a:t>5 </a:t>
            </a:r>
            <a:r>
              <a:rPr lang="en-US" dirty="0">
                <a:solidFill>
                  <a:srgbClr val="000000"/>
                </a:solidFill>
                <a:latin typeface="system-ui"/>
              </a:rPr>
              <a:t>“If you love me, </a:t>
            </a:r>
            <a:r>
              <a:rPr lang="en-US" dirty="0" smtClean="0">
                <a:solidFill>
                  <a:srgbClr val="000000"/>
                </a:solidFill>
                <a:latin typeface="system-ui"/>
              </a:rPr>
              <a:t>obey my </a:t>
            </a:r>
            <a:r>
              <a:rPr lang="en-US" dirty="0">
                <a:solidFill>
                  <a:srgbClr val="000000"/>
                </a:solidFill>
                <a:latin typeface="system-ui"/>
              </a:rPr>
              <a:t>commandments. </a:t>
            </a:r>
            <a:r>
              <a:rPr lang="en-US" b="1" baseline="30000" dirty="0">
                <a:solidFill>
                  <a:srgbClr val="000000"/>
                </a:solidFill>
                <a:latin typeface="system-ui"/>
              </a:rPr>
              <a:t>16 </a:t>
            </a:r>
            <a:r>
              <a:rPr lang="en-US" dirty="0">
                <a:solidFill>
                  <a:srgbClr val="000000"/>
                </a:solidFill>
                <a:latin typeface="system-ui"/>
              </a:rPr>
              <a:t>And I will ask the Father, and he will give you another </a:t>
            </a:r>
            <a:r>
              <a:rPr lang="en-US" dirty="0" smtClean="0">
                <a:solidFill>
                  <a:srgbClr val="000000"/>
                </a:solidFill>
                <a:latin typeface="system-ui"/>
              </a:rPr>
              <a:t>Advocate,</a:t>
            </a:r>
            <a:r>
              <a:rPr lang="en-US" dirty="0">
                <a:solidFill>
                  <a:srgbClr val="000000"/>
                </a:solidFill>
                <a:latin typeface="system-ui"/>
              </a:rPr>
              <a:t> </a:t>
            </a:r>
            <a:r>
              <a:rPr lang="en-US" dirty="0">
                <a:solidFill>
                  <a:srgbClr val="FF0000"/>
                </a:solidFill>
                <a:latin typeface="system-ui"/>
              </a:rPr>
              <a:t>who will never leave you</a:t>
            </a:r>
            <a:r>
              <a:rPr lang="en-US" dirty="0">
                <a:solidFill>
                  <a:srgbClr val="000000"/>
                </a:solidFill>
                <a:latin typeface="system-ui"/>
              </a:rPr>
              <a:t>. </a:t>
            </a:r>
            <a:r>
              <a:rPr lang="en-US" b="1" baseline="30000" dirty="0">
                <a:solidFill>
                  <a:srgbClr val="000000"/>
                </a:solidFill>
                <a:latin typeface="system-ui"/>
              </a:rPr>
              <a:t>17 </a:t>
            </a:r>
            <a:r>
              <a:rPr lang="en-US" dirty="0">
                <a:solidFill>
                  <a:srgbClr val="000000"/>
                </a:solidFill>
                <a:latin typeface="system-ui"/>
              </a:rPr>
              <a:t>He is the Holy Spirit, who leads into all truth</a:t>
            </a:r>
            <a:r>
              <a:rPr lang="en-US" dirty="0" smtClean="0">
                <a:solidFill>
                  <a:srgbClr val="000000"/>
                </a:solidFill>
                <a:latin typeface="system-ui"/>
              </a:rPr>
              <a:t>. </a:t>
            </a:r>
            <a:r>
              <a:rPr lang="en-US" dirty="0">
                <a:solidFill>
                  <a:srgbClr val="000000"/>
                </a:solidFill>
                <a:latin typeface="system-ui"/>
              </a:rPr>
              <a:t> But you know him, </a:t>
            </a:r>
            <a:r>
              <a:rPr lang="en-US" dirty="0">
                <a:solidFill>
                  <a:srgbClr val="FF0000"/>
                </a:solidFill>
                <a:latin typeface="system-ui"/>
              </a:rPr>
              <a:t>because he lives with you now and later will be in you</a:t>
            </a:r>
            <a:r>
              <a:rPr lang="en-US" dirty="0" smtClean="0">
                <a:solidFill>
                  <a:srgbClr val="000000"/>
                </a:solidFill>
                <a:latin typeface="system-ui"/>
              </a:rPr>
              <a:t>.</a:t>
            </a:r>
            <a:r>
              <a:rPr lang="en-US" baseline="30000" dirty="0" smtClean="0">
                <a:solidFill>
                  <a:srgbClr val="000000"/>
                </a:solidFill>
                <a:latin typeface="system-ui"/>
              </a:rPr>
              <a:t> </a:t>
            </a:r>
            <a:r>
              <a:rPr lang="en-US" b="1" baseline="30000" dirty="0">
                <a:solidFill>
                  <a:srgbClr val="000000"/>
                </a:solidFill>
                <a:latin typeface="system-ui"/>
              </a:rPr>
              <a:t>20 </a:t>
            </a:r>
            <a:r>
              <a:rPr lang="en-US" dirty="0">
                <a:solidFill>
                  <a:srgbClr val="000000"/>
                </a:solidFill>
                <a:latin typeface="system-ui"/>
              </a:rPr>
              <a:t>When I am raised to life again, you will know that </a:t>
            </a:r>
            <a:r>
              <a:rPr lang="en-US" dirty="0">
                <a:solidFill>
                  <a:srgbClr val="FF0000"/>
                </a:solidFill>
                <a:latin typeface="system-ui"/>
              </a:rPr>
              <a:t>I am in my Father, and you are in me, and I am in you</a:t>
            </a:r>
            <a:r>
              <a:rPr lang="en-US" dirty="0" smtClean="0">
                <a:solidFill>
                  <a:srgbClr val="000000"/>
                </a:solidFill>
                <a:latin typeface="system-ui"/>
              </a:rPr>
              <a:t>. </a:t>
            </a:r>
            <a:r>
              <a:rPr lang="en-US" b="1" baseline="30000" dirty="0">
                <a:solidFill>
                  <a:srgbClr val="000000"/>
                </a:solidFill>
                <a:latin typeface="system-ui"/>
              </a:rPr>
              <a:t> </a:t>
            </a:r>
            <a:r>
              <a:rPr lang="en-US" dirty="0">
                <a:solidFill>
                  <a:srgbClr val="000000"/>
                </a:solidFill>
                <a:latin typeface="system-ui"/>
              </a:rPr>
              <a:t>Jesus replied, “All who love me will do what I say. </a:t>
            </a:r>
            <a:r>
              <a:rPr lang="en-US" dirty="0">
                <a:solidFill>
                  <a:srgbClr val="FF0000"/>
                </a:solidFill>
                <a:latin typeface="system-ui"/>
              </a:rPr>
              <a:t>My Father will love them, and we will come and make our home with each of them. </a:t>
            </a:r>
            <a:r>
              <a:rPr lang="en-US" dirty="0" smtClean="0">
                <a:solidFill>
                  <a:srgbClr val="FF0000"/>
                </a:solidFill>
                <a:latin typeface="system-ui"/>
              </a:rPr>
              <a:t>		</a:t>
            </a:r>
            <a:r>
              <a:rPr lang="en-US" b="1" dirty="0" smtClean="0">
                <a:latin typeface="system-ui"/>
              </a:rPr>
              <a:t>John 14: 15-17, 20, 23</a:t>
            </a:r>
            <a:endParaRPr lang="en-US" b="1" dirty="0">
              <a:solidFill>
                <a:srgbClr val="FF0000"/>
              </a:solidFill>
            </a:endParaRPr>
          </a:p>
        </p:txBody>
      </p:sp>
      <p:sp>
        <p:nvSpPr>
          <p:cNvPr id="7" name="TextBox 6"/>
          <p:cNvSpPr txBox="1"/>
          <p:nvPr/>
        </p:nvSpPr>
        <p:spPr>
          <a:xfrm>
            <a:off x="1914861" y="6379285"/>
            <a:ext cx="5927464" cy="461665"/>
          </a:xfrm>
          <a:prstGeom prst="rect">
            <a:avLst/>
          </a:prstGeom>
          <a:noFill/>
        </p:spPr>
        <p:txBody>
          <a:bodyPr wrap="square" rtlCol="0">
            <a:spAutoFit/>
          </a:bodyPr>
          <a:lstStyle/>
          <a:p>
            <a:r>
              <a:rPr lang="en-US" sz="2400" dirty="0" smtClean="0">
                <a:solidFill>
                  <a:schemeClr val="bg1"/>
                </a:solidFill>
              </a:rPr>
              <a:t>Having the company God where ever you go. </a:t>
            </a:r>
            <a:endParaRPr lang="en-US" sz="2400" dirty="0">
              <a:solidFill>
                <a:schemeClr val="bg1"/>
              </a:solidFill>
            </a:endParaRPr>
          </a:p>
        </p:txBody>
      </p:sp>
    </p:spTree>
    <p:extLst>
      <p:ext uri="{BB962C8B-B14F-4D97-AF65-F5344CB8AC3E}">
        <p14:creationId xmlns:p14="http://schemas.microsoft.com/office/powerpoint/2010/main" val="2325236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4474" y="221088"/>
            <a:ext cx="7358231" cy="1200329"/>
          </a:xfrm>
          <a:prstGeom prst="rect">
            <a:avLst/>
          </a:prstGeom>
          <a:noFill/>
          <a:ln w="28575">
            <a:solidFill>
              <a:srgbClr val="0070C0"/>
            </a:solidFill>
          </a:ln>
        </p:spPr>
        <p:txBody>
          <a:bodyPr wrap="square" rtlCol="0">
            <a:spAutoFit/>
          </a:bodyPr>
          <a:lstStyle/>
          <a:p>
            <a:r>
              <a:rPr lang="en-US" sz="2400" dirty="0" smtClean="0"/>
              <a:t>The Lord is wanting to show up in our lives, communities and Churches!!   We don’t have to arm twist Him to want to bring His Glory!! We just have to participate…..</a:t>
            </a:r>
            <a:endParaRPr lang="en-US" sz="2400" dirty="0"/>
          </a:p>
        </p:txBody>
      </p:sp>
      <p:sp>
        <p:nvSpPr>
          <p:cNvPr id="5" name="TextBox 4"/>
          <p:cNvSpPr txBox="1"/>
          <p:nvPr/>
        </p:nvSpPr>
        <p:spPr>
          <a:xfrm>
            <a:off x="978944" y="1660511"/>
            <a:ext cx="7089289" cy="3046988"/>
          </a:xfrm>
          <a:prstGeom prst="rect">
            <a:avLst/>
          </a:prstGeom>
          <a:noFill/>
        </p:spPr>
        <p:txBody>
          <a:bodyPr wrap="square" rtlCol="0">
            <a:spAutoFit/>
          </a:bodyPr>
          <a:lstStyle/>
          <a:p>
            <a:pPr marL="457200" indent="-457200">
              <a:buAutoNum type="alphaLcParenR"/>
            </a:pPr>
            <a:r>
              <a:rPr lang="en-US" sz="2400" dirty="0" smtClean="0"/>
              <a:t>Keep learning </a:t>
            </a:r>
            <a:r>
              <a:rPr lang="en-US" sz="2400" b="1" dirty="0" smtClean="0">
                <a:solidFill>
                  <a:srgbClr val="FF0000"/>
                </a:solidFill>
              </a:rPr>
              <a:t>how to “host” the presence </a:t>
            </a:r>
            <a:r>
              <a:rPr lang="en-US" sz="2400" dirty="0" smtClean="0"/>
              <a:t>of God….</a:t>
            </a:r>
          </a:p>
          <a:p>
            <a:pPr marL="457200" indent="-457200">
              <a:buAutoNum type="alphaLcParenR"/>
            </a:pPr>
            <a:r>
              <a:rPr lang="en-US" sz="2400" dirty="0" smtClean="0"/>
              <a:t>Keep Walking </a:t>
            </a:r>
            <a:r>
              <a:rPr lang="en-US" sz="2400" b="1" dirty="0" smtClean="0">
                <a:solidFill>
                  <a:srgbClr val="FF0000"/>
                </a:solidFill>
              </a:rPr>
              <a:t>in humble obedience </a:t>
            </a:r>
            <a:r>
              <a:rPr lang="en-US" sz="2400" dirty="0" smtClean="0"/>
              <a:t>to please the Holy Spirit. Follow His leading and deepen the occurring </a:t>
            </a:r>
            <a:r>
              <a:rPr lang="en-US" sz="2400" dirty="0" err="1" smtClean="0"/>
              <a:t>reviva</a:t>
            </a:r>
            <a:r>
              <a:rPr lang="en-US" sz="2400" dirty="0" smtClean="0"/>
              <a:t> </a:t>
            </a:r>
          </a:p>
          <a:p>
            <a:pPr marL="457200" indent="-457200">
              <a:buAutoNum type="alphaLcParenR"/>
            </a:pPr>
            <a:r>
              <a:rPr lang="en-US" sz="2400" dirty="0" smtClean="0"/>
              <a:t>Engage in corporate activities that </a:t>
            </a:r>
            <a:r>
              <a:rPr lang="en-US" sz="2400" b="1" dirty="0" smtClean="0">
                <a:solidFill>
                  <a:srgbClr val="FF0000"/>
                </a:solidFill>
              </a:rPr>
              <a:t>spread the presence of God in our region</a:t>
            </a:r>
            <a:r>
              <a:rPr lang="en-US" sz="2400" dirty="0" smtClean="0"/>
              <a:t>. (youth events, prayer gatherings, civic engagement, practical aid to the physical and spiritually suffering.)</a:t>
            </a:r>
            <a:endParaRPr lang="en-US" sz="2400" dirty="0"/>
          </a:p>
        </p:txBody>
      </p:sp>
      <p:sp>
        <p:nvSpPr>
          <p:cNvPr id="6" name="TextBox 5"/>
          <p:cNvSpPr txBox="1"/>
          <p:nvPr/>
        </p:nvSpPr>
        <p:spPr>
          <a:xfrm>
            <a:off x="537881" y="6396335"/>
            <a:ext cx="8337177" cy="461665"/>
          </a:xfrm>
          <a:prstGeom prst="rect">
            <a:avLst/>
          </a:prstGeom>
          <a:noFill/>
        </p:spPr>
        <p:txBody>
          <a:bodyPr wrap="square" rtlCol="0">
            <a:spAutoFit/>
          </a:bodyPr>
          <a:lstStyle/>
          <a:p>
            <a:r>
              <a:rPr lang="en-US" sz="2400" dirty="0" smtClean="0">
                <a:solidFill>
                  <a:schemeClr val="bg1"/>
                </a:solidFill>
              </a:rPr>
              <a:t>Putting out the Welcome Mat for God to show up in our region </a:t>
            </a:r>
            <a:endParaRPr lang="en-US" sz="2400" dirty="0">
              <a:solidFill>
                <a:schemeClr val="bg1"/>
              </a:solidFill>
            </a:endParaRPr>
          </a:p>
        </p:txBody>
      </p:sp>
    </p:spTree>
    <p:extLst>
      <p:ext uri="{BB962C8B-B14F-4D97-AF65-F5344CB8AC3E}">
        <p14:creationId xmlns:p14="http://schemas.microsoft.com/office/powerpoint/2010/main" val="3911298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1448" y="441435"/>
            <a:ext cx="6222124" cy="4708981"/>
          </a:xfrm>
          <a:prstGeom prst="rect">
            <a:avLst/>
          </a:prstGeom>
          <a:noFill/>
        </p:spPr>
        <p:txBody>
          <a:bodyPr wrap="square" rtlCol="0">
            <a:spAutoFit/>
          </a:bodyPr>
          <a:lstStyle/>
          <a:p>
            <a:r>
              <a:rPr lang="en-US" sz="2000" b="1" u="sng" dirty="0" smtClean="0"/>
              <a:t>Look at Four things today</a:t>
            </a:r>
            <a:r>
              <a:rPr lang="en-US" sz="2000" dirty="0" smtClean="0"/>
              <a:t>:</a:t>
            </a:r>
          </a:p>
          <a:p>
            <a:endParaRPr lang="en-US" sz="2000" dirty="0" smtClean="0"/>
          </a:p>
          <a:p>
            <a:r>
              <a:rPr lang="en-US" sz="2000" dirty="0"/>
              <a:t> </a:t>
            </a:r>
            <a:r>
              <a:rPr lang="en-US" sz="2000" dirty="0" smtClean="0"/>
              <a:t>        a) Satan’s ultimate plan is to unravel humanity. He 	hates anything that brings glory to God. </a:t>
            </a:r>
            <a:endParaRPr lang="en-US" sz="2000" dirty="0"/>
          </a:p>
          <a:p>
            <a:r>
              <a:rPr lang="en-US" sz="2000" dirty="0" smtClean="0"/>
              <a:t>       ( Hamas </a:t>
            </a:r>
            <a:r>
              <a:rPr lang="en-US" sz="2000" dirty="0" err="1" smtClean="0"/>
              <a:t>vrs</a:t>
            </a:r>
            <a:r>
              <a:rPr lang="en-US" sz="2000" dirty="0" smtClean="0"/>
              <a:t>. the tamed down fun side of party life)</a:t>
            </a:r>
          </a:p>
          <a:p>
            <a:endParaRPr lang="en-US" sz="2000" dirty="0"/>
          </a:p>
          <a:p>
            <a:r>
              <a:rPr lang="en-US" sz="2000" dirty="0"/>
              <a:t> </a:t>
            </a:r>
            <a:r>
              <a:rPr lang="en-US" sz="2000" dirty="0" smtClean="0"/>
              <a:t>       b) How we can defend better against enemy’s     </a:t>
            </a:r>
            <a:r>
              <a:rPr lang="en-US" sz="2000" dirty="0"/>
              <a:t> </a:t>
            </a:r>
            <a:r>
              <a:rPr lang="en-US" sz="2000" dirty="0" smtClean="0"/>
              <a:t>     	personal attacks here in region and our homes.</a:t>
            </a:r>
          </a:p>
          <a:p>
            <a:r>
              <a:rPr lang="en-US" sz="2000" dirty="0" smtClean="0"/>
              <a:t>	</a:t>
            </a:r>
            <a:endParaRPr lang="en-US" sz="2000" dirty="0"/>
          </a:p>
          <a:p>
            <a:r>
              <a:rPr lang="en-US" sz="2000" dirty="0"/>
              <a:t> </a:t>
            </a:r>
            <a:r>
              <a:rPr lang="en-US" sz="2000" dirty="0" smtClean="0"/>
              <a:t>       c) Part of the vicious attacks in the past months is</a:t>
            </a:r>
          </a:p>
          <a:p>
            <a:r>
              <a:rPr lang="en-US" sz="2000" dirty="0"/>
              <a:t> </a:t>
            </a:r>
            <a:r>
              <a:rPr lang="en-US" sz="2000" dirty="0" smtClean="0"/>
              <a:t>             to sideline the potential </a:t>
            </a:r>
            <a:r>
              <a:rPr lang="en-US" sz="2000" dirty="0" err="1" smtClean="0"/>
              <a:t>LifeGate</a:t>
            </a:r>
            <a:r>
              <a:rPr lang="en-US" sz="2000" dirty="0" smtClean="0"/>
              <a:t> and others might </a:t>
            </a:r>
          </a:p>
          <a:p>
            <a:r>
              <a:rPr lang="en-US" sz="2000" dirty="0"/>
              <a:t> </a:t>
            </a:r>
            <a:r>
              <a:rPr lang="en-US" sz="2000" dirty="0" smtClean="0"/>
              <a:t>             have in seeing spread of the influence of God.</a:t>
            </a:r>
          </a:p>
          <a:p>
            <a:endParaRPr lang="en-US" sz="2000" dirty="0"/>
          </a:p>
          <a:p>
            <a:r>
              <a:rPr lang="en-US" sz="2000" dirty="0" smtClean="0"/>
              <a:t>        d)  Each of us are on a slightly different path, and 	have different gifts and abilities. </a:t>
            </a:r>
          </a:p>
        </p:txBody>
      </p:sp>
    </p:spTree>
    <p:extLst>
      <p:ext uri="{BB962C8B-B14F-4D97-AF65-F5344CB8AC3E}">
        <p14:creationId xmlns:p14="http://schemas.microsoft.com/office/powerpoint/2010/main" val="3841555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9614" y="273269"/>
            <a:ext cx="6442841" cy="1429407"/>
          </a:xfrm>
          <a:prstGeom prst="rect">
            <a:avLst/>
          </a:prstGeom>
          <a:noFill/>
        </p:spPr>
        <p:txBody>
          <a:bodyPr wrap="square" rtlCol="0">
            <a:spAutoFit/>
          </a:bodyPr>
          <a:lstStyle/>
          <a:p>
            <a:r>
              <a:rPr lang="en-US" sz="2800" b="1" dirty="0" smtClean="0"/>
              <a:t>Satan is out to destroy Humanity….. And attack anyone that tries to stand up for righteousness! </a:t>
            </a:r>
            <a:endParaRPr lang="en-US" sz="2800" b="1" dirty="0"/>
          </a:p>
        </p:txBody>
      </p:sp>
      <p:pic>
        <p:nvPicPr>
          <p:cNvPr id="1026" name="Picture 2" descr="Open borders will turn the US into one giant sanctuary c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7308" y="1957893"/>
            <a:ext cx="3630617" cy="22698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Chicago neighborhood's endless battle to stop open air drug markets |  Chicago | The Guardi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8193" y="1807820"/>
            <a:ext cx="2820343" cy="24199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rot="20839590">
            <a:off x="3173937" y="4084896"/>
            <a:ext cx="2428543" cy="2396306"/>
          </a:xfrm>
          <a:prstGeom prst="rect">
            <a:avLst/>
          </a:prstGeom>
        </p:spPr>
      </p:pic>
      <p:pic>
        <p:nvPicPr>
          <p:cNvPr id="6" name="Picture 5"/>
          <p:cNvPicPr>
            <a:picLocks noChangeAspect="1"/>
          </p:cNvPicPr>
          <p:nvPr/>
        </p:nvPicPr>
        <p:blipFill>
          <a:blip r:embed="rId5"/>
          <a:stretch>
            <a:fillRect/>
          </a:stretch>
        </p:blipFill>
        <p:spPr>
          <a:xfrm rot="856597">
            <a:off x="6155956" y="3962156"/>
            <a:ext cx="2562225" cy="1781175"/>
          </a:xfrm>
          <a:prstGeom prst="rect">
            <a:avLst/>
          </a:prstGeom>
        </p:spPr>
      </p:pic>
      <p:pic>
        <p:nvPicPr>
          <p:cNvPr id="7" name="Picture 6"/>
          <p:cNvPicPr>
            <a:picLocks noChangeAspect="1"/>
          </p:cNvPicPr>
          <p:nvPr/>
        </p:nvPicPr>
        <p:blipFill>
          <a:blip r:embed="rId6"/>
          <a:stretch>
            <a:fillRect/>
          </a:stretch>
        </p:blipFill>
        <p:spPr>
          <a:xfrm rot="1297858">
            <a:off x="251210" y="4227755"/>
            <a:ext cx="2619375" cy="1743075"/>
          </a:xfrm>
          <a:prstGeom prst="rect">
            <a:avLst/>
          </a:prstGeom>
        </p:spPr>
      </p:pic>
    </p:spTree>
    <p:extLst>
      <p:ext uri="{BB962C8B-B14F-4D97-AF65-F5344CB8AC3E}">
        <p14:creationId xmlns:p14="http://schemas.microsoft.com/office/powerpoint/2010/main" val="769406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81838"/>
            <a:ext cx="6159062" cy="1384995"/>
          </a:xfrm>
          <a:prstGeom prst="rect">
            <a:avLst/>
          </a:prstGeom>
          <a:noFill/>
          <a:ln w="28575">
            <a:solidFill>
              <a:srgbClr val="0070C0"/>
            </a:solidFill>
          </a:ln>
        </p:spPr>
        <p:txBody>
          <a:bodyPr wrap="square" rtlCol="0">
            <a:spAutoFit/>
          </a:bodyPr>
          <a:lstStyle/>
          <a:p>
            <a:r>
              <a:rPr lang="en-US" sz="2800" dirty="0" smtClean="0"/>
              <a:t>God passionately loves everyone!  There is not one individual He is not trying to</a:t>
            </a:r>
          </a:p>
          <a:p>
            <a:r>
              <a:rPr lang="en-US" sz="2800" dirty="0" smtClean="0"/>
              <a:t>bring into the His Kingdom!!</a:t>
            </a:r>
            <a:endParaRPr lang="en-US" sz="2800" dirty="0"/>
          </a:p>
        </p:txBody>
      </p:sp>
      <p:sp>
        <p:nvSpPr>
          <p:cNvPr id="5" name="TextBox 4"/>
          <p:cNvSpPr txBox="1"/>
          <p:nvPr/>
        </p:nvSpPr>
        <p:spPr>
          <a:xfrm>
            <a:off x="1355833" y="1797665"/>
            <a:ext cx="6600497" cy="2185214"/>
          </a:xfrm>
          <a:prstGeom prst="rect">
            <a:avLst/>
          </a:prstGeom>
          <a:noFill/>
        </p:spPr>
        <p:txBody>
          <a:bodyPr wrap="square" rtlCol="0">
            <a:spAutoFit/>
          </a:bodyPr>
          <a:lstStyle/>
          <a:p>
            <a:r>
              <a:rPr lang="en-US" sz="2400" b="1" u="sng" dirty="0" smtClean="0">
                <a:solidFill>
                  <a:srgbClr val="FF0000"/>
                </a:solidFill>
              </a:rPr>
              <a:t>But the institutions behind it He is dismantling!!!</a:t>
            </a:r>
          </a:p>
          <a:p>
            <a:pPr marL="342900" indent="-342900">
              <a:buFontTx/>
              <a:buChar char="-"/>
            </a:pPr>
            <a:r>
              <a:rPr lang="en-US" sz="2200" dirty="0" smtClean="0"/>
              <a:t>Anarchist	- Pro Abortion     - Pro Crime</a:t>
            </a:r>
          </a:p>
          <a:p>
            <a:pPr marL="342900" indent="-342900">
              <a:buFontTx/>
              <a:buChar char="-"/>
            </a:pPr>
            <a:r>
              <a:rPr lang="en-US" sz="2200" dirty="0" smtClean="0"/>
              <a:t>Anti- Jew	- Pro Sex trafficking   - Pro Pornographic books   - Satanist clubs</a:t>
            </a:r>
          </a:p>
          <a:p>
            <a:pPr marL="342900" indent="-342900">
              <a:buFontTx/>
              <a:buChar char="-"/>
            </a:pPr>
            <a:r>
              <a:rPr lang="en-US" sz="2200" dirty="0" smtClean="0"/>
              <a:t>Injustice in courts systems	-  Pro drag queens</a:t>
            </a:r>
          </a:p>
          <a:p>
            <a:pPr marL="342900" indent="-342900">
              <a:buFontTx/>
              <a:buChar char="-"/>
            </a:pPr>
            <a:r>
              <a:rPr lang="en-US" sz="2200" dirty="0" smtClean="0"/>
              <a:t>Pro- recreational drugs   - DEI     Anti- Christian</a:t>
            </a:r>
            <a:r>
              <a:rPr lang="en-US" sz="2400" dirty="0" smtClean="0"/>
              <a:t> </a:t>
            </a:r>
            <a:endParaRPr lang="en-US" sz="2400" dirty="0"/>
          </a:p>
        </p:txBody>
      </p:sp>
      <p:sp>
        <p:nvSpPr>
          <p:cNvPr id="6" name="TextBox 5"/>
          <p:cNvSpPr txBox="1"/>
          <p:nvPr/>
        </p:nvSpPr>
        <p:spPr>
          <a:xfrm>
            <a:off x="599089" y="3982879"/>
            <a:ext cx="8008883" cy="2308324"/>
          </a:xfrm>
          <a:prstGeom prst="rect">
            <a:avLst/>
          </a:prstGeom>
          <a:noFill/>
        </p:spPr>
        <p:txBody>
          <a:bodyPr wrap="square" rtlCol="0">
            <a:spAutoFit/>
          </a:bodyPr>
          <a:lstStyle/>
          <a:p>
            <a:r>
              <a:rPr lang="en-US" dirty="0">
                <a:solidFill>
                  <a:srgbClr val="000000"/>
                </a:solidFill>
                <a:latin typeface="system-ui"/>
              </a:rPr>
              <a:t>We look for justice, but it never comes</a:t>
            </a:r>
            <a:r>
              <a:rPr lang="en-US" dirty="0" smtClean="0">
                <a:solidFill>
                  <a:srgbClr val="000000"/>
                </a:solidFill>
                <a:latin typeface="system-ui"/>
              </a:rPr>
              <a:t>. We </a:t>
            </a:r>
            <a:r>
              <a:rPr lang="en-US" dirty="0">
                <a:solidFill>
                  <a:srgbClr val="000000"/>
                </a:solidFill>
                <a:latin typeface="system-ui"/>
              </a:rPr>
              <a:t>look for rescue, but it is far away from us</a:t>
            </a:r>
            <a:r>
              <a:rPr lang="en-US" dirty="0" smtClean="0">
                <a:solidFill>
                  <a:srgbClr val="000000"/>
                </a:solidFill>
                <a:latin typeface="system-ui"/>
              </a:rPr>
              <a:t>. </a:t>
            </a:r>
            <a:r>
              <a:rPr lang="en-US" b="1" baseline="30000" dirty="0" smtClean="0">
                <a:solidFill>
                  <a:srgbClr val="000000"/>
                </a:solidFill>
                <a:latin typeface="system-ui"/>
              </a:rPr>
              <a:t>12</a:t>
            </a:r>
            <a:r>
              <a:rPr lang="en-US" b="1" baseline="30000" dirty="0">
                <a:solidFill>
                  <a:srgbClr val="000000"/>
                </a:solidFill>
                <a:latin typeface="system-ui"/>
              </a:rPr>
              <a:t> </a:t>
            </a:r>
            <a:r>
              <a:rPr lang="en-US" dirty="0">
                <a:solidFill>
                  <a:srgbClr val="000000"/>
                </a:solidFill>
                <a:latin typeface="system-ui"/>
              </a:rPr>
              <a:t>For our sins are piled up before </a:t>
            </a:r>
            <a:r>
              <a:rPr lang="en-US" dirty="0" smtClean="0">
                <a:solidFill>
                  <a:srgbClr val="000000"/>
                </a:solidFill>
                <a:latin typeface="system-ui"/>
              </a:rPr>
              <a:t>God and </a:t>
            </a:r>
            <a:r>
              <a:rPr lang="en-US" dirty="0">
                <a:solidFill>
                  <a:srgbClr val="000000"/>
                </a:solidFill>
                <a:latin typeface="system-ui"/>
              </a:rPr>
              <a:t>testify against us</a:t>
            </a:r>
            <a:r>
              <a:rPr lang="en-US" dirty="0" smtClean="0">
                <a:solidFill>
                  <a:srgbClr val="000000"/>
                </a:solidFill>
                <a:latin typeface="system-ui"/>
              </a:rPr>
              <a:t>. Yes</a:t>
            </a:r>
            <a:r>
              <a:rPr lang="en-US" dirty="0">
                <a:solidFill>
                  <a:srgbClr val="000000"/>
                </a:solidFill>
                <a:latin typeface="system-ui"/>
              </a:rPr>
              <a:t>, we know what sinners we are</a:t>
            </a:r>
            <a:r>
              <a:rPr lang="en-US" dirty="0" smtClean="0">
                <a:solidFill>
                  <a:srgbClr val="000000"/>
                </a:solidFill>
                <a:latin typeface="system-ui"/>
              </a:rPr>
              <a:t>. </a:t>
            </a:r>
            <a:r>
              <a:rPr lang="en-US" b="1" baseline="30000" dirty="0" smtClean="0">
                <a:solidFill>
                  <a:srgbClr val="000000"/>
                </a:solidFill>
                <a:latin typeface="system-ui"/>
              </a:rPr>
              <a:t>13</a:t>
            </a:r>
            <a:r>
              <a:rPr lang="en-US" b="1" baseline="30000" dirty="0">
                <a:solidFill>
                  <a:srgbClr val="000000"/>
                </a:solidFill>
                <a:latin typeface="system-ui"/>
              </a:rPr>
              <a:t> </a:t>
            </a:r>
            <a:r>
              <a:rPr lang="en-US" dirty="0">
                <a:solidFill>
                  <a:srgbClr val="000000"/>
                </a:solidFill>
                <a:latin typeface="system-ui"/>
              </a:rPr>
              <a:t>We know we have rebelled and have denied the </a:t>
            </a:r>
            <a:r>
              <a:rPr lang="en-US" cap="small" dirty="0">
                <a:solidFill>
                  <a:srgbClr val="000000"/>
                </a:solidFill>
                <a:latin typeface="system-ui"/>
              </a:rPr>
              <a:t>Lord</a:t>
            </a:r>
            <a:r>
              <a:rPr lang="en-US" dirty="0" smtClean="0">
                <a:solidFill>
                  <a:srgbClr val="000000"/>
                </a:solidFill>
                <a:latin typeface="system-ui"/>
              </a:rPr>
              <a:t>. We </a:t>
            </a:r>
            <a:r>
              <a:rPr lang="en-US" dirty="0">
                <a:solidFill>
                  <a:srgbClr val="000000"/>
                </a:solidFill>
                <a:latin typeface="system-ui"/>
              </a:rPr>
              <a:t>have turned our backs on our God</a:t>
            </a:r>
            <a:r>
              <a:rPr lang="en-US" dirty="0" smtClean="0">
                <a:solidFill>
                  <a:srgbClr val="000000"/>
                </a:solidFill>
                <a:latin typeface="system-ui"/>
              </a:rPr>
              <a:t>. We </a:t>
            </a:r>
            <a:r>
              <a:rPr lang="en-US" dirty="0">
                <a:solidFill>
                  <a:srgbClr val="000000"/>
                </a:solidFill>
                <a:latin typeface="system-ui"/>
              </a:rPr>
              <a:t>know how unfair and oppressive we have been</a:t>
            </a:r>
            <a:r>
              <a:rPr lang="en-US" dirty="0" smtClean="0">
                <a:solidFill>
                  <a:srgbClr val="000000"/>
                </a:solidFill>
                <a:latin typeface="system-ui"/>
              </a:rPr>
              <a:t>, carefully </a:t>
            </a:r>
            <a:r>
              <a:rPr lang="en-US" dirty="0">
                <a:solidFill>
                  <a:srgbClr val="000000"/>
                </a:solidFill>
                <a:latin typeface="system-ui"/>
              </a:rPr>
              <a:t>planning our deceitful lies.</a:t>
            </a:r>
            <a:r>
              <a:rPr lang="en-US" dirty="0" smtClean="0"/>
              <a:t/>
            </a:r>
            <a:br>
              <a:rPr lang="en-US" dirty="0" smtClean="0"/>
            </a:br>
            <a:r>
              <a:rPr lang="en-US" b="1" baseline="30000" dirty="0">
                <a:solidFill>
                  <a:srgbClr val="000000"/>
                </a:solidFill>
                <a:latin typeface="system-ui"/>
              </a:rPr>
              <a:t>14 </a:t>
            </a:r>
            <a:r>
              <a:rPr lang="en-US" dirty="0">
                <a:solidFill>
                  <a:srgbClr val="000000"/>
                </a:solidFill>
                <a:latin typeface="system-ui"/>
              </a:rPr>
              <a:t>Our courts oppose the righteous</a:t>
            </a:r>
            <a:r>
              <a:rPr lang="en-US" dirty="0" smtClean="0">
                <a:solidFill>
                  <a:srgbClr val="000000"/>
                </a:solidFill>
                <a:latin typeface="system-ui"/>
              </a:rPr>
              <a:t>, and </a:t>
            </a:r>
            <a:r>
              <a:rPr lang="en-US" dirty="0">
                <a:solidFill>
                  <a:srgbClr val="000000"/>
                </a:solidFill>
                <a:latin typeface="system-ui"/>
              </a:rPr>
              <a:t>justice is nowhere to be found.</a:t>
            </a:r>
            <a:r>
              <a:rPr lang="en-US" dirty="0" smtClean="0"/>
              <a:t/>
            </a:r>
            <a:br>
              <a:rPr lang="en-US" dirty="0" smtClean="0"/>
            </a:br>
            <a:r>
              <a:rPr lang="en-US" dirty="0">
                <a:solidFill>
                  <a:srgbClr val="000000"/>
                </a:solidFill>
                <a:latin typeface="system-ui"/>
              </a:rPr>
              <a:t>Truth stumbles in the streets</a:t>
            </a:r>
            <a:r>
              <a:rPr lang="en-US" dirty="0" smtClean="0">
                <a:solidFill>
                  <a:srgbClr val="000000"/>
                </a:solidFill>
                <a:latin typeface="system-ui"/>
              </a:rPr>
              <a:t>, and </a:t>
            </a:r>
            <a:r>
              <a:rPr lang="en-US" dirty="0">
                <a:solidFill>
                  <a:srgbClr val="000000"/>
                </a:solidFill>
                <a:latin typeface="system-ui"/>
              </a:rPr>
              <a:t>honesty has been outlawed</a:t>
            </a:r>
            <a:r>
              <a:rPr lang="en-US" dirty="0" smtClean="0">
                <a:solidFill>
                  <a:srgbClr val="000000"/>
                </a:solidFill>
                <a:latin typeface="system-ui"/>
              </a:rPr>
              <a:t>. </a:t>
            </a:r>
            <a:r>
              <a:rPr lang="en-US" b="1" baseline="30000" dirty="0" smtClean="0">
                <a:solidFill>
                  <a:srgbClr val="000000"/>
                </a:solidFill>
                <a:latin typeface="system-ui"/>
              </a:rPr>
              <a:t>15</a:t>
            </a:r>
            <a:r>
              <a:rPr lang="en-US" b="1" baseline="30000" dirty="0">
                <a:solidFill>
                  <a:srgbClr val="000000"/>
                </a:solidFill>
                <a:latin typeface="system-ui"/>
              </a:rPr>
              <a:t> </a:t>
            </a:r>
            <a:r>
              <a:rPr lang="en-US" dirty="0">
                <a:solidFill>
                  <a:srgbClr val="000000"/>
                </a:solidFill>
                <a:latin typeface="system-ui"/>
              </a:rPr>
              <a:t>Yes, truth is </a:t>
            </a:r>
            <a:r>
              <a:rPr lang="en-US" dirty="0" smtClean="0">
                <a:solidFill>
                  <a:srgbClr val="000000"/>
                </a:solidFill>
                <a:latin typeface="system-ui"/>
              </a:rPr>
              <a:t>gone, and </a:t>
            </a:r>
            <a:r>
              <a:rPr lang="en-US" dirty="0">
                <a:solidFill>
                  <a:srgbClr val="000000"/>
                </a:solidFill>
                <a:latin typeface="system-ui"/>
              </a:rPr>
              <a:t>anyone who renounces evil is attacked</a:t>
            </a:r>
            <a:r>
              <a:rPr lang="en-US" dirty="0" smtClean="0">
                <a:solidFill>
                  <a:srgbClr val="000000"/>
                </a:solidFill>
                <a:latin typeface="system-ui"/>
              </a:rPr>
              <a:t>.    Isa. 59: 11-15</a:t>
            </a:r>
            <a:endParaRPr lang="en-US" dirty="0"/>
          </a:p>
        </p:txBody>
      </p:sp>
    </p:spTree>
    <p:extLst>
      <p:ext uri="{BB962C8B-B14F-4D97-AF65-F5344CB8AC3E}">
        <p14:creationId xmlns:p14="http://schemas.microsoft.com/office/powerpoint/2010/main" val="2689946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8483" y="451945"/>
            <a:ext cx="7168055" cy="830997"/>
          </a:xfrm>
          <a:prstGeom prst="rect">
            <a:avLst/>
          </a:prstGeom>
          <a:noFill/>
          <a:ln w="28575">
            <a:solidFill>
              <a:srgbClr val="0070C0"/>
            </a:solidFill>
          </a:ln>
        </p:spPr>
        <p:txBody>
          <a:bodyPr wrap="square" rtlCol="0">
            <a:spAutoFit/>
          </a:bodyPr>
          <a:lstStyle/>
          <a:p>
            <a:r>
              <a:rPr lang="en-US" sz="2400" dirty="0" smtClean="0"/>
              <a:t>Jesus exposed the enemy’s strategy in John 10 …</a:t>
            </a:r>
          </a:p>
          <a:p>
            <a:r>
              <a:rPr lang="en-US" sz="2400" dirty="0"/>
              <a:t> </a:t>
            </a:r>
            <a:r>
              <a:rPr lang="en-US" sz="2400" dirty="0" smtClean="0"/>
              <a:t>	- Steal, Kill and destroy ……..</a:t>
            </a:r>
          </a:p>
        </p:txBody>
      </p:sp>
      <p:sp>
        <p:nvSpPr>
          <p:cNvPr id="5" name="TextBox 4"/>
          <p:cNvSpPr txBox="1"/>
          <p:nvPr/>
        </p:nvSpPr>
        <p:spPr>
          <a:xfrm>
            <a:off x="1098331" y="1765003"/>
            <a:ext cx="6968358" cy="1200329"/>
          </a:xfrm>
          <a:prstGeom prst="rect">
            <a:avLst/>
          </a:prstGeom>
          <a:noFill/>
        </p:spPr>
        <p:txBody>
          <a:bodyPr wrap="square" rtlCol="0">
            <a:spAutoFit/>
          </a:bodyPr>
          <a:lstStyle/>
          <a:p>
            <a:r>
              <a:rPr lang="en-US" b="1" baseline="30000" dirty="0">
                <a:solidFill>
                  <a:srgbClr val="000000"/>
                </a:solidFill>
                <a:latin typeface="system-ui"/>
              </a:rPr>
              <a:t> </a:t>
            </a:r>
            <a:r>
              <a:rPr lang="en-US" dirty="0">
                <a:solidFill>
                  <a:srgbClr val="000000"/>
                </a:solidFill>
                <a:latin typeface="system-ui"/>
              </a:rPr>
              <a:t>Yes, I am the gate. Those who come in through me will be saved.</a:t>
            </a:r>
            <a:r>
              <a:rPr lang="en-US" baseline="30000" dirty="0">
                <a:solidFill>
                  <a:srgbClr val="000000"/>
                </a:solidFill>
                <a:latin typeface="system-ui"/>
              </a:rPr>
              <a:t>[</a:t>
            </a:r>
            <a:r>
              <a:rPr lang="en-US" b="0" i="0" baseline="30000" dirty="0" smtClean="0">
                <a:solidFill>
                  <a:srgbClr val="4A4A4A"/>
                </a:solidFill>
                <a:effectLst/>
                <a:latin typeface="system-ui"/>
                <a:hlinkClick r:id="rId2" tooltip="See footnote a"/>
              </a:rPr>
              <a:t>a</a:t>
            </a:r>
            <a:r>
              <a:rPr lang="en-US" baseline="30000" dirty="0">
                <a:solidFill>
                  <a:srgbClr val="000000"/>
                </a:solidFill>
                <a:latin typeface="system-ui"/>
              </a:rPr>
              <a:t>]</a:t>
            </a:r>
            <a:r>
              <a:rPr lang="en-US" dirty="0">
                <a:solidFill>
                  <a:srgbClr val="000000"/>
                </a:solidFill>
                <a:latin typeface="system-ui"/>
              </a:rPr>
              <a:t> They will come and go freely and will find good pastures. </a:t>
            </a:r>
            <a:r>
              <a:rPr lang="en-US" b="1" baseline="30000" dirty="0">
                <a:solidFill>
                  <a:srgbClr val="000000"/>
                </a:solidFill>
                <a:latin typeface="system-ui"/>
              </a:rPr>
              <a:t>10 </a:t>
            </a:r>
            <a:r>
              <a:rPr lang="en-US" dirty="0">
                <a:solidFill>
                  <a:srgbClr val="000000"/>
                </a:solidFill>
                <a:latin typeface="system-ui"/>
              </a:rPr>
              <a:t>The thief’s purpose is to steal and kill and destroy. My purpose is to give them a rich and satisfying life</a:t>
            </a:r>
            <a:r>
              <a:rPr lang="en-US" dirty="0" smtClean="0">
                <a:solidFill>
                  <a:srgbClr val="000000"/>
                </a:solidFill>
                <a:latin typeface="system-ui"/>
              </a:rPr>
              <a:t>.  John 10: 9-10</a:t>
            </a:r>
            <a:endParaRPr lang="en-US" dirty="0"/>
          </a:p>
        </p:txBody>
      </p:sp>
      <p:sp>
        <p:nvSpPr>
          <p:cNvPr id="6" name="TextBox 5"/>
          <p:cNvSpPr txBox="1"/>
          <p:nvPr/>
        </p:nvSpPr>
        <p:spPr>
          <a:xfrm>
            <a:off x="241737" y="3030310"/>
            <a:ext cx="8534401" cy="461665"/>
          </a:xfrm>
          <a:prstGeom prst="rect">
            <a:avLst/>
          </a:prstGeom>
          <a:noFill/>
        </p:spPr>
        <p:txBody>
          <a:bodyPr wrap="square" rtlCol="0">
            <a:spAutoFit/>
          </a:bodyPr>
          <a:lstStyle/>
          <a:p>
            <a:r>
              <a:rPr lang="en-US" sz="2400" dirty="0" smtClean="0"/>
              <a:t>Hamas </a:t>
            </a:r>
            <a:r>
              <a:rPr lang="en-US" sz="2400" dirty="0" err="1" smtClean="0"/>
              <a:t>vrs</a:t>
            </a:r>
            <a:r>
              <a:rPr lang="en-US" sz="2400" dirty="0" smtClean="0"/>
              <a:t>. the tamed down fun side of party life/Satan has a plan… </a:t>
            </a:r>
            <a:endParaRPr lang="en-US" sz="2400" dirty="0"/>
          </a:p>
        </p:txBody>
      </p:sp>
      <p:pic>
        <p:nvPicPr>
          <p:cNvPr id="7" name="Picture 6"/>
          <p:cNvPicPr>
            <a:picLocks noChangeAspect="1"/>
          </p:cNvPicPr>
          <p:nvPr/>
        </p:nvPicPr>
        <p:blipFill>
          <a:blip r:embed="rId3"/>
          <a:stretch>
            <a:fillRect/>
          </a:stretch>
        </p:blipFill>
        <p:spPr>
          <a:xfrm rot="20932112">
            <a:off x="1039413" y="3803858"/>
            <a:ext cx="2857500" cy="1780190"/>
          </a:xfrm>
          <a:prstGeom prst="rect">
            <a:avLst/>
          </a:prstGeom>
        </p:spPr>
      </p:pic>
      <p:pic>
        <p:nvPicPr>
          <p:cNvPr id="8" name="Picture 7"/>
          <p:cNvPicPr>
            <a:picLocks noChangeAspect="1"/>
          </p:cNvPicPr>
          <p:nvPr/>
        </p:nvPicPr>
        <p:blipFill>
          <a:blip r:embed="rId4"/>
          <a:stretch>
            <a:fillRect/>
          </a:stretch>
        </p:blipFill>
        <p:spPr>
          <a:xfrm rot="970827">
            <a:off x="4904231" y="3769626"/>
            <a:ext cx="2619375" cy="1743075"/>
          </a:xfrm>
          <a:prstGeom prst="rect">
            <a:avLst/>
          </a:prstGeom>
        </p:spPr>
      </p:pic>
      <p:sp>
        <p:nvSpPr>
          <p:cNvPr id="9" name="TextBox 8"/>
          <p:cNvSpPr txBox="1"/>
          <p:nvPr/>
        </p:nvSpPr>
        <p:spPr>
          <a:xfrm>
            <a:off x="567558" y="6027003"/>
            <a:ext cx="8208580" cy="830997"/>
          </a:xfrm>
          <a:prstGeom prst="rect">
            <a:avLst/>
          </a:prstGeom>
          <a:noFill/>
        </p:spPr>
        <p:txBody>
          <a:bodyPr wrap="square" rtlCol="0">
            <a:spAutoFit/>
          </a:bodyPr>
          <a:lstStyle/>
          <a:p>
            <a:r>
              <a:rPr lang="en-US" sz="2400" dirty="0" smtClean="0"/>
              <a:t>Satan never reveals his ultimate plan, little by little he will pull </a:t>
            </a:r>
            <a:r>
              <a:rPr lang="en-US" sz="2400" dirty="0" smtClean="0">
                <a:solidFill>
                  <a:schemeClr val="bg1"/>
                </a:solidFill>
              </a:rPr>
              <a:t>you away from God and destroy your hopes and dream!</a:t>
            </a:r>
            <a:endParaRPr lang="en-US" sz="2400" dirty="0">
              <a:solidFill>
                <a:schemeClr val="bg1"/>
              </a:solidFill>
            </a:endParaRPr>
          </a:p>
        </p:txBody>
      </p:sp>
    </p:spTree>
    <p:extLst>
      <p:ext uri="{BB962C8B-B14F-4D97-AF65-F5344CB8AC3E}">
        <p14:creationId xmlns:p14="http://schemas.microsoft.com/office/powerpoint/2010/main" val="3787263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3585" y="294290"/>
            <a:ext cx="7325711" cy="861774"/>
          </a:xfrm>
          <a:prstGeom prst="rect">
            <a:avLst/>
          </a:prstGeom>
          <a:noFill/>
        </p:spPr>
        <p:txBody>
          <a:bodyPr wrap="square" rtlCol="0">
            <a:spAutoFit/>
          </a:bodyPr>
          <a:lstStyle/>
          <a:p>
            <a:r>
              <a:rPr lang="en-US" sz="2500" b="1" dirty="0" smtClean="0">
                <a:solidFill>
                  <a:srgbClr val="0070C0"/>
                </a:solidFill>
              </a:rPr>
              <a:t>How to defend against the enemy’s personal attacks</a:t>
            </a:r>
          </a:p>
          <a:p>
            <a:r>
              <a:rPr lang="en-US" sz="2500" b="1" dirty="0">
                <a:solidFill>
                  <a:srgbClr val="0070C0"/>
                </a:solidFill>
              </a:rPr>
              <a:t> </a:t>
            </a:r>
            <a:r>
              <a:rPr lang="en-US" sz="2500" b="1" dirty="0" smtClean="0">
                <a:solidFill>
                  <a:srgbClr val="0070C0"/>
                </a:solidFill>
              </a:rPr>
              <a:t>here in the region and our homes.  </a:t>
            </a:r>
            <a:endParaRPr lang="en-US" sz="2500" b="1" dirty="0">
              <a:solidFill>
                <a:srgbClr val="0070C0"/>
              </a:solidFill>
            </a:endParaRPr>
          </a:p>
        </p:txBody>
      </p:sp>
      <p:sp>
        <p:nvSpPr>
          <p:cNvPr id="5" name="TextBox 4"/>
          <p:cNvSpPr txBox="1"/>
          <p:nvPr/>
        </p:nvSpPr>
        <p:spPr>
          <a:xfrm>
            <a:off x="788276" y="1723696"/>
            <a:ext cx="7388773" cy="1015663"/>
          </a:xfrm>
          <a:prstGeom prst="rect">
            <a:avLst/>
          </a:prstGeom>
          <a:noFill/>
        </p:spPr>
        <p:txBody>
          <a:bodyPr wrap="square" rtlCol="0">
            <a:spAutoFit/>
          </a:bodyPr>
          <a:lstStyle/>
          <a:p>
            <a:pPr marL="457200" indent="-457200">
              <a:buAutoNum type="arabicParenR"/>
            </a:pPr>
            <a:r>
              <a:rPr lang="en-US" sz="2000" dirty="0" smtClean="0"/>
              <a:t>Standing against the enemy , all alone is never a good idea!</a:t>
            </a:r>
          </a:p>
          <a:p>
            <a:r>
              <a:rPr lang="en-US" sz="2000" dirty="0"/>
              <a:t> </a:t>
            </a:r>
            <a:r>
              <a:rPr lang="en-US" sz="2000" dirty="0" smtClean="0"/>
              <a:t>               It needs to be in unity of other believers, and with good</a:t>
            </a:r>
          </a:p>
          <a:p>
            <a:r>
              <a:rPr lang="en-US" sz="2000" dirty="0"/>
              <a:t>	</a:t>
            </a:r>
            <a:r>
              <a:rPr lang="en-US" sz="2000" dirty="0" smtClean="0"/>
              <a:t>relationship in the church. </a:t>
            </a:r>
            <a:endParaRPr lang="en-US" sz="2000" dirty="0"/>
          </a:p>
        </p:txBody>
      </p:sp>
      <p:sp>
        <p:nvSpPr>
          <p:cNvPr id="6" name="TextBox 5"/>
          <p:cNvSpPr txBox="1"/>
          <p:nvPr/>
        </p:nvSpPr>
        <p:spPr>
          <a:xfrm>
            <a:off x="515007" y="2739359"/>
            <a:ext cx="8113986" cy="3277820"/>
          </a:xfrm>
          <a:prstGeom prst="rect">
            <a:avLst/>
          </a:prstGeom>
          <a:noFill/>
        </p:spPr>
        <p:txBody>
          <a:bodyPr wrap="square" rtlCol="0">
            <a:spAutoFit/>
          </a:bodyPr>
          <a:lstStyle/>
          <a:p>
            <a:r>
              <a:rPr lang="en-US" sz="1600" b="1" baseline="30000" dirty="0">
                <a:solidFill>
                  <a:srgbClr val="000000"/>
                </a:solidFill>
                <a:latin typeface="system-ui"/>
              </a:rPr>
              <a:t>11 </a:t>
            </a:r>
            <a:r>
              <a:rPr lang="en-US" sz="1600" dirty="0">
                <a:solidFill>
                  <a:srgbClr val="000000"/>
                </a:solidFill>
                <a:latin typeface="system-ui"/>
              </a:rPr>
              <a:t>Now these are the gifts Christ gave to the church: the apostles, the prophets, the evangelists, and the pastors and teachers. </a:t>
            </a:r>
            <a:r>
              <a:rPr lang="en-US" sz="1600" b="1" baseline="30000" dirty="0">
                <a:solidFill>
                  <a:srgbClr val="000000"/>
                </a:solidFill>
                <a:latin typeface="system-ui"/>
              </a:rPr>
              <a:t>12 </a:t>
            </a:r>
            <a:r>
              <a:rPr lang="en-US" sz="1600" dirty="0">
                <a:solidFill>
                  <a:srgbClr val="000000"/>
                </a:solidFill>
                <a:latin typeface="system-ui"/>
              </a:rPr>
              <a:t>Their responsibility is to equip God’s people to do his work and build up the church, the body of Christ. </a:t>
            </a:r>
            <a:r>
              <a:rPr lang="en-US" sz="1600" b="1" baseline="30000" dirty="0">
                <a:solidFill>
                  <a:srgbClr val="000000"/>
                </a:solidFill>
                <a:latin typeface="system-ui"/>
              </a:rPr>
              <a:t>13 </a:t>
            </a:r>
            <a:r>
              <a:rPr lang="en-US" sz="1600" dirty="0">
                <a:solidFill>
                  <a:srgbClr val="000000"/>
                </a:solidFill>
                <a:latin typeface="system-ui"/>
              </a:rPr>
              <a:t>This will continue until we all come to such unity in our faith and knowledge of God’s Son that we will be mature in the Lord, measuring up to the full and complete standard of Christ.</a:t>
            </a:r>
          </a:p>
          <a:p>
            <a:r>
              <a:rPr lang="en-US" sz="1600" b="1" baseline="30000" dirty="0">
                <a:solidFill>
                  <a:srgbClr val="000000"/>
                </a:solidFill>
                <a:latin typeface="system-ui"/>
              </a:rPr>
              <a:t>14 </a:t>
            </a:r>
            <a:r>
              <a:rPr lang="en-US" sz="1600" dirty="0">
                <a:solidFill>
                  <a:srgbClr val="000000"/>
                </a:solidFill>
                <a:latin typeface="system-ui"/>
              </a:rPr>
              <a:t>Then we will no longer be immature like children. We won’t be tossed and blown about by every wind of new teaching. We will not be influenced when people try to trick us with lies so clever they sound like the truth. </a:t>
            </a:r>
            <a:r>
              <a:rPr lang="en-US" sz="1600" b="1" baseline="30000" dirty="0">
                <a:solidFill>
                  <a:srgbClr val="000000"/>
                </a:solidFill>
                <a:latin typeface="system-ui"/>
              </a:rPr>
              <a:t>15 </a:t>
            </a:r>
            <a:r>
              <a:rPr lang="en-US" sz="1600" dirty="0">
                <a:solidFill>
                  <a:srgbClr val="000000"/>
                </a:solidFill>
                <a:latin typeface="system-ui"/>
              </a:rPr>
              <a:t>Instead, we will speak the truth in love, growing in every way more and more like Christ, who is the head of his body, the church. </a:t>
            </a:r>
            <a:r>
              <a:rPr lang="en-US" sz="1600" b="1" baseline="30000" dirty="0">
                <a:solidFill>
                  <a:srgbClr val="000000"/>
                </a:solidFill>
                <a:latin typeface="system-ui"/>
              </a:rPr>
              <a:t>16 </a:t>
            </a:r>
            <a:r>
              <a:rPr lang="en-US" sz="1600" dirty="0">
                <a:solidFill>
                  <a:srgbClr val="000000"/>
                </a:solidFill>
                <a:latin typeface="system-ui"/>
              </a:rPr>
              <a:t>He makes the whole body fit together perfectly. As each part does its own special work, it helps the other parts grow, so that the whole body is healthy and growing and full of love</a:t>
            </a:r>
            <a:r>
              <a:rPr lang="en-US" sz="1600" dirty="0" smtClean="0">
                <a:solidFill>
                  <a:srgbClr val="000000"/>
                </a:solidFill>
                <a:latin typeface="system-ui"/>
              </a:rPr>
              <a:t>.     Eph. 4: 11 – 16  </a:t>
            </a:r>
            <a:endParaRPr lang="en-US" sz="1600" dirty="0">
              <a:solidFill>
                <a:srgbClr val="000000"/>
              </a:solidFill>
              <a:latin typeface="system-ui"/>
            </a:endParaRPr>
          </a:p>
          <a:p>
            <a:endParaRPr lang="en-US" sz="1500" dirty="0"/>
          </a:p>
        </p:txBody>
      </p:sp>
      <p:sp>
        <p:nvSpPr>
          <p:cNvPr id="7" name="TextBox 6"/>
          <p:cNvSpPr txBox="1"/>
          <p:nvPr/>
        </p:nvSpPr>
        <p:spPr>
          <a:xfrm>
            <a:off x="1319047" y="5936937"/>
            <a:ext cx="6894786" cy="800219"/>
          </a:xfrm>
          <a:prstGeom prst="rect">
            <a:avLst/>
          </a:prstGeom>
          <a:noFill/>
        </p:spPr>
        <p:txBody>
          <a:bodyPr wrap="square" rtlCol="0">
            <a:spAutoFit/>
          </a:bodyPr>
          <a:lstStyle/>
          <a:p>
            <a:r>
              <a:rPr lang="en-US" sz="2300" dirty="0" smtClean="0"/>
              <a:t>Living in a positive community of believers is </a:t>
            </a:r>
            <a:r>
              <a:rPr lang="en-US" sz="2300" dirty="0" err="1" smtClean="0"/>
              <a:t>thestarting</a:t>
            </a:r>
            <a:r>
              <a:rPr lang="en-US" sz="2300" dirty="0" smtClean="0"/>
              <a:t> </a:t>
            </a:r>
            <a:r>
              <a:rPr lang="en-US" sz="2300" dirty="0" smtClean="0">
                <a:solidFill>
                  <a:schemeClr val="bg1"/>
                </a:solidFill>
              </a:rPr>
              <a:t>point in defeating the enemy’s schemes. </a:t>
            </a:r>
            <a:endParaRPr lang="en-US" sz="2300" dirty="0">
              <a:solidFill>
                <a:schemeClr val="bg1"/>
              </a:solidFill>
            </a:endParaRPr>
          </a:p>
        </p:txBody>
      </p:sp>
    </p:spTree>
    <p:extLst>
      <p:ext uri="{BB962C8B-B14F-4D97-AF65-F5344CB8AC3E}">
        <p14:creationId xmlns:p14="http://schemas.microsoft.com/office/powerpoint/2010/main" val="3099403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326</TotalTime>
  <Words>1080</Words>
  <Application>Microsoft Office PowerPoint</Application>
  <PresentationFormat>On-screen Show (4:3)</PresentationFormat>
  <Paragraphs>124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dc:creator>
  <cp:lastModifiedBy>LifeGate</cp:lastModifiedBy>
  <cp:revision>20</cp:revision>
  <cp:lastPrinted>2023-12-17T12:33:33Z</cp:lastPrinted>
  <dcterms:created xsi:type="dcterms:W3CDTF">2023-12-17T11:17:38Z</dcterms:created>
  <dcterms:modified xsi:type="dcterms:W3CDTF">2023-12-17T17:00:09Z</dcterms:modified>
</cp:coreProperties>
</file>