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5" r:id="rId4"/>
    <p:sldId id="264" r:id="rId5"/>
    <p:sldId id="262" r:id="rId6"/>
    <p:sldId id="261" r:id="rId7"/>
    <p:sldId id="270" r:id="rId8"/>
    <p:sldId id="260" r:id="rId9"/>
    <p:sldId id="259" r:id="rId10"/>
    <p:sldId id="271" r:id="rId11"/>
    <p:sldId id="267" r:id="rId12"/>
    <p:sldId id="269" r:id="rId13"/>
    <p:sldId id="276" r:id="rId14"/>
    <p:sldId id="275" r:id="rId15"/>
    <p:sldId id="277" r:id="rId16"/>
    <p:sldId id="263" r:id="rId17"/>
    <p:sldId id="281" r:id="rId18"/>
    <p:sldId id="280" r:id="rId19"/>
    <p:sldId id="279" r:id="rId20"/>
    <p:sldId id="278" r:id="rId21"/>
    <p:sldId id="284" r:id="rId22"/>
    <p:sldId id="286" r:id="rId23"/>
    <p:sldId id="287" r:id="rId24"/>
    <p:sldId id="288" r:id="rId25"/>
    <p:sldId id="289" r:id="rId26"/>
    <p:sldId id="290" r:id="rId27"/>
    <p:sldId id="272" r:id="rId28"/>
    <p:sldId id="283" r:id="rId29"/>
    <p:sldId id="266" r:id="rId30"/>
    <p:sldId id="291" r:id="rId31"/>
    <p:sldId id="295" r:id="rId32"/>
    <p:sldId id="292" r:id="rId33"/>
    <p:sldId id="285" r:id="rId34"/>
    <p:sldId id="294" r:id="rId35"/>
    <p:sldId id="282" r:id="rId36"/>
    <p:sldId id="296" r:id="rId37"/>
    <p:sldId id="274" r:id="rId38"/>
    <p:sldId id="273" r:id="rId39"/>
    <p:sldId id="268" r:id="rId40"/>
    <p:sldId id="298" r:id="rId41"/>
    <p:sldId id="297"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110" d="100"/>
          <a:sy n="110" d="100"/>
        </p:scale>
        <p:origin x="-450"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12/3/2023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092540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normAutofit/>
          </a:bodyPr>
          <a:lstStyle/>
          <a:p>
            <a:pPr marL="0" indent="0">
              <a:buNone/>
            </a:pPr>
            <a:r>
              <a:rPr lang="en-US" sz="4000" b="1" dirty="0" smtClean="0">
                <a:solidFill>
                  <a:srgbClr val="FFC000"/>
                </a:solidFill>
                <a:effectLst>
                  <a:outerShdw blurRad="38100" dist="38100" dir="2700000" algn="tl">
                    <a:srgbClr val="000000">
                      <a:alpha val="43137"/>
                    </a:srgbClr>
                  </a:outerShdw>
                </a:effectLst>
              </a:rPr>
              <a:t>Fire makes you </a:t>
            </a:r>
            <a:r>
              <a:rPr lang="en-US" sz="4000" b="1" u="sng" dirty="0" smtClean="0">
                <a:solidFill>
                  <a:srgbClr val="FFC000"/>
                </a:solidFill>
                <a:effectLst>
                  <a:outerShdw blurRad="38100" dist="38100" dir="2700000" algn="tl">
                    <a:srgbClr val="000000">
                      <a:alpha val="43137"/>
                    </a:srgbClr>
                  </a:outerShdw>
                </a:effectLst>
              </a:rPr>
              <a:t>precious</a:t>
            </a:r>
            <a:r>
              <a:rPr lang="en-US" sz="4000" b="1" dirty="0" smtClean="0">
                <a:solidFill>
                  <a:srgbClr val="FFC000"/>
                </a:solidFill>
                <a:effectLst>
                  <a:outerShdw blurRad="38100" dist="38100" dir="2700000" algn="tl">
                    <a:srgbClr val="000000">
                      <a:alpha val="43137"/>
                    </a:srgbClr>
                  </a:outerShdw>
                </a:effectLst>
              </a:rPr>
              <a:t> to the possessor.</a:t>
            </a:r>
          </a:p>
          <a:p>
            <a:pPr marL="0" indent="0">
              <a:buNone/>
            </a:pPr>
            <a:r>
              <a:rPr lang="en-US" sz="4000" b="1" dirty="0" smtClean="0">
                <a:solidFill>
                  <a:srgbClr val="FFC000"/>
                </a:solidFill>
                <a:effectLst>
                  <a:outerShdw blurRad="38100" dist="38100" dir="2700000" algn="tl">
                    <a:srgbClr val="000000">
                      <a:alpha val="43137"/>
                    </a:srgbClr>
                  </a:outerShdw>
                </a:effectLst>
              </a:rPr>
              <a:t>If you’re building your life on Gold, Silver, Precious Stones, you would become </a:t>
            </a:r>
            <a:r>
              <a:rPr lang="en-US" sz="4000" b="1" u="sng" dirty="0" smtClean="0">
                <a:solidFill>
                  <a:srgbClr val="FFC000"/>
                </a:solidFill>
                <a:effectLst>
                  <a:outerShdw blurRad="38100" dist="38100" dir="2700000" algn="tl">
                    <a:srgbClr val="000000">
                      <a:alpha val="43137"/>
                    </a:srgbClr>
                  </a:outerShdw>
                </a:effectLst>
              </a:rPr>
              <a:t>pure</a:t>
            </a:r>
            <a:r>
              <a:rPr lang="en-US" sz="4000" b="1" dirty="0" smtClean="0">
                <a:solidFill>
                  <a:srgbClr val="FFC000"/>
                </a:solidFill>
                <a:effectLst>
                  <a:outerShdw blurRad="38100" dist="38100" dir="2700000" algn="tl">
                    <a:srgbClr val="000000">
                      <a:alpha val="43137"/>
                    </a:srgbClr>
                  </a:outerShdw>
                </a:effectLst>
              </a:rPr>
              <a:t>, not   left  like you’ve got nothing to give to God and to others. </a:t>
            </a:r>
            <a:endParaRPr lang="en-US" sz="40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5984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400" b="1" dirty="0" smtClean="0"/>
              <a:t>Question</a:t>
            </a:r>
            <a:r>
              <a:rPr lang="en-US" dirty="0" smtClean="0"/>
              <a:t>:</a:t>
            </a:r>
            <a:endParaRPr lang="en-US" dirty="0"/>
          </a:p>
        </p:txBody>
      </p:sp>
      <p:sp>
        <p:nvSpPr>
          <p:cNvPr id="5" name="Content Placeholder 4"/>
          <p:cNvSpPr>
            <a:spLocks noGrp="1"/>
          </p:cNvSpPr>
          <p:nvPr>
            <p:ph idx="1"/>
          </p:nvPr>
        </p:nvSpPr>
        <p:spPr>
          <a:xfrm>
            <a:off x="685800" y="1735667"/>
            <a:ext cx="10131425" cy="4100689"/>
          </a:xfrm>
        </p:spPr>
        <p:txBody>
          <a:bodyPr>
            <a:normAutofit/>
          </a:bodyPr>
          <a:lstStyle/>
          <a:p>
            <a:pPr marL="0" indent="0">
              <a:buNone/>
            </a:pPr>
            <a:r>
              <a:rPr lang="en-US" sz="3600" b="1" dirty="0" smtClean="0">
                <a:solidFill>
                  <a:srgbClr val="00B0F0"/>
                </a:solidFill>
                <a:effectLst>
                  <a:outerShdw blurRad="38100" dist="38100" dir="2700000" algn="tl">
                    <a:srgbClr val="000000">
                      <a:alpha val="43137"/>
                    </a:srgbClr>
                  </a:outerShdw>
                </a:effectLst>
              </a:rPr>
              <a:t>Is what I’m building, </a:t>
            </a:r>
          </a:p>
          <a:p>
            <a:r>
              <a:rPr lang="en-US" sz="3600" b="1" dirty="0" smtClean="0">
                <a:solidFill>
                  <a:srgbClr val="FFC000"/>
                </a:solidFill>
                <a:effectLst>
                  <a:outerShdw blurRad="38100" dist="38100" dir="2700000" algn="tl">
                    <a:srgbClr val="000000">
                      <a:alpha val="43137"/>
                    </a:srgbClr>
                  </a:outerShdw>
                </a:effectLst>
              </a:rPr>
              <a:t>rare, </a:t>
            </a:r>
          </a:p>
          <a:p>
            <a:r>
              <a:rPr lang="en-US" sz="3600" b="1" dirty="0" smtClean="0">
                <a:solidFill>
                  <a:srgbClr val="FFC000"/>
                </a:solidFill>
                <a:effectLst>
                  <a:outerShdw blurRad="38100" dist="38100" dir="2700000" algn="tl">
                    <a:srgbClr val="000000">
                      <a:alpha val="43137"/>
                    </a:srgbClr>
                  </a:outerShdw>
                </a:effectLst>
              </a:rPr>
              <a:t>Underground (not visible), </a:t>
            </a:r>
          </a:p>
          <a:p>
            <a:r>
              <a:rPr lang="en-US" sz="3600" b="1" dirty="0" smtClean="0">
                <a:solidFill>
                  <a:srgbClr val="FFC000"/>
                </a:solidFill>
                <a:effectLst>
                  <a:outerShdw blurRad="38100" dist="38100" dir="2700000" algn="tl">
                    <a:srgbClr val="000000">
                      <a:alpha val="43137"/>
                    </a:srgbClr>
                  </a:outerShdw>
                </a:effectLst>
              </a:rPr>
              <a:t>valuable </a:t>
            </a:r>
          </a:p>
          <a:p>
            <a:r>
              <a:rPr lang="en-US" sz="3600" b="1" dirty="0" smtClean="0">
                <a:solidFill>
                  <a:srgbClr val="FFC000"/>
                </a:solidFill>
                <a:effectLst>
                  <a:outerShdw blurRad="38100" dist="38100" dir="2700000" algn="tl">
                    <a:srgbClr val="000000">
                      <a:alpha val="43137"/>
                    </a:srgbClr>
                  </a:outerShdw>
                </a:effectLst>
              </a:rPr>
              <a:t>taking time to do? </a:t>
            </a:r>
          </a:p>
          <a:p>
            <a:pPr marL="0" indent="0">
              <a:buNone/>
            </a:pPr>
            <a:r>
              <a:rPr lang="en-US" sz="3600" b="1" dirty="0" smtClean="0">
                <a:solidFill>
                  <a:srgbClr val="00B0F0"/>
                </a:solidFill>
                <a:effectLst>
                  <a:outerShdw blurRad="38100" dist="38100" dir="2700000" algn="tl">
                    <a:srgbClr val="000000">
                      <a:alpha val="43137"/>
                    </a:srgbClr>
                  </a:outerShdw>
                </a:effectLst>
              </a:rPr>
              <a:t>To build my life </a:t>
            </a:r>
            <a:r>
              <a:rPr lang="en-US" sz="3600" b="1" u="sng" dirty="0" smtClean="0">
                <a:solidFill>
                  <a:srgbClr val="00B0F0"/>
                </a:solidFill>
                <a:effectLst>
                  <a:outerShdw blurRad="38100" dist="38100" dir="2700000" algn="tl">
                    <a:srgbClr val="000000">
                      <a:alpha val="43137"/>
                    </a:srgbClr>
                  </a:outerShdw>
                </a:effectLst>
              </a:rPr>
              <a:t>upon</a:t>
            </a:r>
            <a:r>
              <a:rPr lang="en-US" sz="3600" b="1" dirty="0" smtClean="0">
                <a:solidFill>
                  <a:srgbClr val="00B0F0"/>
                </a:solidFill>
                <a:effectLst>
                  <a:outerShdw blurRad="38100" dist="38100" dir="2700000" algn="tl">
                    <a:srgbClr val="000000">
                      <a:alpha val="43137"/>
                    </a:srgbClr>
                  </a:outerShdw>
                </a:effectLst>
              </a:rPr>
              <a:t> and </a:t>
            </a:r>
            <a:r>
              <a:rPr lang="en-US" sz="3600" b="1" u="sng" dirty="0" smtClean="0">
                <a:solidFill>
                  <a:srgbClr val="00B0F0"/>
                </a:solidFill>
                <a:effectLst>
                  <a:outerShdw blurRad="38100" dist="38100" dir="2700000" algn="tl">
                    <a:srgbClr val="000000">
                      <a:alpha val="43137"/>
                    </a:srgbClr>
                  </a:outerShdw>
                </a:effectLst>
              </a:rPr>
              <a:t>with</a:t>
            </a:r>
            <a:r>
              <a:rPr lang="en-US" sz="3600" b="1" dirty="0" smtClean="0">
                <a:solidFill>
                  <a:srgbClr val="00B0F0"/>
                </a:solidFill>
                <a:effectLst>
                  <a:outerShdw blurRad="38100" dist="38100" dir="2700000" algn="tl">
                    <a:srgbClr val="000000">
                      <a:alpha val="43137"/>
                    </a:srgbClr>
                  </a:outerShdw>
                </a:effectLst>
              </a:rPr>
              <a:t> Jesus?</a:t>
            </a:r>
            <a:endParaRPr lang="en-US" sz="3600" b="1" dirty="0">
              <a:solidFill>
                <a:srgbClr val="00B0F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77632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1" y="169333"/>
            <a:ext cx="11201399" cy="1456267"/>
          </a:xfrm>
        </p:spPr>
        <p:txBody>
          <a:bodyPr>
            <a:normAutofit/>
          </a:bodyPr>
          <a:lstStyle/>
          <a:p>
            <a:r>
              <a:rPr lang="en-US" sz="4400" b="1" u="sng" dirty="0" smtClean="0">
                <a:solidFill>
                  <a:srgbClr val="FFC000"/>
                </a:solidFill>
              </a:rPr>
              <a:t>Building</a:t>
            </a:r>
            <a:r>
              <a:rPr lang="en-US" sz="4400" b="1" dirty="0" smtClean="0">
                <a:solidFill>
                  <a:srgbClr val="FFC000"/>
                </a:solidFill>
              </a:rPr>
              <a:t> happens in the secret place so that when these happen, you’re ready!</a:t>
            </a:r>
            <a:endParaRPr lang="en-US" sz="4400" b="1" dirty="0">
              <a:solidFill>
                <a:srgbClr val="FFC000"/>
              </a:solidFill>
            </a:endParaRPr>
          </a:p>
        </p:txBody>
      </p:sp>
      <p:sp>
        <p:nvSpPr>
          <p:cNvPr id="5" name="Content Placeholder 4"/>
          <p:cNvSpPr>
            <a:spLocks noGrp="1"/>
          </p:cNvSpPr>
          <p:nvPr>
            <p:ph idx="1"/>
          </p:nvPr>
        </p:nvSpPr>
        <p:spPr>
          <a:xfrm>
            <a:off x="527756" y="1871134"/>
            <a:ext cx="10131425" cy="4715933"/>
          </a:xfrm>
        </p:spPr>
        <p:txBody>
          <a:bodyPr>
            <a:normAutofit/>
          </a:bodyPr>
          <a:lstStyle/>
          <a:p>
            <a:pPr marL="0" indent="0">
              <a:buNone/>
            </a:pPr>
            <a:r>
              <a:rPr lang="en-US" sz="4000" dirty="0" smtClean="0"/>
              <a:t>Trouble</a:t>
            </a:r>
          </a:p>
          <a:p>
            <a:pPr marL="0" indent="0">
              <a:buNone/>
            </a:pPr>
            <a:r>
              <a:rPr lang="en-US" sz="4000" dirty="0" smtClean="0"/>
              <a:t>Persecution</a:t>
            </a:r>
          </a:p>
          <a:p>
            <a:pPr marL="0" indent="0">
              <a:buNone/>
            </a:pPr>
            <a:r>
              <a:rPr lang="en-US" sz="4000" dirty="0" smtClean="0"/>
              <a:t>Hardships</a:t>
            </a:r>
          </a:p>
          <a:p>
            <a:pPr marL="0" indent="0">
              <a:buNone/>
            </a:pPr>
            <a:r>
              <a:rPr lang="en-US" sz="4000" dirty="0" smtClean="0"/>
              <a:t>Health Issues</a:t>
            </a:r>
          </a:p>
          <a:p>
            <a:pPr marL="0" indent="0">
              <a:buNone/>
            </a:pPr>
            <a:r>
              <a:rPr lang="en-US" sz="4000" dirty="0" smtClean="0"/>
              <a:t>Trials</a:t>
            </a:r>
          </a:p>
          <a:p>
            <a:pPr marL="0" indent="0">
              <a:buNone/>
            </a:pPr>
            <a:r>
              <a:rPr lang="en-US" sz="4000" dirty="0" smtClean="0"/>
              <a:t>Attacks</a:t>
            </a:r>
          </a:p>
          <a:p>
            <a:pPr marL="0" indent="0">
              <a:buNone/>
            </a:pPr>
            <a:endParaRPr lang="en-US" dirty="0"/>
          </a:p>
        </p:txBody>
      </p:sp>
    </p:spTree>
    <p:extLst>
      <p:ext uri="{BB962C8B-B14F-4D97-AF65-F5344CB8AC3E}">
        <p14:creationId xmlns:p14="http://schemas.microsoft.com/office/powerpoint/2010/main" val="28696127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85800" y="1577624"/>
            <a:ext cx="10131425" cy="2192866"/>
          </a:xfrm>
        </p:spPr>
        <p:txBody>
          <a:bodyPr>
            <a:normAutofit lnSpcReduction="10000"/>
          </a:bodyPr>
          <a:lstStyle/>
          <a:p>
            <a:pPr marL="0" indent="0">
              <a:buNone/>
            </a:pPr>
            <a:r>
              <a:rPr lang="en-US" sz="4000" b="1" dirty="0" smtClean="0">
                <a:solidFill>
                  <a:srgbClr val="FFC000"/>
                </a:solidFill>
                <a:effectLst>
                  <a:outerShdw blurRad="38100" dist="38100" dir="2700000" algn="tl">
                    <a:srgbClr val="000000">
                      <a:alpha val="43137"/>
                    </a:srgbClr>
                  </a:outerShdw>
                </a:effectLst>
              </a:rPr>
              <a:t>What are the </a:t>
            </a:r>
            <a:r>
              <a:rPr lang="en-US" sz="5400" b="1" dirty="0" smtClean="0">
                <a:solidFill>
                  <a:srgbClr val="FFC000"/>
                </a:solidFill>
                <a:effectLst>
                  <a:outerShdw blurRad="38100" dist="38100" dir="2700000" algn="tl">
                    <a:srgbClr val="000000">
                      <a:alpha val="43137"/>
                    </a:srgbClr>
                  </a:outerShdw>
                </a:effectLst>
              </a:rPr>
              <a:t>“Lions” </a:t>
            </a:r>
            <a:r>
              <a:rPr lang="en-US" sz="4000" b="1" dirty="0" smtClean="0">
                <a:solidFill>
                  <a:srgbClr val="FFC000"/>
                </a:solidFill>
                <a:effectLst>
                  <a:outerShdw blurRad="38100" dist="38100" dir="2700000" algn="tl">
                    <a:srgbClr val="000000">
                      <a:alpha val="43137"/>
                    </a:srgbClr>
                  </a:outerShdw>
                </a:effectLst>
              </a:rPr>
              <a:t>and </a:t>
            </a:r>
            <a:r>
              <a:rPr lang="en-US" sz="5200" b="1" dirty="0" smtClean="0">
                <a:solidFill>
                  <a:srgbClr val="FFC000"/>
                </a:solidFill>
                <a:effectLst>
                  <a:outerShdw blurRad="38100" dist="38100" dir="2700000" algn="tl">
                    <a:srgbClr val="000000">
                      <a:alpha val="43137"/>
                    </a:srgbClr>
                  </a:outerShdw>
                </a:effectLst>
              </a:rPr>
              <a:t>“Bears” </a:t>
            </a:r>
            <a:r>
              <a:rPr lang="en-US" sz="4000" b="1" dirty="0" smtClean="0">
                <a:solidFill>
                  <a:srgbClr val="FFC000"/>
                </a:solidFill>
                <a:effectLst>
                  <a:outerShdw blurRad="38100" dist="38100" dir="2700000" algn="tl">
                    <a:srgbClr val="000000">
                      <a:alpha val="43137"/>
                    </a:srgbClr>
                  </a:outerShdw>
                </a:effectLst>
              </a:rPr>
              <a:t>that you need to beat in order to make you ready to face the Giants?</a:t>
            </a:r>
          </a:p>
          <a:p>
            <a:pPr marL="0" indent="0">
              <a:buNone/>
            </a:pPr>
            <a:endParaRPr lang="en-US" sz="4000" b="1" dirty="0">
              <a:solidFill>
                <a:srgbClr val="FFC000"/>
              </a:solidFill>
            </a:endParaRPr>
          </a:p>
        </p:txBody>
      </p:sp>
      <p:sp>
        <p:nvSpPr>
          <p:cNvPr id="4" name="TextBox 3"/>
          <p:cNvSpPr txBox="1"/>
          <p:nvPr/>
        </p:nvSpPr>
        <p:spPr>
          <a:xfrm>
            <a:off x="90311" y="4267200"/>
            <a:ext cx="11819467" cy="1323439"/>
          </a:xfrm>
          <a:prstGeom prst="rect">
            <a:avLst/>
          </a:prstGeom>
          <a:noFill/>
        </p:spPr>
        <p:txBody>
          <a:bodyPr wrap="square" rtlCol="0">
            <a:spAutoFit/>
          </a:bodyPr>
          <a:lstStyle/>
          <a:p>
            <a:r>
              <a:rPr lang="en-US" sz="6600" b="1" dirty="0">
                <a:solidFill>
                  <a:srgbClr val="FFC000"/>
                </a:solidFill>
                <a:effectLst>
                  <a:outerShdw blurRad="38100" dist="38100" dir="2700000" algn="tl">
                    <a:srgbClr val="000000">
                      <a:alpha val="43137"/>
                    </a:srgbClr>
                  </a:outerShdw>
                </a:effectLst>
              </a:rPr>
              <a:t>… And What are the </a:t>
            </a:r>
            <a:r>
              <a:rPr lang="en-US" sz="6600" b="1" dirty="0" smtClean="0">
                <a:solidFill>
                  <a:srgbClr val="FFC000"/>
                </a:solidFill>
                <a:effectLst>
                  <a:outerShdw blurRad="38100" dist="38100" dir="2700000" algn="tl">
                    <a:srgbClr val="000000">
                      <a:alpha val="43137"/>
                    </a:srgbClr>
                  </a:outerShdw>
                </a:effectLst>
              </a:rPr>
              <a:t>“</a:t>
            </a:r>
            <a:r>
              <a:rPr lang="en-US" sz="8000" b="1" dirty="0" smtClean="0">
                <a:solidFill>
                  <a:srgbClr val="FFC000"/>
                </a:solidFill>
                <a:effectLst>
                  <a:outerShdw blurRad="38100" dist="38100" dir="2700000" algn="tl">
                    <a:srgbClr val="000000">
                      <a:alpha val="43137"/>
                    </a:srgbClr>
                  </a:outerShdw>
                </a:effectLst>
              </a:rPr>
              <a:t>Giants?”</a:t>
            </a:r>
            <a:endParaRPr lang="en-US" sz="80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31308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1+#ppt_w/2"/>
                                          </p:val>
                                        </p:tav>
                                        <p:tav tm="100000">
                                          <p:val>
                                            <p:strVal val="#ppt_x"/>
                                          </p:val>
                                        </p:tav>
                                      </p:tavLst>
                                    </p:anim>
                                    <p:anim calcmode="lin" valueType="num">
                                      <p:cBhvr additive="base">
                                        <p:cTn id="8" dur="1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85801" y="-117231"/>
            <a:ext cx="10131425" cy="5908431"/>
          </a:xfrm>
        </p:spPr>
        <p:txBody>
          <a:bodyPr>
            <a:normAutofit lnSpcReduction="10000"/>
          </a:bodyPr>
          <a:lstStyle/>
          <a:p>
            <a:pPr marL="0" indent="0">
              <a:buNone/>
            </a:pPr>
            <a:r>
              <a:rPr lang="en-US" sz="4400" dirty="0" smtClean="0"/>
              <a:t>Jesus is saying to his followers “You are going to have to slay these </a:t>
            </a:r>
            <a:r>
              <a:rPr lang="en-US" sz="4400" b="1" dirty="0" smtClean="0">
                <a:solidFill>
                  <a:srgbClr val="FF0000"/>
                </a:solidFill>
              </a:rPr>
              <a:t>three Enemies</a:t>
            </a:r>
            <a:r>
              <a:rPr lang="en-US" sz="4400" dirty="0" smtClean="0"/>
              <a:t> in your life which are designed to destroy your spiritual growth.  </a:t>
            </a:r>
          </a:p>
          <a:p>
            <a:pPr marL="0" indent="0">
              <a:buNone/>
            </a:pPr>
            <a:endParaRPr lang="en-US" sz="4400" dirty="0" smtClean="0"/>
          </a:p>
          <a:p>
            <a:pPr marL="0" indent="0">
              <a:buNone/>
            </a:pPr>
            <a:r>
              <a:rPr lang="en-US" sz="4400" dirty="0" smtClean="0"/>
              <a:t>Here are </a:t>
            </a:r>
            <a:r>
              <a:rPr lang="en-US" sz="4400" u="sng" dirty="0" smtClean="0">
                <a:solidFill>
                  <a:srgbClr val="00B0F0"/>
                </a:solidFill>
              </a:rPr>
              <a:t>three lethal stones to use</a:t>
            </a:r>
            <a:r>
              <a:rPr lang="en-US" sz="4400" dirty="0" smtClean="0">
                <a:solidFill>
                  <a:srgbClr val="00B0F0"/>
                </a:solidFill>
              </a:rPr>
              <a:t> </a:t>
            </a:r>
            <a:r>
              <a:rPr lang="en-US" sz="4400" dirty="0" smtClean="0"/>
              <a:t>that will prepare you (refine you and make you precious to the possessor)  to live this life in </a:t>
            </a:r>
            <a:r>
              <a:rPr lang="en-US" sz="4400" b="1" dirty="0" smtClean="0">
                <a:solidFill>
                  <a:srgbClr val="FFC000"/>
                </a:solidFill>
              </a:rPr>
              <a:t>VICTORY”. </a:t>
            </a:r>
            <a:endParaRPr lang="en-US" sz="4400" b="1" dirty="0">
              <a:solidFill>
                <a:srgbClr val="FFC000"/>
              </a:solidFill>
            </a:endParaRPr>
          </a:p>
        </p:txBody>
      </p:sp>
    </p:spTree>
    <p:extLst>
      <p:ext uri="{BB962C8B-B14F-4D97-AF65-F5344CB8AC3E}">
        <p14:creationId xmlns:p14="http://schemas.microsoft.com/office/powerpoint/2010/main" val="6250196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9970" y="152401"/>
            <a:ext cx="12871938" cy="819382"/>
          </a:xfrm>
        </p:spPr>
        <p:txBody>
          <a:bodyPr>
            <a:noAutofit/>
          </a:bodyPr>
          <a:lstStyle/>
          <a:p>
            <a:pPr algn="ctr"/>
            <a:r>
              <a:rPr lang="en-US" sz="4400" b="1" dirty="0" smtClean="0">
                <a:solidFill>
                  <a:srgbClr val="FFC000"/>
                </a:solidFill>
                <a:effectLst>
                  <a:outerShdw blurRad="38100" dist="38100" dir="2700000" algn="tl">
                    <a:srgbClr val="000000">
                      <a:alpha val="43137"/>
                    </a:srgbClr>
                  </a:outerShdw>
                </a:effectLst>
                <a:latin typeface="+mn-lt"/>
              </a:rPr>
              <a:t>Victories are developed in the Secret Place</a:t>
            </a:r>
            <a:endParaRPr lang="en-US" sz="44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685801" y="4525108"/>
            <a:ext cx="10131425" cy="950003"/>
          </a:xfrm>
        </p:spPr>
        <p:txBody>
          <a:bodyPr>
            <a:normAutofit/>
          </a:bodyPr>
          <a:lstStyle/>
          <a:p>
            <a:pPr marL="0" indent="0" algn="ctr">
              <a:buNone/>
            </a:pPr>
            <a:r>
              <a:rPr lang="en-US" sz="4800" b="1" dirty="0" smtClean="0">
                <a:solidFill>
                  <a:srgbClr val="00B0F0"/>
                </a:solidFill>
                <a:effectLst>
                  <a:outerShdw blurRad="38100" dist="38100" dir="2700000" algn="tl">
                    <a:srgbClr val="000000">
                      <a:alpha val="43137"/>
                    </a:srgbClr>
                  </a:outerShdw>
                </a:effectLst>
              </a:rPr>
              <a:t>Discipline of Fasting  </a:t>
            </a:r>
            <a:r>
              <a:rPr lang="en-US" sz="4800" b="1" dirty="0" smtClean="0">
                <a:solidFill>
                  <a:srgbClr val="FFC000"/>
                </a:solidFill>
                <a:effectLst>
                  <a:outerShdw blurRad="38100" dist="38100" dir="2700000" algn="tl">
                    <a:srgbClr val="000000">
                      <a:alpha val="43137"/>
                    </a:srgbClr>
                  </a:outerShdw>
                </a:effectLst>
              </a:rPr>
              <a:t>Matt. 6:16-18</a:t>
            </a:r>
          </a:p>
        </p:txBody>
      </p:sp>
      <p:sp>
        <p:nvSpPr>
          <p:cNvPr id="4" name="TextBox 3"/>
          <p:cNvSpPr txBox="1"/>
          <p:nvPr/>
        </p:nvSpPr>
        <p:spPr>
          <a:xfrm>
            <a:off x="1254369" y="2192215"/>
            <a:ext cx="8804031" cy="1569660"/>
          </a:xfrm>
          <a:prstGeom prst="rect">
            <a:avLst/>
          </a:prstGeom>
          <a:noFill/>
        </p:spPr>
        <p:txBody>
          <a:bodyPr wrap="square" rtlCol="0">
            <a:spAutoFit/>
          </a:bodyPr>
          <a:lstStyle/>
          <a:p>
            <a:r>
              <a:rPr lang="en-US" sz="4800" b="1" dirty="0">
                <a:solidFill>
                  <a:srgbClr val="00B0F0"/>
                </a:solidFill>
                <a:effectLst>
                  <a:outerShdw blurRad="38100" dist="38100" dir="2700000" algn="tl">
                    <a:srgbClr val="000000">
                      <a:alpha val="43137"/>
                    </a:srgbClr>
                  </a:outerShdw>
                </a:effectLst>
              </a:rPr>
              <a:t>Discipline of </a:t>
            </a:r>
            <a:r>
              <a:rPr lang="en-US" sz="4800" b="1" dirty="0" smtClean="0">
                <a:solidFill>
                  <a:srgbClr val="00B0F0"/>
                </a:solidFill>
                <a:effectLst>
                  <a:outerShdw blurRad="38100" dist="38100" dir="2700000" algn="tl">
                    <a:srgbClr val="000000">
                      <a:alpha val="43137"/>
                    </a:srgbClr>
                  </a:outerShdw>
                </a:effectLst>
              </a:rPr>
              <a:t>Giving    </a:t>
            </a:r>
            <a:r>
              <a:rPr lang="en-US" sz="4800" b="1" dirty="0" smtClean="0">
                <a:solidFill>
                  <a:srgbClr val="FFC000"/>
                </a:solidFill>
                <a:effectLst>
                  <a:outerShdw blurRad="38100" dist="38100" dir="2700000" algn="tl">
                    <a:srgbClr val="000000">
                      <a:alpha val="43137"/>
                    </a:srgbClr>
                  </a:outerShdw>
                </a:effectLst>
              </a:rPr>
              <a:t>Matt.6:1-4</a:t>
            </a:r>
            <a:endParaRPr lang="en-US" sz="4800" b="1" dirty="0">
              <a:solidFill>
                <a:srgbClr val="FFC000"/>
              </a:solidFill>
              <a:effectLst>
                <a:outerShdw blurRad="38100" dist="38100" dir="2700000" algn="tl">
                  <a:srgbClr val="000000">
                    <a:alpha val="43137"/>
                  </a:srgbClr>
                </a:outerShdw>
              </a:effectLst>
            </a:endParaRPr>
          </a:p>
          <a:p>
            <a:endParaRPr lang="en-US" sz="4800" dirty="0"/>
          </a:p>
        </p:txBody>
      </p:sp>
      <p:sp>
        <p:nvSpPr>
          <p:cNvPr id="6" name="TextBox 5"/>
          <p:cNvSpPr txBox="1"/>
          <p:nvPr/>
        </p:nvSpPr>
        <p:spPr>
          <a:xfrm>
            <a:off x="2174629" y="3389439"/>
            <a:ext cx="9091248" cy="1508105"/>
          </a:xfrm>
          <a:prstGeom prst="rect">
            <a:avLst/>
          </a:prstGeom>
          <a:noFill/>
        </p:spPr>
        <p:txBody>
          <a:bodyPr wrap="square" rtlCol="0">
            <a:spAutoFit/>
          </a:bodyPr>
          <a:lstStyle/>
          <a:p>
            <a:r>
              <a:rPr lang="en-US" sz="4800" b="1" dirty="0">
                <a:solidFill>
                  <a:srgbClr val="00B0F0"/>
                </a:solidFill>
                <a:effectLst>
                  <a:outerShdw blurRad="38100" dist="38100" dir="2700000" algn="tl">
                    <a:srgbClr val="000000">
                      <a:alpha val="43137"/>
                    </a:srgbClr>
                  </a:outerShdw>
                </a:effectLst>
              </a:rPr>
              <a:t>Discipline of </a:t>
            </a:r>
            <a:r>
              <a:rPr lang="en-US" sz="4800" b="1" dirty="0" smtClean="0">
                <a:solidFill>
                  <a:srgbClr val="00B0F0"/>
                </a:solidFill>
                <a:effectLst>
                  <a:outerShdw blurRad="38100" dist="38100" dir="2700000" algn="tl">
                    <a:srgbClr val="000000">
                      <a:alpha val="43137"/>
                    </a:srgbClr>
                  </a:outerShdw>
                </a:effectLst>
              </a:rPr>
              <a:t>Prayer   </a:t>
            </a:r>
            <a:r>
              <a:rPr lang="en-US" sz="4800" b="1" dirty="0" smtClean="0">
                <a:solidFill>
                  <a:srgbClr val="FFC000"/>
                </a:solidFill>
                <a:effectLst>
                  <a:outerShdw blurRad="38100" dist="38100" dir="2700000" algn="tl">
                    <a:srgbClr val="000000">
                      <a:alpha val="43137"/>
                    </a:srgbClr>
                  </a:outerShdw>
                </a:effectLst>
              </a:rPr>
              <a:t>Matt. 6:5-15</a:t>
            </a:r>
            <a:endParaRPr lang="en-US" sz="4800" b="1" dirty="0">
              <a:solidFill>
                <a:srgbClr val="FFC000"/>
              </a:solidFill>
              <a:effectLst>
                <a:outerShdw blurRad="38100" dist="38100" dir="2700000" algn="tl">
                  <a:srgbClr val="000000">
                    <a:alpha val="43137"/>
                  </a:srgbClr>
                </a:outerShdw>
              </a:effectLst>
            </a:endParaRPr>
          </a:p>
          <a:p>
            <a:endParaRPr lang="en-US" sz="4400" dirty="0"/>
          </a:p>
        </p:txBody>
      </p:sp>
    </p:spTree>
    <p:extLst>
      <p:ext uri="{BB962C8B-B14F-4D97-AF65-F5344CB8AC3E}">
        <p14:creationId xmlns:p14="http://schemas.microsoft.com/office/powerpoint/2010/main" val="2898592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1+#ppt_w/2"/>
                                          </p:val>
                                        </p:tav>
                                        <p:tav tm="100000">
                                          <p:val>
                                            <p:strVal val="#ppt_x"/>
                                          </p:val>
                                        </p:tav>
                                      </p:tavLst>
                                    </p:anim>
                                    <p:anim calcmode="lin" valueType="num">
                                      <p:cBhvr additive="base">
                                        <p:cTn id="8"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1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738" y="-82062"/>
            <a:ext cx="12871938" cy="870113"/>
          </a:xfrm>
        </p:spPr>
        <p:txBody>
          <a:bodyPr>
            <a:noAutofit/>
          </a:bodyPr>
          <a:lstStyle/>
          <a:p>
            <a:pPr algn="ctr"/>
            <a:r>
              <a:rPr lang="en-US" sz="4400" b="1" dirty="0" smtClean="0">
                <a:solidFill>
                  <a:srgbClr val="FFC000"/>
                </a:solidFill>
                <a:effectLst>
                  <a:outerShdw blurRad="38100" dist="38100" dir="2700000" algn="tl">
                    <a:srgbClr val="000000">
                      <a:alpha val="43137"/>
                    </a:srgbClr>
                  </a:outerShdw>
                </a:effectLst>
                <a:latin typeface="+mn-lt"/>
              </a:rPr>
              <a:t>Victories are developed in the Secret Place</a:t>
            </a:r>
            <a:endParaRPr lang="en-US" sz="4400" b="1" dirty="0">
              <a:solidFill>
                <a:srgbClr val="FFC000"/>
              </a:solidFill>
              <a:effectLst>
                <a:outerShdw blurRad="38100" dist="38100" dir="2700000" algn="tl">
                  <a:srgbClr val="000000">
                    <a:alpha val="43137"/>
                  </a:srgbClr>
                </a:outerShdw>
              </a:effectLst>
              <a:latin typeface="+mn-lt"/>
            </a:endParaRPr>
          </a:p>
        </p:txBody>
      </p:sp>
      <p:sp>
        <p:nvSpPr>
          <p:cNvPr id="4" name="TextBox 3"/>
          <p:cNvSpPr txBox="1"/>
          <p:nvPr/>
        </p:nvSpPr>
        <p:spPr>
          <a:xfrm>
            <a:off x="1504828" y="550369"/>
            <a:ext cx="8804031" cy="1569660"/>
          </a:xfrm>
          <a:prstGeom prst="rect">
            <a:avLst/>
          </a:prstGeom>
          <a:noFill/>
        </p:spPr>
        <p:txBody>
          <a:bodyPr wrap="square" rtlCol="0">
            <a:spAutoFit/>
          </a:bodyPr>
          <a:lstStyle/>
          <a:p>
            <a:r>
              <a:rPr lang="en-US" sz="4800" b="1" dirty="0">
                <a:solidFill>
                  <a:srgbClr val="00B0F0"/>
                </a:solidFill>
                <a:effectLst>
                  <a:outerShdw blurRad="38100" dist="38100" dir="2700000" algn="tl">
                    <a:srgbClr val="000000">
                      <a:alpha val="43137"/>
                    </a:srgbClr>
                  </a:outerShdw>
                </a:effectLst>
              </a:rPr>
              <a:t>Discipline of </a:t>
            </a:r>
            <a:r>
              <a:rPr lang="en-US" sz="4800" b="1" dirty="0" smtClean="0">
                <a:solidFill>
                  <a:srgbClr val="00B0F0"/>
                </a:solidFill>
                <a:effectLst>
                  <a:outerShdw blurRad="38100" dist="38100" dir="2700000" algn="tl">
                    <a:srgbClr val="000000">
                      <a:alpha val="43137"/>
                    </a:srgbClr>
                  </a:outerShdw>
                </a:effectLst>
              </a:rPr>
              <a:t>Giving    </a:t>
            </a:r>
            <a:r>
              <a:rPr lang="en-US" sz="4800" b="1" dirty="0" smtClean="0">
                <a:solidFill>
                  <a:srgbClr val="FFC000"/>
                </a:solidFill>
                <a:effectLst>
                  <a:outerShdw blurRad="38100" dist="38100" dir="2700000" algn="tl">
                    <a:srgbClr val="000000">
                      <a:alpha val="43137"/>
                    </a:srgbClr>
                  </a:outerShdw>
                </a:effectLst>
              </a:rPr>
              <a:t>Matt.6:1-4</a:t>
            </a:r>
            <a:endParaRPr lang="en-US" sz="4800" b="1" dirty="0">
              <a:solidFill>
                <a:srgbClr val="FFC000"/>
              </a:solidFill>
              <a:effectLst>
                <a:outerShdw blurRad="38100" dist="38100" dir="2700000" algn="tl">
                  <a:srgbClr val="000000">
                    <a:alpha val="43137"/>
                  </a:srgbClr>
                </a:outerShdw>
              </a:effectLst>
            </a:endParaRPr>
          </a:p>
          <a:p>
            <a:endParaRPr lang="en-US" sz="4800" dirty="0"/>
          </a:p>
        </p:txBody>
      </p:sp>
      <p:sp>
        <p:nvSpPr>
          <p:cNvPr id="8" name="TextBox 7"/>
          <p:cNvSpPr txBox="1"/>
          <p:nvPr/>
        </p:nvSpPr>
        <p:spPr>
          <a:xfrm>
            <a:off x="1" y="1335199"/>
            <a:ext cx="12426462" cy="4678204"/>
          </a:xfrm>
          <a:prstGeom prst="rect">
            <a:avLst/>
          </a:prstGeom>
          <a:noFill/>
        </p:spPr>
        <p:txBody>
          <a:bodyPr wrap="square" rtlCol="0">
            <a:spAutoFit/>
          </a:bodyPr>
          <a:lstStyle/>
          <a:p>
            <a:r>
              <a:rPr lang="en-US" sz="4000" dirty="0" smtClean="0"/>
              <a:t>“Be careful not to practice your righteousness in front of others to be seen by them. If you do, you will have no reward from your Father in heaven.</a:t>
            </a:r>
          </a:p>
          <a:p>
            <a:r>
              <a:rPr lang="en-US" sz="4000" b="1" baseline="30000" dirty="0" smtClean="0"/>
              <a:t>2 </a:t>
            </a:r>
            <a:r>
              <a:rPr lang="en-US" sz="4000" dirty="0" smtClean="0"/>
              <a:t>“So when you give to the needy, do not announce it with trumpets, as the hypocrites do in the synagogues and on the streets, to be honored by others. Truly I tell you, they have received their reward in full.” </a:t>
            </a:r>
            <a:endParaRPr lang="en-US" sz="4400" dirty="0" smtClean="0"/>
          </a:p>
          <a:p>
            <a:endParaRPr lang="en-US" dirty="0"/>
          </a:p>
        </p:txBody>
      </p:sp>
    </p:spTree>
    <p:extLst>
      <p:ext uri="{BB962C8B-B14F-4D97-AF65-F5344CB8AC3E}">
        <p14:creationId xmlns:p14="http://schemas.microsoft.com/office/powerpoint/2010/main" val="4872291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738" y="-82062"/>
            <a:ext cx="12871938" cy="870113"/>
          </a:xfrm>
        </p:spPr>
        <p:txBody>
          <a:bodyPr>
            <a:noAutofit/>
          </a:bodyPr>
          <a:lstStyle/>
          <a:p>
            <a:pPr algn="ctr"/>
            <a:r>
              <a:rPr lang="en-US" sz="4400" b="1" dirty="0" smtClean="0">
                <a:solidFill>
                  <a:srgbClr val="FFC000"/>
                </a:solidFill>
                <a:effectLst>
                  <a:outerShdw blurRad="38100" dist="38100" dir="2700000" algn="tl">
                    <a:srgbClr val="000000">
                      <a:alpha val="43137"/>
                    </a:srgbClr>
                  </a:outerShdw>
                </a:effectLst>
                <a:latin typeface="+mn-lt"/>
              </a:rPr>
              <a:t>Victories are developed in the Secret Place</a:t>
            </a:r>
            <a:endParaRPr lang="en-US" sz="4400" b="1" dirty="0">
              <a:solidFill>
                <a:srgbClr val="FFC000"/>
              </a:solidFill>
              <a:effectLst>
                <a:outerShdw blurRad="38100" dist="38100" dir="2700000" algn="tl">
                  <a:srgbClr val="000000">
                    <a:alpha val="43137"/>
                  </a:srgbClr>
                </a:outerShdw>
              </a:effectLst>
              <a:latin typeface="+mn-lt"/>
            </a:endParaRPr>
          </a:p>
        </p:txBody>
      </p:sp>
      <p:sp>
        <p:nvSpPr>
          <p:cNvPr id="4" name="TextBox 3"/>
          <p:cNvSpPr txBox="1"/>
          <p:nvPr/>
        </p:nvSpPr>
        <p:spPr>
          <a:xfrm>
            <a:off x="1504828" y="550369"/>
            <a:ext cx="8804031" cy="1569660"/>
          </a:xfrm>
          <a:prstGeom prst="rect">
            <a:avLst/>
          </a:prstGeom>
          <a:noFill/>
        </p:spPr>
        <p:txBody>
          <a:bodyPr wrap="square" rtlCol="0">
            <a:spAutoFit/>
          </a:bodyPr>
          <a:lstStyle/>
          <a:p>
            <a:r>
              <a:rPr lang="en-US" sz="4800" b="1" dirty="0">
                <a:solidFill>
                  <a:srgbClr val="00B0F0"/>
                </a:solidFill>
                <a:effectLst>
                  <a:outerShdw blurRad="38100" dist="38100" dir="2700000" algn="tl">
                    <a:srgbClr val="000000">
                      <a:alpha val="43137"/>
                    </a:srgbClr>
                  </a:outerShdw>
                </a:effectLst>
              </a:rPr>
              <a:t>Discipline of </a:t>
            </a:r>
            <a:r>
              <a:rPr lang="en-US" sz="4800" b="1" dirty="0" smtClean="0">
                <a:solidFill>
                  <a:srgbClr val="00B0F0"/>
                </a:solidFill>
                <a:effectLst>
                  <a:outerShdw blurRad="38100" dist="38100" dir="2700000" algn="tl">
                    <a:srgbClr val="000000">
                      <a:alpha val="43137"/>
                    </a:srgbClr>
                  </a:outerShdw>
                </a:effectLst>
              </a:rPr>
              <a:t>Giving    </a:t>
            </a:r>
            <a:r>
              <a:rPr lang="en-US" sz="4800" b="1" dirty="0" smtClean="0">
                <a:solidFill>
                  <a:srgbClr val="FFC000"/>
                </a:solidFill>
                <a:effectLst>
                  <a:outerShdw blurRad="38100" dist="38100" dir="2700000" algn="tl">
                    <a:srgbClr val="000000">
                      <a:alpha val="43137"/>
                    </a:srgbClr>
                  </a:outerShdw>
                </a:effectLst>
              </a:rPr>
              <a:t>Matt.6:1-4</a:t>
            </a:r>
            <a:endParaRPr lang="en-US" sz="4800" b="1" dirty="0">
              <a:solidFill>
                <a:srgbClr val="FFC000"/>
              </a:solidFill>
              <a:effectLst>
                <a:outerShdw blurRad="38100" dist="38100" dir="2700000" algn="tl">
                  <a:srgbClr val="000000">
                    <a:alpha val="43137"/>
                  </a:srgbClr>
                </a:outerShdw>
              </a:effectLst>
            </a:endParaRPr>
          </a:p>
          <a:p>
            <a:endParaRPr lang="en-US" sz="4800" dirty="0"/>
          </a:p>
        </p:txBody>
      </p:sp>
      <p:sp>
        <p:nvSpPr>
          <p:cNvPr id="8" name="TextBox 7"/>
          <p:cNvSpPr txBox="1"/>
          <p:nvPr/>
        </p:nvSpPr>
        <p:spPr>
          <a:xfrm>
            <a:off x="117232" y="1675168"/>
            <a:ext cx="12426462" cy="2800767"/>
          </a:xfrm>
          <a:prstGeom prst="rect">
            <a:avLst/>
          </a:prstGeom>
          <a:noFill/>
        </p:spPr>
        <p:txBody>
          <a:bodyPr wrap="square" rtlCol="0">
            <a:spAutoFit/>
          </a:bodyPr>
          <a:lstStyle/>
          <a:p>
            <a:r>
              <a:rPr lang="en-US" sz="4400" b="1" baseline="30000" dirty="0"/>
              <a:t>3 </a:t>
            </a:r>
            <a:r>
              <a:rPr lang="en-US" sz="4400" dirty="0"/>
              <a:t>But when you give to the needy, do not let your left hand know what your right hand is doing, </a:t>
            </a:r>
            <a:r>
              <a:rPr lang="en-US" sz="4400" b="1" baseline="30000" dirty="0"/>
              <a:t>4 </a:t>
            </a:r>
            <a:r>
              <a:rPr lang="en-US" sz="4400" dirty="0"/>
              <a:t>so that your </a:t>
            </a:r>
            <a:r>
              <a:rPr lang="en-US" sz="4400" u="sng" dirty="0"/>
              <a:t>giving may be in secret</a:t>
            </a:r>
            <a:r>
              <a:rPr lang="en-US" sz="4400" dirty="0"/>
              <a:t>. </a:t>
            </a:r>
            <a:r>
              <a:rPr lang="en-US" sz="4400" u="sng" dirty="0"/>
              <a:t>Then your Father, who sees what is done in secret</a:t>
            </a:r>
            <a:r>
              <a:rPr lang="en-US" sz="4400" dirty="0"/>
              <a:t>, will reward you.</a:t>
            </a:r>
          </a:p>
        </p:txBody>
      </p:sp>
      <p:sp>
        <p:nvSpPr>
          <p:cNvPr id="3" name="TextBox 2"/>
          <p:cNvSpPr txBox="1"/>
          <p:nvPr/>
        </p:nvSpPr>
        <p:spPr>
          <a:xfrm>
            <a:off x="304800" y="5076092"/>
            <a:ext cx="11465169" cy="830997"/>
          </a:xfrm>
          <a:prstGeom prst="rect">
            <a:avLst/>
          </a:prstGeom>
          <a:noFill/>
        </p:spPr>
        <p:txBody>
          <a:bodyPr wrap="square" rtlCol="0">
            <a:spAutoFit/>
          </a:bodyPr>
          <a:lstStyle/>
          <a:p>
            <a:r>
              <a:rPr lang="en-US" sz="4800" dirty="0" smtClean="0">
                <a:solidFill>
                  <a:srgbClr val="FFC000"/>
                </a:solidFill>
              </a:rPr>
              <a:t>The </a:t>
            </a:r>
            <a:r>
              <a:rPr lang="en-US" sz="4800" u="sng" dirty="0" smtClean="0">
                <a:solidFill>
                  <a:srgbClr val="FFC000"/>
                </a:solidFill>
              </a:rPr>
              <a:t>Enemy</a:t>
            </a:r>
            <a:r>
              <a:rPr lang="en-US" sz="4800" dirty="0" smtClean="0">
                <a:solidFill>
                  <a:srgbClr val="FFC000"/>
                </a:solidFill>
              </a:rPr>
              <a:t> you slay with this stone is </a:t>
            </a:r>
            <a:r>
              <a:rPr lang="en-US" sz="4800" b="1" dirty="0" smtClean="0">
                <a:solidFill>
                  <a:srgbClr val="FF0000"/>
                </a:solidFill>
              </a:rPr>
              <a:t>Greed.</a:t>
            </a:r>
            <a:endParaRPr lang="en-US" sz="4800" b="1" dirty="0">
              <a:solidFill>
                <a:srgbClr val="FF0000"/>
              </a:solidFill>
            </a:endParaRPr>
          </a:p>
        </p:txBody>
      </p:sp>
    </p:spTree>
    <p:extLst>
      <p:ext uri="{BB962C8B-B14F-4D97-AF65-F5344CB8AC3E}">
        <p14:creationId xmlns:p14="http://schemas.microsoft.com/office/powerpoint/2010/main" val="3382054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79023"/>
            <a:ext cx="10131425" cy="688622"/>
          </a:xfrm>
        </p:spPr>
        <p:txBody>
          <a:bodyPr>
            <a:normAutofit fontScale="90000"/>
          </a:bodyPr>
          <a:lstStyle/>
          <a:p>
            <a:r>
              <a:rPr lang="en-US" sz="4800" b="1" dirty="0" smtClean="0">
                <a:solidFill>
                  <a:srgbClr val="FFC000"/>
                </a:solidFill>
              </a:rPr>
              <a:t>Jesus’ Model   </a:t>
            </a:r>
            <a:endParaRPr lang="en-US" sz="4800" b="1" dirty="0">
              <a:solidFill>
                <a:srgbClr val="FFC000"/>
              </a:solidFill>
            </a:endParaRPr>
          </a:p>
        </p:txBody>
      </p:sp>
      <p:sp>
        <p:nvSpPr>
          <p:cNvPr id="5" name="Content Placeholder 4"/>
          <p:cNvSpPr>
            <a:spLocks noGrp="1"/>
          </p:cNvSpPr>
          <p:nvPr>
            <p:ph idx="1"/>
          </p:nvPr>
        </p:nvSpPr>
        <p:spPr>
          <a:xfrm>
            <a:off x="685799" y="1340556"/>
            <a:ext cx="10131425" cy="4766733"/>
          </a:xfrm>
        </p:spPr>
        <p:txBody>
          <a:bodyPr>
            <a:normAutofit/>
          </a:bodyPr>
          <a:lstStyle/>
          <a:p>
            <a:pPr marL="0" indent="0">
              <a:buNone/>
            </a:pPr>
            <a:r>
              <a:rPr lang="en-US" sz="3600" dirty="0" smtClean="0"/>
              <a:t>Mark 14:33-38</a:t>
            </a:r>
          </a:p>
          <a:p>
            <a:pPr marL="0" indent="0">
              <a:buNone/>
            </a:pPr>
            <a:r>
              <a:rPr lang="en-US" sz="3600" b="1" baseline="30000" dirty="0"/>
              <a:t>32 </a:t>
            </a:r>
            <a:r>
              <a:rPr lang="en-US" sz="3600" dirty="0"/>
              <a:t>They went to a place called Gethsemane, and Jesus said to his disciples, “Sit here while I pray.” </a:t>
            </a:r>
            <a:r>
              <a:rPr lang="en-US" sz="3600" b="1" baseline="30000" dirty="0"/>
              <a:t>33 </a:t>
            </a:r>
            <a:r>
              <a:rPr lang="en-US" sz="3600" dirty="0"/>
              <a:t>He took Peter, James and John along with him, and he began to be deeply distressed and troubled. </a:t>
            </a:r>
            <a:r>
              <a:rPr lang="en-US" sz="3600" b="1" baseline="30000" dirty="0"/>
              <a:t>34 </a:t>
            </a:r>
            <a:r>
              <a:rPr lang="en-US" sz="3600" dirty="0"/>
              <a:t>“My soul is overwhelmed with sorrow to the point of death,” he said to them. “Stay here and keep watch.”</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3541928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1623" y="-282222"/>
            <a:ext cx="10131425" cy="1456267"/>
          </a:xfrm>
        </p:spPr>
        <p:txBody>
          <a:bodyPr>
            <a:normAutofit/>
          </a:bodyPr>
          <a:lstStyle/>
          <a:p>
            <a:r>
              <a:rPr lang="en-US" sz="4400" b="1" dirty="0">
                <a:solidFill>
                  <a:srgbClr val="FFC000"/>
                </a:solidFill>
              </a:rPr>
              <a:t>Jesus’ Model </a:t>
            </a:r>
            <a:endParaRPr lang="en-US" sz="4400" dirty="0"/>
          </a:p>
        </p:txBody>
      </p:sp>
      <p:sp>
        <p:nvSpPr>
          <p:cNvPr id="5" name="Content Placeholder 4"/>
          <p:cNvSpPr>
            <a:spLocks noGrp="1"/>
          </p:cNvSpPr>
          <p:nvPr>
            <p:ph idx="1"/>
          </p:nvPr>
        </p:nvSpPr>
        <p:spPr>
          <a:xfrm>
            <a:off x="663224" y="1001889"/>
            <a:ext cx="10131425" cy="5534378"/>
          </a:xfrm>
        </p:spPr>
        <p:txBody>
          <a:bodyPr>
            <a:normAutofit lnSpcReduction="10000"/>
          </a:bodyPr>
          <a:lstStyle/>
          <a:p>
            <a:pPr marL="0" indent="0">
              <a:buNone/>
            </a:pPr>
            <a:r>
              <a:rPr lang="en-US" sz="3600" b="1" baseline="30000" dirty="0"/>
              <a:t>35 </a:t>
            </a:r>
            <a:r>
              <a:rPr lang="en-US" sz="3600" dirty="0"/>
              <a:t>Going a little farther, he fell to the ground and prayed that if possible the hour might pass from him. </a:t>
            </a:r>
            <a:r>
              <a:rPr lang="en-US" sz="3600" b="1" baseline="30000" dirty="0"/>
              <a:t>36 </a:t>
            </a:r>
            <a:r>
              <a:rPr lang="en-US" sz="3600" i="1" dirty="0"/>
              <a:t>“Abba</a:t>
            </a:r>
            <a:r>
              <a:rPr lang="en-US" sz="3600" dirty="0"/>
              <a:t>,</a:t>
            </a:r>
            <a:r>
              <a:rPr lang="en-US" sz="3600" baseline="30000" dirty="0"/>
              <a:t> </a:t>
            </a:r>
            <a:r>
              <a:rPr lang="en-US" sz="3600" dirty="0"/>
              <a:t>Father,” he said, “everything is possible for you. Take this cup from me. Yet not what I will, but what you will.”</a:t>
            </a:r>
          </a:p>
          <a:p>
            <a:pPr marL="0" indent="0">
              <a:buNone/>
            </a:pPr>
            <a:r>
              <a:rPr lang="en-US" sz="3600" b="1" baseline="30000" dirty="0"/>
              <a:t>37 </a:t>
            </a:r>
            <a:r>
              <a:rPr lang="en-US" sz="3600" dirty="0"/>
              <a:t>Then he returned to his disciples and found them sleeping. “Simon,” he said to Peter, “are you asleep? Couldn’t you keep watch for one hour? </a:t>
            </a:r>
            <a:r>
              <a:rPr lang="en-US" sz="3600" b="1" baseline="30000" dirty="0"/>
              <a:t>38 </a:t>
            </a:r>
            <a:r>
              <a:rPr lang="en-US" sz="3600" dirty="0"/>
              <a:t>Watch and pray so that you will not fall into temptation. The spirit is willing, but the flesh is weak.”</a:t>
            </a:r>
          </a:p>
          <a:p>
            <a:pPr marL="0" indent="0">
              <a:buNone/>
            </a:pPr>
            <a:endParaRPr lang="en-US" dirty="0"/>
          </a:p>
        </p:txBody>
      </p:sp>
    </p:spTree>
    <p:extLst>
      <p:ext uri="{BB962C8B-B14F-4D97-AF65-F5344CB8AC3E}">
        <p14:creationId xmlns:p14="http://schemas.microsoft.com/office/powerpoint/2010/main" val="234170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6600" b="1" dirty="0" smtClean="0">
                <a:solidFill>
                  <a:srgbClr val="FFC000"/>
                </a:solidFill>
              </a:rPr>
              <a:t>The Secret Place</a:t>
            </a:r>
            <a:endParaRPr lang="en-US" sz="6600" b="1" dirty="0">
              <a:solidFill>
                <a:srgbClr val="FFC000"/>
              </a:solidFill>
            </a:endParaRPr>
          </a:p>
        </p:txBody>
      </p:sp>
      <p:sp>
        <p:nvSpPr>
          <p:cNvPr id="5" name="Content Placeholder 4"/>
          <p:cNvSpPr>
            <a:spLocks noGrp="1"/>
          </p:cNvSpPr>
          <p:nvPr>
            <p:ph idx="1"/>
          </p:nvPr>
        </p:nvSpPr>
        <p:spPr/>
        <p:txBody>
          <a:bodyPr/>
          <a:lstStyle/>
          <a:p>
            <a:endParaRPr lang="en-US" dirty="0"/>
          </a:p>
        </p:txBody>
      </p:sp>
    </p:spTree>
    <p:extLst>
      <p:ext uri="{BB962C8B-B14F-4D97-AF65-F5344CB8AC3E}">
        <p14:creationId xmlns:p14="http://schemas.microsoft.com/office/powerpoint/2010/main" val="20120136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1"/>
            <a:ext cx="12871938" cy="586154"/>
          </a:xfrm>
        </p:spPr>
        <p:txBody>
          <a:bodyPr>
            <a:noAutofit/>
          </a:bodyPr>
          <a:lstStyle/>
          <a:p>
            <a:pPr algn="ctr"/>
            <a:r>
              <a:rPr lang="en-US" sz="4400" b="1" dirty="0" smtClean="0">
                <a:solidFill>
                  <a:srgbClr val="FFC000"/>
                </a:solidFill>
                <a:effectLst>
                  <a:outerShdw blurRad="38100" dist="38100" dir="2700000" algn="tl">
                    <a:srgbClr val="000000">
                      <a:alpha val="43137"/>
                    </a:srgbClr>
                  </a:outerShdw>
                </a:effectLst>
                <a:latin typeface="+mn-lt"/>
              </a:rPr>
              <a:t>Victories are developed in the Secret Place</a:t>
            </a:r>
            <a:endParaRPr lang="en-US" sz="4400" b="1" dirty="0">
              <a:solidFill>
                <a:srgbClr val="FFC000"/>
              </a:solidFill>
              <a:effectLst>
                <a:outerShdw blurRad="38100" dist="38100" dir="2700000" algn="tl">
                  <a:srgbClr val="000000">
                    <a:alpha val="43137"/>
                  </a:srgbClr>
                </a:outerShdw>
              </a:effectLst>
              <a:latin typeface="+mn-lt"/>
            </a:endParaRPr>
          </a:p>
        </p:txBody>
      </p:sp>
      <p:sp>
        <p:nvSpPr>
          <p:cNvPr id="6" name="TextBox 5"/>
          <p:cNvSpPr txBox="1"/>
          <p:nvPr/>
        </p:nvSpPr>
        <p:spPr>
          <a:xfrm>
            <a:off x="1342290" y="738555"/>
            <a:ext cx="9091248" cy="1508105"/>
          </a:xfrm>
          <a:prstGeom prst="rect">
            <a:avLst/>
          </a:prstGeom>
          <a:noFill/>
        </p:spPr>
        <p:txBody>
          <a:bodyPr wrap="square" rtlCol="0">
            <a:spAutoFit/>
          </a:bodyPr>
          <a:lstStyle/>
          <a:p>
            <a:r>
              <a:rPr lang="en-US" sz="4800" b="1" dirty="0">
                <a:solidFill>
                  <a:srgbClr val="00B0F0"/>
                </a:solidFill>
                <a:effectLst>
                  <a:outerShdw blurRad="38100" dist="38100" dir="2700000" algn="tl">
                    <a:srgbClr val="000000">
                      <a:alpha val="43137"/>
                    </a:srgbClr>
                  </a:outerShdw>
                </a:effectLst>
              </a:rPr>
              <a:t>Discipline of </a:t>
            </a:r>
            <a:r>
              <a:rPr lang="en-US" sz="4800" b="1" dirty="0" smtClean="0">
                <a:solidFill>
                  <a:srgbClr val="00B0F0"/>
                </a:solidFill>
                <a:effectLst>
                  <a:outerShdw blurRad="38100" dist="38100" dir="2700000" algn="tl">
                    <a:srgbClr val="000000">
                      <a:alpha val="43137"/>
                    </a:srgbClr>
                  </a:outerShdw>
                </a:effectLst>
              </a:rPr>
              <a:t>Prayer   </a:t>
            </a:r>
            <a:r>
              <a:rPr lang="en-US" sz="4800" b="1" dirty="0" smtClean="0">
                <a:solidFill>
                  <a:srgbClr val="FFC000"/>
                </a:solidFill>
                <a:effectLst>
                  <a:outerShdw blurRad="38100" dist="38100" dir="2700000" algn="tl">
                    <a:srgbClr val="000000">
                      <a:alpha val="43137"/>
                    </a:srgbClr>
                  </a:outerShdw>
                </a:effectLst>
              </a:rPr>
              <a:t>Matt. 6:5-15</a:t>
            </a:r>
            <a:endParaRPr lang="en-US" sz="4800" b="1" dirty="0">
              <a:solidFill>
                <a:srgbClr val="FFC000"/>
              </a:solidFill>
              <a:effectLst>
                <a:outerShdw blurRad="38100" dist="38100" dir="2700000" algn="tl">
                  <a:srgbClr val="000000">
                    <a:alpha val="43137"/>
                  </a:srgbClr>
                </a:outerShdw>
              </a:effectLst>
            </a:endParaRPr>
          </a:p>
          <a:p>
            <a:endParaRPr lang="en-US" sz="4400" dirty="0"/>
          </a:p>
        </p:txBody>
      </p:sp>
      <p:sp>
        <p:nvSpPr>
          <p:cNvPr id="7" name="TextBox 6"/>
          <p:cNvSpPr txBox="1"/>
          <p:nvPr/>
        </p:nvSpPr>
        <p:spPr>
          <a:xfrm>
            <a:off x="0" y="1773961"/>
            <a:ext cx="12027877" cy="5016758"/>
          </a:xfrm>
          <a:prstGeom prst="rect">
            <a:avLst/>
          </a:prstGeom>
          <a:noFill/>
        </p:spPr>
        <p:txBody>
          <a:bodyPr wrap="square" rtlCol="0">
            <a:spAutoFit/>
          </a:bodyPr>
          <a:lstStyle/>
          <a:p>
            <a:r>
              <a:rPr lang="en-US" sz="3200" b="1" baseline="30000" dirty="0"/>
              <a:t>5 </a:t>
            </a:r>
            <a:r>
              <a:rPr lang="en-US" sz="3200" b="1" dirty="0"/>
              <a:t>“And when you pray, do not be like the hypocrites, for they love to pray standing in the synagogues and on the street corners to be seen by others. Truly I tell you, they have received their reward in full. </a:t>
            </a:r>
            <a:endParaRPr lang="en-US" sz="3200" b="1" dirty="0" smtClean="0"/>
          </a:p>
          <a:p>
            <a:r>
              <a:rPr lang="en-US" sz="3200" b="1" baseline="30000" dirty="0" smtClean="0"/>
              <a:t>6</a:t>
            </a:r>
            <a:r>
              <a:rPr lang="en-US" sz="3200" b="1" baseline="30000" dirty="0"/>
              <a:t> </a:t>
            </a:r>
            <a:r>
              <a:rPr lang="en-US" sz="3200" b="1" dirty="0">
                <a:solidFill>
                  <a:srgbClr val="00B0F0"/>
                </a:solidFill>
              </a:rPr>
              <a:t>But </a:t>
            </a:r>
            <a:r>
              <a:rPr lang="en-US" sz="3200" b="1" u="sng" dirty="0">
                <a:solidFill>
                  <a:srgbClr val="00B0F0"/>
                </a:solidFill>
              </a:rPr>
              <a:t>when you pray, go into your room, close the door and pray to your Father, who is unseen. Then your Father, who sees what is done in secret, will reward you</a:t>
            </a:r>
            <a:r>
              <a:rPr lang="en-US" sz="3200" b="1" u="sng" dirty="0"/>
              <a:t>. </a:t>
            </a:r>
            <a:endParaRPr lang="en-US" sz="3200" b="1" u="sng" dirty="0" smtClean="0"/>
          </a:p>
          <a:p>
            <a:r>
              <a:rPr lang="en-US" sz="3200" b="1" baseline="30000" dirty="0" smtClean="0"/>
              <a:t>7</a:t>
            </a:r>
            <a:r>
              <a:rPr lang="en-US" sz="3200" b="1" baseline="30000" dirty="0"/>
              <a:t> </a:t>
            </a:r>
            <a:r>
              <a:rPr lang="en-US" sz="3200" b="1" dirty="0"/>
              <a:t>And when you pray, do not keep on babbling like pagans, for they think they will be heard because of their many words. </a:t>
            </a:r>
            <a:endParaRPr lang="en-US" sz="3200" b="1" dirty="0" smtClean="0"/>
          </a:p>
          <a:p>
            <a:r>
              <a:rPr lang="en-US" sz="3200" b="1" baseline="30000" dirty="0" smtClean="0"/>
              <a:t>8</a:t>
            </a:r>
            <a:r>
              <a:rPr lang="en-US" sz="3200" b="1" baseline="30000" dirty="0"/>
              <a:t> </a:t>
            </a:r>
            <a:r>
              <a:rPr lang="en-US" sz="3200" b="1" dirty="0"/>
              <a:t>Do not be like them, for your </a:t>
            </a:r>
            <a:r>
              <a:rPr lang="en-US" sz="3200" b="1" u="sng" dirty="0"/>
              <a:t>Father knows what you need before you ask him.</a:t>
            </a:r>
          </a:p>
        </p:txBody>
      </p:sp>
    </p:spTree>
    <p:extLst>
      <p:ext uri="{BB962C8B-B14F-4D97-AF65-F5344CB8AC3E}">
        <p14:creationId xmlns:p14="http://schemas.microsoft.com/office/powerpoint/2010/main" val="31465100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022" y="82062"/>
            <a:ext cx="12871938" cy="515815"/>
          </a:xfrm>
        </p:spPr>
        <p:txBody>
          <a:bodyPr>
            <a:noAutofit/>
          </a:bodyPr>
          <a:lstStyle/>
          <a:p>
            <a:r>
              <a:rPr lang="en-US" sz="4400" b="1" dirty="0" smtClean="0">
                <a:solidFill>
                  <a:srgbClr val="FFC000"/>
                </a:solidFill>
                <a:effectLst>
                  <a:outerShdw blurRad="38100" dist="38100" dir="2700000" algn="tl">
                    <a:srgbClr val="000000">
                      <a:alpha val="43137"/>
                    </a:srgbClr>
                  </a:outerShdw>
                </a:effectLst>
                <a:latin typeface="+mn-lt"/>
              </a:rPr>
              <a:t>Victories are developed in the Secret Place</a:t>
            </a:r>
            <a:endParaRPr lang="en-US" sz="4400" b="1" dirty="0">
              <a:solidFill>
                <a:srgbClr val="FFC000"/>
              </a:solidFill>
              <a:effectLst>
                <a:outerShdw blurRad="38100" dist="38100" dir="2700000" algn="tl">
                  <a:srgbClr val="000000">
                    <a:alpha val="43137"/>
                  </a:srgbClr>
                </a:outerShdw>
              </a:effectLst>
              <a:latin typeface="+mn-lt"/>
            </a:endParaRPr>
          </a:p>
        </p:txBody>
      </p:sp>
      <p:sp>
        <p:nvSpPr>
          <p:cNvPr id="6" name="TextBox 5"/>
          <p:cNvSpPr txBox="1"/>
          <p:nvPr/>
        </p:nvSpPr>
        <p:spPr>
          <a:xfrm>
            <a:off x="1271952" y="597877"/>
            <a:ext cx="9091248" cy="1508105"/>
          </a:xfrm>
          <a:prstGeom prst="rect">
            <a:avLst/>
          </a:prstGeom>
          <a:noFill/>
        </p:spPr>
        <p:txBody>
          <a:bodyPr wrap="square" rtlCol="0">
            <a:spAutoFit/>
          </a:bodyPr>
          <a:lstStyle/>
          <a:p>
            <a:r>
              <a:rPr lang="en-US" sz="4800" b="1" dirty="0">
                <a:solidFill>
                  <a:srgbClr val="00B0F0"/>
                </a:solidFill>
                <a:effectLst>
                  <a:outerShdw blurRad="38100" dist="38100" dir="2700000" algn="tl">
                    <a:srgbClr val="000000">
                      <a:alpha val="43137"/>
                    </a:srgbClr>
                  </a:outerShdw>
                </a:effectLst>
              </a:rPr>
              <a:t>Discipline of </a:t>
            </a:r>
            <a:r>
              <a:rPr lang="en-US" sz="4800" b="1" dirty="0" smtClean="0">
                <a:solidFill>
                  <a:srgbClr val="00B0F0"/>
                </a:solidFill>
                <a:effectLst>
                  <a:outerShdw blurRad="38100" dist="38100" dir="2700000" algn="tl">
                    <a:srgbClr val="000000">
                      <a:alpha val="43137"/>
                    </a:srgbClr>
                  </a:outerShdw>
                </a:effectLst>
              </a:rPr>
              <a:t>Prayer   </a:t>
            </a:r>
            <a:r>
              <a:rPr lang="en-US" sz="4800" b="1" dirty="0" smtClean="0">
                <a:solidFill>
                  <a:srgbClr val="FFC000"/>
                </a:solidFill>
                <a:effectLst>
                  <a:outerShdw blurRad="38100" dist="38100" dir="2700000" algn="tl">
                    <a:srgbClr val="000000">
                      <a:alpha val="43137"/>
                    </a:srgbClr>
                  </a:outerShdw>
                </a:effectLst>
              </a:rPr>
              <a:t>Matt. 6:5-15</a:t>
            </a:r>
            <a:endParaRPr lang="en-US" sz="4800" b="1" dirty="0">
              <a:solidFill>
                <a:srgbClr val="FFC000"/>
              </a:solidFill>
              <a:effectLst>
                <a:outerShdw blurRad="38100" dist="38100" dir="2700000" algn="tl">
                  <a:srgbClr val="000000">
                    <a:alpha val="43137"/>
                  </a:srgbClr>
                </a:outerShdw>
              </a:effectLst>
            </a:endParaRPr>
          </a:p>
          <a:p>
            <a:endParaRPr lang="en-US" sz="4400" dirty="0"/>
          </a:p>
        </p:txBody>
      </p:sp>
      <p:sp>
        <p:nvSpPr>
          <p:cNvPr id="3" name="TextBox 2"/>
          <p:cNvSpPr txBox="1"/>
          <p:nvPr/>
        </p:nvSpPr>
        <p:spPr>
          <a:xfrm>
            <a:off x="126022" y="1351929"/>
            <a:ext cx="5477609" cy="5632311"/>
          </a:xfrm>
          <a:prstGeom prst="rect">
            <a:avLst/>
          </a:prstGeom>
          <a:noFill/>
        </p:spPr>
        <p:txBody>
          <a:bodyPr wrap="square" rtlCol="0">
            <a:spAutoFit/>
          </a:bodyPr>
          <a:lstStyle/>
          <a:p>
            <a:r>
              <a:rPr lang="en-US" sz="4000" b="1" baseline="30000" dirty="0"/>
              <a:t>9 </a:t>
            </a:r>
            <a:r>
              <a:rPr lang="en-US" sz="4000" dirty="0"/>
              <a:t>“This, then, is how you should pray:</a:t>
            </a:r>
          </a:p>
          <a:p>
            <a:r>
              <a:rPr lang="en-US" sz="4000" dirty="0"/>
              <a:t>“‘Our Father in heaven,</a:t>
            </a:r>
            <a:br>
              <a:rPr lang="en-US" sz="4000" dirty="0"/>
            </a:br>
            <a:r>
              <a:rPr lang="en-US" sz="4000" dirty="0"/>
              <a:t>hallowed be your name,</a:t>
            </a:r>
            <a:br>
              <a:rPr lang="en-US" sz="4000" dirty="0"/>
            </a:br>
            <a:r>
              <a:rPr lang="en-US" sz="4000" b="1" baseline="30000" dirty="0"/>
              <a:t>10 </a:t>
            </a:r>
            <a:r>
              <a:rPr lang="en-US" sz="4000" dirty="0"/>
              <a:t>your kingdom come,</a:t>
            </a:r>
            <a:br>
              <a:rPr lang="en-US" sz="4000" dirty="0"/>
            </a:br>
            <a:r>
              <a:rPr lang="en-US" sz="4000" dirty="0"/>
              <a:t>your will be done,</a:t>
            </a:r>
            <a:br>
              <a:rPr lang="en-US" sz="4000" dirty="0"/>
            </a:br>
            <a:r>
              <a:rPr lang="en-US" sz="4000" dirty="0"/>
              <a:t>    on earth as it is in heaven.</a:t>
            </a:r>
            <a:br>
              <a:rPr lang="en-US" sz="4000" dirty="0"/>
            </a:br>
            <a:endParaRPr lang="en-US" sz="4000" dirty="0"/>
          </a:p>
        </p:txBody>
      </p:sp>
      <p:sp>
        <p:nvSpPr>
          <p:cNvPr id="4" name="TextBox 3"/>
          <p:cNvSpPr txBox="1"/>
          <p:nvPr/>
        </p:nvSpPr>
        <p:spPr>
          <a:xfrm>
            <a:off x="5994889" y="1351928"/>
            <a:ext cx="5962650" cy="5632311"/>
          </a:xfrm>
          <a:prstGeom prst="rect">
            <a:avLst/>
          </a:prstGeom>
          <a:noFill/>
        </p:spPr>
        <p:txBody>
          <a:bodyPr wrap="square" rtlCol="0">
            <a:spAutoFit/>
          </a:bodyPr>
          <a:lstStyle/>
          <a:p>
            <a:r>
              <a:rPr lang="en-US" sz="4000" b="1" baseline="30000" dirty="0"/>
              <a:t>11 </a:t>
            </a:r>
            <a:r>
              <a:rPr lang="en-US" sz="4000" dirty="0"/>
              <a:t>Give us today our daily bread.</a:t>
            </a:r>
            <a:br>
              <a:rPr lang="en-US" sz="4000" dirty="0"/>
            </a:br>
            <a:r>
              <a:rPr lang="en-US" sz="4000" b="1" baseline="30000" dirty="0"/>
              <a:t>12 </a:t>
            </a:r>
            <a:r>
              <a:rPr lang="en-US" sz="4000" dirty="0"/>
              <a:t>And forgive us our debts,</a:t>
            </a:r>
            <a:br>
              <a:rPr lang="en-US" sz="4000" dirty="0"/>
            </a:br>
            <a:r>
              <a:rPr lang="en-US" sz="4000" dirty="0"/>
              <a:t>    as we also have forgiven our debtors.</a:t>
            </a:r>
            <a:br>
              <a:rPr lang="en-US" sz="4000" dirty="0"/>
            </a:br>
            <a:r>
              <a:rPr lang="en-US" sz="4000" b="1" baseline="30000" dirty="0"/>
              <a:t>13 </a:t>
            </a:r>
            <a:r>
              <a:rPr lang="en-US" sz="4000" dirty="0"/>
              <a:t>And lead us not into temptation,</a:t>
            </a:r>
            <a:br>
              <a:rPr lang="en-US" sz="4000" dirty="0"/>
            </a:br>
            <a:r>
              <a:rPr lang="en-US" sz="4000" dirty="0"/>
              <a:t>    but deliver us from the evil one.’</a:t>
            </a:r>
          </a:p>
        </p:txBody>
      </p:sp>
    </p:spTree>
    <p:extLst>
      <p:ext uri="{BB962C8B-B14F-4D97-AF65-F5344CB8AC3E}">
        <p14:creationId xmlns:p14="http://schemas.microsoft.com/office/powerpoint/2010/main" val="39367960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246" y="105508"/>
            <a:ext cx="12871938" cy="797169"/>
          </a:xfrm>
        </p:spPr>
        <p:txBody>
          <a:bodyPr>
            <a:noAutofit/>
          </a:bodyPr>
          <a:lstStyle/>
          <a:p>
            <a:pPr algn="ctr"/>
            <a:r>
              <a:rPr lang="en-US" sz="4400" b="1" dirty="0" smtClean="0">
                <a:solidFill>
                  <a:srgbClr val="FFC000"/>
                </a:solidFill>
                <a:effectLst>
                  <a:outerShdw blurRad="38100" dist="38100" dir="2700000" algn="tl">
                    <a:srgbClr val="000000">
                      <a:alpha val="43137"/>
                    </a:srgbClr>
                  </a:outerShdw>
                </a:effectLst>
                <a:latin typeface="+mn-lt"/>
              </a:rPr>
              <a:t>Victories are developed in the Secret Place</a:t>
            </a:r>
            <a:endParaRPr lang="en-US" sz="4400" b="1" dirty="0">
              <a:solidFill>
                <a:srgbClr val="FFC000"/>
              </a:solidFill>
              <a:effectLst>
                <a:outerShdw blurRad="38100" dist="38100" dir="2700000" algn="tl">
                  <a:srgbClr val="000000">
                    <a:alpha val="43137"/>
                  </a:srgbClr>
                </a:outerShdw>
              </a:effectLst>
              <a:latin typeface="+mn-lt"/>
            </a:endParaRPr>
          </a:p>
        </p:txBody>
      </p:sp>
      <p:sp>
        <p:nvSpPr>
          <p:cNvPr id="6" name="TextBox 5"/>
          <p:cNvSpPr txBox="1"/>
          <p:nvPr/>
        </p:nvSpPr>
        <p:spPr>
          <a:xfrm>
            <a:off x="1354013" y="971862"/>
            <a:ext cx="9091248" cy="1508105"/>
          </a:xfrm>
          <a:prstGeom prst="rect">
            <a:avLst/>
          </a:prstGeom>
          <a:noFill/>
        </p:spPr>
        <p:txBody>
          <a:bodyPr wrap="square" rtlCol="0">
            <a:spAutoFit/>
          </a:bodyPr>
          <a:lstStyle/>
          <a:p>
            <a:r>
              <a:rPr lang="en-US" sz="4800" b="1" dirty="0">
                <a:solidFill>
                  <a:srgbClr val="00B0F0"/>
                </a:solidFill>
                <a:effectLst>
                  <a:outerShdw blurRad="38100" dist="38100" dir="2700000" algn="tl">
                    <a:srgbClr val="000000">
                      <a:alpha val="43137"/>
                    </a:srgbClr>
                  </a:outerShdw>
                </a:effectLst>
              </a:rPr>
              <a:t>Discipline of </a:t>
            </a:r>
            <a:r>
              <a:rPr lang="en-US" sz="4800" b="1" dirty="0" smtClean="0">
                <a:solidFill>
                  <a:srgbClr val="00B0F0"/>
                </a:solidFill>
                <a:effectLst>
                  <a:outerShdw blurRad="38100" dist="38100" dir="2700000" algn="tl">
                    <a:srgbClr val="000000">
                      <a:alpha val="43137"/>
                    </a:srgbClr>
                  </a:outerShdw>
                </a:effectLst>
              </a:rPr>
              <a:t>Prayer   </a:t>
            </a:r>
            <a:r>
              <a:rPr lang="en-US" sz="4800" b="1" dirty="0" smtClean="0">
                <a:solidFill>
                  <a:srgbClr val="FFC000"/>
                </a:solidFill>
                <a:effectLst>
                  <a:outerShdw blurRad="38100" dist="38100" dir="2700000" algn="tl">
                    <a:srgbClr val="000000">
                      <a:alpha val="43137"/>
                    </a:srgbClr>
                  </a:outerShdw>
                </a:effectLst>
              </a:rPr>
              <a:t>Matt. 6:5-15</a:t>
            </a:r>
            <a:endParaRPr lang="en-US" sz="4800" b="1" dirty="0">
              <a:solidFill>
                <a:srgbClr val="FFC000"/>
              </a:solidFill>
              <a:effectLst>
                <a:outerShdw blurRad="38100" dist="38100" dir="2700000" algn="tl">
                  <a:srgbClr val="000000">
                    <a:alpha val="43137"/>
                  </a:srgbClr>
                </a:outerShdw>
              </a:effectLst>
            </a:endParaRPr>
          </a:p>
          <a:p>
            <a:endParaRPr lang="en-US" sz="4400" dirty="0"/>
          </a:p>
        </p:txBody>
      </p:sp>
      <p:sp>
        <p:nvSpPr>
          <p:cNvPr id="3" name="TextBox 2"/>
          <p:cNvSpPr txBox="1"/>
          <p:nvPr/>
        </p:nvSpPr>
        <p:spPr>
          <a:xfrm>
            <a:off x="750277" y="2549153"/>
            <a:ext cx="9941169" cy="3477875"/>
          </a:xfrm>
          <a:prstGeom prst="rect">
            <a:avLst/>
          </a:prstGeom>
          <a:noFill/>
        </p:spPr>
        <p:txBody>
          <a:bodyPr wrap="square" rtlCol="0">
            <a:spAutoFit/>
          </a:bodyPr>
          <a:lstStyle/>
          <a:p>
            <a:r>
              <a:rPr lang="en-US" sz="4400" b="1" baseline="30000" dirty="0"/>
              <a:t>14 </a:t>
            </a:r>
            <a:r>
              <a:rPr lang="en-US" sz="4400" dirty="0"/>
              <a:t>For if you forgive other people when they sin against you, your heavenly Father will also forgive you. </a:t>
            </a:r>
            <a:r>
              <a:rPr lang="en-US" sz="4400" b="1" baseline="30000" dirty="0"/>
              <a:t>15 </a:t>
            </a:r>
            <a:r>
              <a:rPr lang="en-US" sz="4400" dirty="0"/>
              <a:t>But if you do not forgive others their sins, your Father will not forgive your sins.</a:t>
            </a:r>
          </a:p>
        </p:txBody>
      </p:sp>
    </p:spTree>
    <p:extLst>
      <p:ext uri="{BB962C8B-B14F-4D97-AF65-F5344CB8AC3E}">
        <p14:creationId xmlns:p14="http://schemas.microsoft.com/office/powerpoint/2010/main" val="3828993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246" y="105508"/>
            <a:ext cx="12871938" cy="797169"/>
          </a:xfrm>
        </p:spPr>
        <p:txBody>
          <a:bodyPr>
            <a:noAutofit/>
          </a:bodyPr>
          <a:lstStyle/>
          <a:p>
            <a:pPr algn="ctr"/>
            <a:r>
              <a:rPr lang="en-US" sz="4400" b="1" smtClean="0">
                <a:solidFill>
                  <a:srgbClr val="FFC000"/>
                </a:solidFill>
                <a:effectLst>
                  <a:outerShdw blurRad="38100" dist="38100" dir="2700000" algn="tl">
                    <a:srgbClr val="000000">
                      <a:alpha val="43137"/>
                    </a:srgbClr>
                  </a:outerShdw>
                </a:effectLst>
                <a:latin typeface="+mn-lt"/>
              </a:rPr>
              <a:t>Victories are developed in the Secret Place</a:t>
            </a:r>
            <a:endParaRPr lang="en-US" sz="4400" b="1" dirty="0">
              <a:solidFill>
                <a:srgbClr val="FFC000"/>
              </a:solidFill>
              <a:effectLst>
                <a:outerShdw blurRad="38100" dist="38100" dir="2700000" algn="tl">
                  <a:srgbClr val="000000">
                    <a:alpha val="43137"/>
                  </a:srgbClr>
                </a:outerShdw>
              </a:effectLst>
              <a:latin typeface="+mn-lt"/>
            </a:endParaRPr>
          </a:p>
        </p:txBody>
      </p:sp>
      <p:sp>
        <p:nvSpPr>
          <p:cNvPr id="6" name="TextBox 5"/>
          <p:cNvSpPr txBox="1"/>
          <p:nvPr/>
        </p:nvSpPr>
        <p:spPr>
          <a:xfrm>
            <a:off x="1436076" y="1156528"/>
            <a:ext cx="9091248" cy="830997"/>
          </a:xfrm>
          <a:prstGeom prst="rect">
            <a:avLst/>
          </a:prstGeom>
          <a:noFill/>
        </p:spPr>
        <p:txBody>
          <a:bodyPr wrap="square" rtlCol="0">
            <a:spAutoFit/>
          </a:bodyPr>
          <a:lstStyle/>
          <a:p>
            <a:r>
              <a:rPr lang="en-US" sz="4800" b="1" dirty="0">
                <a:solidFill>
                  <a:srgbClr val="00B0F0"/>
                </a:solidFill>
                <a:effectLst>
                  <a:outerShdw blurRad="38100" dist="38100" dir="2700000" algn="tl">
                    <a:srgbClr val="000000">
                      <a:alpha val="43137"/>
                    </a:srgbClr>
                  </a:outerShdw>
                </a:effectLst>
              </a:rPr>
              <a:t>Discipline of </a:t>
            </a:r>
            <a:r>
              <a:rPr lang="en-US" sz="4800" b="1" dirty="0" smtClean="0">
                <a:solidFill>
                  <a:srgbClr val="00B0F0"/>
                </a:solidFill>
                <a:effectLst>
                  <a:outerShdw blurRad="38100" dist="38100" dir="2700000" algn="tl">
                    <a:srgbClr val="000000">
                      <a:alpha val="43137"/>
                    </a:srgbClr>
                  </a:outerShdw>
                </a:effectLst>
              </a:rPr>
              <a:t>Prayer   </a:t>
            </a:r>
            <a:r>
              <a:rPr lang="en-US" sz="4800" b="1" dirty="0" smtClean="0">
                <a:solidFill>
                  <a:srgbClr val="FFC000"/>
                </a:solidFill>
                <a:effectLst>
                  <a:outerShdw blurRad="38100" dist="38100" dir="2700000" algn="tl">
                    <a:srgbClr val="000000">
                      <a:alpha val="43137"/>
                    </a:srgbClr>
                  </a:outerShdw>
                </a:effectLst>
              </a:rPr>
              <a:t>Matt. 6:5-15</a:t>
            </a:r>
            <a:endParaRPr lang="en-US" sz="4800" b="1" dirty="0">
              <a:solidFill>
                <a:srgbClr val="FFC000"/>
              </a:solidFill>
              <a:effectLst>
                <a:outerShdw blurRad="38100" dist="38100" dir="2700000" algn="tl">
                  <a:srgbClr val="000000">
                    <a:alpha val="43137"/>
                  </a:srgbClr>
                </a:outerShdw>
              </a:effectLst>
            </a:endParaRPr>
          </a:p>
        </p:txBody>
      </p:sp>
      <p:sp>
        <p:nvSpPr>
          <p:cNvPr id="3" name="TextBox 2"/>
          <p:cNvSpPr txBox="1"/>
          <p:nvPr/>
        </p:nvSpPr>
        <p:spPr>
          <a:xfrm>
            <a:off x="785446" y="2918485"/>
            <a:ext cx="11125200" cy="769441"/>
          </a:xfrm>
          <a:prstGeom prst="rect">
            <a:avLst/>
          </a:prstGeom>
          <a:noFill/>
        </p:spPr>
        <p:txBody>
          <a:bodyPr wrap="square" rtlCol="0">
            <a:spAutoFit/>
          </a:bodyPr>
          <a:lstStyle/>
          <a:p>
            <a:r>
              <a:rPr lang="en-US" sz="4400" b="1" dirty="0" smtClean="0">
                <a:solidFill>
                  <a:srgbClr val="FFC000"/>
                </a:solidFill>
                <a:effectLst>
                  <a:outerShdw blurRad="38100" dist="38100" dir="2700000" algn="tl">
                    <a:srgbClr val="000000">
                      <a:alpha val="43137"/>
                    </a:srgbClr>
                  </a:outerShdw>
                </a:effectLst>
              </a:rPr>
              <a:t>The Enemy you slay with this stone is </a:t>
            </a:r>
            <a:r>
              <a:rPr lang="en-US" sz="4400" b="1" dirty="0" smtClean="0">
                <a:solidFill>
                  <a:srgbClr val="FF0000"/>
                </a:solidFill>
                <a:effectLst>
                  <a:outerShdw blurRad="38100" dist="38100" dir="2700000" algn="tl">
                    <a:srgbClr val="000000">
                      <a:alpha val="43137"/>
                    </a:srgbClr>
                  </a:outerShdw>
                </a:effectLst>
              </a:rPr>
              <a:t>Pride</a:t>
            </a:r>
            <a:endParaRPr lang="en-US" sz="4400" b="1" dirty="0">
              <a:solidFill>
                <a:srgbClr val="FF0000"/>
              </a:solidFill>
              <a:effectLst>
                <a:outerShdw blurRad="38100" dist="38100" dir="2700000" algn="tl">
                  <a:srgbClr val="000000">
                    <a:alpha val="43137"/>
                  </a:srgbClr>
                </a:outerShdw>
              </a:effectLst>
            </a:endParaRPr>
          </a:p>
        </p:txBody>
      </p:sp>
      <p:sp>
        <p:nvSpPr>
          <p:cNvPr id="7" name="TextBox 6"/>
          <p:cNvSpPr txBox="1"/>
          <p:nvPr/>
        </p:nvSpPr>
        <p:spPr>
          <a:xfrm>
            <a:off x="609600" y="4103076"/>
            <a:ext cx="10996246" cy="1754326"/>
          </a:xfrm>
          <a:prstGeom prst="rect">
            <a:avLst/>
          </a:prstGeom>
          <a:noFill/>
        </p:spPr>
        <p:txBody>
          <a:bodyPr wrap="square" rtlCol="0">
            <a:spAutoFit/>
          </a:bodyPr>
          <a:lstStyle/>
          <a:p>
            <a:r>
              <a:rPr lang="en-US" sz="3600" b="1" dirty="0" smtClean="0">
                <a:solidFill>
                  <a:srgbClr val="FFC000"/>
                </a:solidFill>
                <a:effectLst>
                  <a:outerShdw blurRad="38100" dist="38100" dir="2700000" algn="tl">
                    <a:srgbClr val="000000">
                      <a:alpha val="43137"/>
                    </a:srgbClr>
                  </a:outerShdw>
                </a:effectLst>
              </a:rPr>
              <a:t>The main reason we don’t pray is </a:t>
            </a:r>
            <a:r>
              <a:rPr lang="en-US" sz="3600" b="1" u="sng" dirty="0" smtClean="0">
                <a:solidFill>
                  <a:srgbClr val="FFC000"/>
                </a:solidFill>
                <a:effectLst>
                  <a:outerShdw blurRad="38100" dist="38100" dir="2700000" algn="tl">
                    <a:srgbClr val="000000">
                      <a:alpha val="43137"/>
                    </a:srgbClr>
                  </a:outerShdw>
                </a:effectLst>
              </a:rPr>
              <a:t>not</a:t>
            </a:r>
            <a:r>
              <a:rPr lang="en-US" sz="3600" b="1" dirty="0" smtClean="0">
                <a:solidFill>
                  <a:srgbClr val="FFC000"/>
                </a:solidFill>
                <a:effectLst>
                  <a:outerShdw blurRad="38100" dist="38100" dir="2700000" algn="tl">
                    <a:srgbClr val="000000">
                      <a:alpha val="43137"/>
                    </a:srgbClr>
                  </a:outerShdw>
                </a:effectLst>
              </a:rPr>
              <a:t> because we’re busy, but because </a:t>
            </a:r>
            <a:r>
              <a:rPr lang="en-US" sz="3600" b="1" u="sng" dirty="0" smtClean="0">
                <a:solidFill>
                  <a:srgbClr val="FF0000"/>
                </a:solidFill>
                <a:effectLst>
                  <a:outerShdw blurRad="38100" dist="38100" dir="2700000" algn="tl">
                    <a:srgbClr val="000000">
                      <a:alpha val="43137"/>
                    </a:srgbClr>
                  </a:outerShdw>
                </a:effectLst>
              </a:rPr>
              <a:t>we’re too proud</a:t>
            </a:r>
            <a:r>
              <a:rPr lang="en-US" sz="3600" b="1" dirty="0" smtClean="0">
                <a:solidFill>
                  <a:srgbClr val="FFC000"/>
                </a:solidFill>
                <a:effectLst>
                  <a:outerShdw blurRad="38100" dist="38100" dir="2700000" algn="tl">
                    <a:srgbClr val="000000">
                      <a:alpha val="43137"/>
                    </a:srgbClr>
                  </a:outerShdw>
                </a:effectLst>
              </a:rPr>
              <a:t>.  </a:t>
            </a:r>
          </a:p>
          <a:p>
            <a:r>
              <a:rPr lang="en-US" sz="3600" b="1" dirty="0" smtClean="0">
                <a:solidFill>
                  <a:srgbClr val="FFC000"/>
                </a:solidFill>
                <a:effectLst>
                  <a:outerShdw blurRad="38100" dist="38100" dir="2700000" algn="tl">
                    <a:srgbClr val="000000">
                      <a:alpha val="43137"/>
                    </a:srgbClr>
                  </a:outerShdw>
                </a:effectLst>
              </a:rPr>
              <a:t>“We can handle this without God.”</a:t>
            </a:r>
            <a:endParaRPr lang="en-US" sz="36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26979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1+#ppt_w/2"/>
                                          </p:val>
                                        </p:tav>
                                        <p:tav tm="100000">
                                          <p:val>
                                            <p:strVal val="#ppt_x"/>
                                          </p:val>
                                        </p:tav>
                                      </p:tavLst>
                                    </p:anim>
                                    <p:anim calcmode="lin" valueType="num">
                                      <p:cBhvr additive="base">
                                        <p:cTn id="8" dur="10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246" y="105508"/>
            <a:ext cx="12871938" cy="797169"/>
          </a:xfrm>
        </p:spPr>
        <p:txBody>
          <a:bodyPr>
            <a:noAutofit/>
          </a:bodyPr>
          <a:lstStyle/>
          <a:p>
            <a:pPr algn="ctr"/>
            <a:r>
              <a:rPr lang="en-US" sz="4400" b="1" dirty="0" smtClean="0">
                <a:solidFill>
                  <a:srgbClr val="FFC000"/>
                </a:solidFill>
                <a:effectLst>
                  <a:outerShdw blurRad="38100" dist="38100" dir="2700000" algn="tl">
                    <a:srgbClr val="000000">
                      <a:alpha val="43137"/>
                    </a:srgbClr>
                  </a:outerShdw>
                </a:effectLst>
                <a:latin typeface="+mn-lt"/>
              </a:rPr>
              <a:t>Victories are developed in the Secret Place</a:t>
            </a:r>
            <a:endParaRPr lang="en-US" sz="4400" b="1" dirty="0">
              <a:solidFill>
                <a:srgbClr val="FFC000"/>
              </a:solidFill>
              <a:effectLst>
                <a:outerShdw blurRad="38100" dist="38100" dir="2700000" algn="tl">
                  <a:srgbClr val="000000">
                    <a:alpha val="43137"/>
                  </a:srgbClr>
                </a:outerShdw>
              </a:effectLst>
              <a:latin typeface="+mn-lt"/>
            </a:endParaRPr>
          </a:p>
        </p:txBody>
      </p:sp>
      <p:sp>
        <p:nvSpPr>
          <p:cNvPr id="5" name="TextBox 4"/>
          <p:cNvSpPr txBox="1"/>
          <p:nvPr/>
        </p:nvSpPr>
        <p:spPr>
          <a:xfrm>
            <a:off x="814754" y="902677"/>
            <a:ext cx="10714892" cy="830997"/>
          </a:xfrm>
          <a:prstGeom prst="rect">
            <a:avLst/>
          </a:prstGeom>
          <a:noFill/>
        </p:spPr>
        <p:txBody>
          <a:bodyPr wrap="square" rtlCol="0">
            <a:spAutoFit/>
          </a:bodyPr>
          <a:lstStyle/>
          <a:p>
            <a:r>
              <a:rPr lang="en-US" sz="4800" b="1" dirty="0">
                <a:solidFill>
                  <a:srgbClr val="00B0F0"/>
                </a:solidFill>
                <a:effectLst>
                  <a:outerShdw blurRad="38100" dist="38100" dir="2700000" algn="tl">
                    <a:srgbClr val="000000">
                      <a:alpha val="43137"/>
                    </a:srgbClr>
                  </a:outerShdw>
                </a:effectLst>
              </a:rPr>
              <a:t>Discipline of Fasting  </a:t>
            </a:r>
            <a:r>
              <a:rPr lang="en-US" sz="4800" b="1" dirty="0">
                <a:solidFill>
                  <a:srgbClr val="FFC000"/>
                </a:solidFill>
                <a:effectLst>
                  <a:outerShdw blurRad="38100" dist="38100" dir="2700000" algn="tl">
                    <a:srgbClr val="000000">
                      <a:alpha val="43137"/>
                    </a:srgbClr>
                  </a:outerShdw>
                </a:effectLst>
              </a:rPr>
              <a:t>Matt. </a:t>
            </a:r>
            <a:r>
              <a:rPr lang="en-US" sz="4800" b="1" dirty="0" smtClean="0">
                <a:solidFill>
                  <a:srgbClr val="FFC000"/>
                </a:solidFill>
                <a:effectLst>
                  <a:outerShdw blurRad="38100" dist="38100" dir="2700000" algn="tl">
                    <a:srgbClr val="000000">
                      <a:alpha val="43137"/>
                    </a:srgbClr>
                  </a:outerShdw>
                </a:effectLst>
              </a:rPr>
              <a:t>6:16-18</a:t>
            </a:r>
            <a:endParaRPr lang="en-US" sz="4800" b="1" dirty="0">
              <a:solidFill>
                <a:srgbClr val="FFC000"/>
              </a:solidFill>
              <a:effectLst>
                <a:outerShdw blurRad="38100" dist="38100" dir="2700000" algn="tl">
                  <a:srgbClr val="000000">
                    <a:alpha val="43137"/>
                  </a:srgbClr>
                </a:outerShdw>
              </a:effectLst>
            </a:endParaRPr>
          </a:p>
        </p:txBody>
      </p:sp>
      <p:sp>
        <p:nvSpPr>
          <p:cNvPr id="8" name="TextBox 7"/>
          <p:cNvSpPr txBox="1"/>
          <p:nvPr/>
        </p:nvSpPr>
        <p:spPr>
          <a:xfrm>
            <a:off x="105507" y="1699846"/>
            <a:ext cx="12344400" cy="5016758"/>
          </a:xfrm>
          <a:prstGeom prst="rect">
            <a:avLst/>
          </a:prstGeom>
          <a:noFill/>
        </p:spPr>
        <p:txBody>
          <a:bodyPr wrap="square" rtlCol="0">
            <a:spAutoFit/>
          </a:bodyPr>
          <a:lstStyle/>
          <a:p>
            <a:r>
              <a:rPr lang="en-US" sz="4000" b="1" baseline="30000" dirty="0"/>
              <a:t>16 </a:t>
            </a:r>
            <a:r>
              <a:rPr lang="en-US" sz="4000" dirty="0"/>
              <a:t>“</a:t>
            </a:r>
            <a:r>
              <a:rPr lang="en-US" sz="4000" u="sng" dirty="0"/>
              <a:t>When you fast</a:t>
            </a:r>
            <a:r>
              <a:rPr lang="en-US" sz="4000" dirty="0"/>
              <a:t>, do not look somber as the hypocrites do, for they disfigure their faces to show others they are fasting. Truly I tell you, they have received their reward in full. </a:t>
            </a:r>
            <a:r>
              <a:rPr lang="en-US" sz="4000" b="1" baseline="30000" dirty="0"/>
              <a:t>17 </a:t>
            </a:r>
            <a:r>
              <a:rPr lang="en-US" sz="4000" dirty="0"/>
              <a:t>But </a:t>
            </a:r>
            <a:r>
              <a:rPr lang="en-US" sz="4000" u="sng" dirty="0"/>
              <a:t>when you fast</a:t>
            </a:r>
            <a:r>
              <a:rPr lang="en-US" sz="4000" dirty="0"/>
              <a:t>, put oil on your head and wash your face, </a:t>
            </a:r>
            <a:r>
              <a:rPr lang="en-US" sz="4000" b="1" baseline="30000" dirty="0"/>
              <a:t>18 </a:t>
            </a:r>
            <a:r>
              <a:rPr lang="en-US" sz="4000" dirty="0"/>
              <a:t>so that it will not be obvious to others that you are fasting, but only to </a:t>
            </a:r>
            <a:r>
              <a:rPr lang="en-US" sz="4000" u="sng" dirty="0"/>
              <a:t>your Father, who is unseen; and your Father, who sees what is done in secret, will reward you.</a:t>
            </a:r>
          </a:p>
        </p:txBody>
      </p:sp>
    </p:spTree>
    <p:extLst>
      <p:ext uri="{BB962C8B-B14F-4D97-AF65-F5344CB8AC3E}">
        <p14:creationId xmlns:p14="http://schemas.microsoft.com/office/powerpoint/2010/main" val="27534616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246" y="105508"/>
            <a:ext cx="12871938" cy="797169"/>
          </a:xfrm>
        </p:spPr>
        <p:txBody>
          <a:bodyPr>
            <a:noAutofit/>
          </a:bodyPr>
          <a:lstStyle/>
          <a:p>
            <a:pPr algn="ctr"/>
            <a:r>
              <a:rPr lang="en-US" sz="4400" b="1" dirty="0" smtClean="0">
                <a:solidFill>
                  <a:srgbClr val="FFC000"/>
                </a:solidFill>
                <a:effectLst>
                  <a:outerShdw blurRad="38100" dist="38100" dir="2700000" algn="tl">
                    <a:srgbClr val="000000">
                      <a:alpha val="43137"/>
                    </a:srgbClr>
                  </a:outerShdw>
                </a:effectLst>
                <a:latin typeface="+mn-lt"/>
              </a:rPr>
              <a:t>Victories are developed in the Secret Place</a:t>
            </a:r>
            <a:endParaRPr lang="en-US" sz="4400" b="1" dirty="0">
              <a:solidFill>
                <a:srgbClr val="FFC000"/>
              </a:solidFill>
              <a:effectLst>
                <a:outerShdw blurRad="38100" dist="38100" dir="2700000" algn="tl">
                  <a:srgbClr val="000000">
                    <a:alpha val="43137"/>
                  </a:srgbClr>
                </a:outerShdw>
              </a:effectLst>
              <a:latin typeface="+mn-lt"/>
            </a:endParaRPr>
          </a:p>
        </p:txBody>
      </p:sp>
      <p:sp>
        <p:nvSpPr>
          <p:cNvPr id="5" name="TextBox 4"/>
          <p:cNvSpPr txBox="1"/>
          <p:nvPr/>
        </p:nvSpPr>
        <p:spPr>
          <a:xfrm>
            <a:off x="814754" y="902677"/>
            <a:ext cx="10714892" cy="830997"/>
          </a:xfrm>
          <a:prstGeom prst="rect">
            <a:avLst/>
          </a:prstGeom>
          <a:noFill/>
        </p:spPr>
        <p:txBody>
          <a:bodyPr wrap="square" rtlCol="0">
            <a:spAutoFit/>
          </a:bodyPr>
          <a:lstStyle/>
          <a:p>
            <a:r>
              <a:rPr lang="en-US" sz="4800" b="1" dirty="0">
                <a:solidFill>
                  <a:srgbClr val="00B0F0"/>
                </a:solidFill>
                <a:effectLst>
                  <a:outerShdw blurRad="38100" dist="38100" dir="2700000" algn="tl">
                    <a:srgbClr val="000000">
                      <a:alpha val="43137"/>
                    </a:srgbClr>
                  </a:outerShdw>
                </a:effectLst>
              </a:rPr>
              <a:t>Discipline of Fasting  </a:t>
            </a:r>
            <a:r>
              <a:rPr lang="en-US" sz="4800" b="1" dirty="0">
                <a:solidFill>
                  <a:srgbClr val="FFC000"/>
                </a:solidFill>
                <a:effectLst>
                  <a:outerShdw blurRad="38100" dist="38100" dir="2700000" algn="tl">
                    <a:srgbClr val="000000">
                      <a:alpha val="43137"/>
                    </a:srgbClr>
                  </a:outerShdw>
                </a:effectLst>
              </a:rPr>
              <a:t>Matt. </a:t>
            </a:r>
            <a:r>
              <a:rPr lang="en-US" sz="4800" b="1" dirty="0" smtClean="0">
                <a:solidFill>
                  <a:srgbClr val="FFC000"/>
                </a:solidFill>
                <a:effectLst>
                  <a:outerShdw blurRad="38100" dist="38100" dir="2700000" algn="tl">
                    <a:srgbClr val="000000">
                      <a:alpha val="43137"/>
                    </a:srgbClr>
                  </a:outerShdw>
                </a:effectLst>
              </a:rPr>
              <a:t>6:16-18</a:t>
            </a:r>
            <a:endParaRPr lang="en-US" sz="4800" b="1" dirty="0">
              <a:solidFill>
                <a:srgbClr val="FFC000"/>
              </a:solidFill>
              <a:effectLst>
                <a:outerShdw blurRad="38100" dist="38100" dir="2700000" algn="tl">
                  <a:srgbClr val="000000">
                    <a:alpha val="43137"/>
                  </a:srgbClr>
                </a:outerShdw>
              </a:effectLst>
            </a:endParaRPr>
          </a:p>
        </p:txBody>
      </p:sp>
      <p:sp>
        <p:nvSpPr>
          <p:cNvPr id="8" name="TextBox 7"/>
          <p:cNvSpPr txBox="1"/>
          <p:nvPr/>
        </p:nvSpPr>
        <p:spPr>
          <a:xfrm>
            <a:off x="633046" y="2321858"/>
            <a:ext cx="12344400" cy="707886"/>
          </a:xfrm>
          <a:prstGeom prst="rect">
            <a:avLst/>
          </a:prstGeom>
          <a:noFill/>
        </p:spPr>
        <p:txBody>
          <a:bodyPr wrap="square" rtlCol="0">
            <a:spAutoFit/>
          </a:bodyPr>
          <a:lstStyle/>
          <a:p>
            <a:r>
              <a:rPr lang="en-US" sz="4000" b="1" dirty="0" smtClean="0">
                <a:solidFill>
                  <a:srgbClr val="FFC000"/>
                </a:solidFill>
                <a:effectLst>
                  <a:outerShdw blurRad="38100" dist="38100" dir="2700000" algn="tl">
                    <a:srgbClr val="000000">
                      <a:alpha val="43137"/>
                    </a:srgbClr>
                  </a:outerShdw>
                </a:effectLst>
              </a:rPr>
              <a:t>The Enemy you slay with this stone is </a:t>
            </a:r>
            <a:r>
              <a:rPr lang="en-US" sz="4000" b="1" dirty="0" smtClean="0">
                <a:solidFill>
                  <a:srgbClr val="FF0000"/>
                </a:solidFill>
                <a:effectLst>
                  <a:outerShdw blurRad="38100" dist="38100" dir="2700000" algn="tl">
                    <a:srgbClr val="000000">
                      <a:alpha val="43137"/>
                    </a:srgbClr>
                  </a:outerShdw>
                </a:effectLst>
              </a:rPr>
              <a:t>Lust.</a:t>
            </a:r>
            <a:endParaRPr lang="en-US" sz="4000" b="1" dirty="0">
              <a:solidFill>
                <a:srgbClr val="FF0000"/>
              </a:solidFill>
              <a:effectLst>
                <a:outerShdw blurRad="38100" dist="38100" dir="2700000" algn="tl">
                  <a:srgbClr val="000000">
                    <a:alpha val="43137"/>
                  </a:srgbClr>
                </a:outerShdw>
              </a:effectLst>
            </a:endParaRPr>
          </a:p>
        </p:txBody>
      </p:sp>
      <p:sp>
        <p:nvSpPr>
          <p:cNvPr id="3" name="TextBox 2"/>
          <p:cNvSpPr txBox="1"/>
          <p:nvPr/>
        </p:nvSpPr>
        <p:spPr>
          <a:xfrm>
            <a:off x="351692" y="4325815"/>
            <a:ext cx="10304585" cy="1446550"/>
          </a:xfrm>
          <a:prstGeom prst="rect">
            <a:avLst/>
          </a:prstGeom>
          <a:noFill/>
        </p:spPr>
        <p:txBody>
          <a:bodyPr wrap="square" rtlCol="0">
            <a:spAutoFit/>
          </a:bodyPr>
          <a:lstStyle/>
          <a:p>
            <a:r>
              <a:rPr lang="en-US" sz="4400" b="1" dirty="0" smtClean="0"/>
              <a:t>Anything </a:t>
            </a:r>
            <a:r>
              <a:rPr lang="en-US" sz="4400" b="1" u="sng" dirty="0" smtClean="0"/>
              <a:t>sensual</a:t>
            </a:r>
            <a:r>
              <a:rPr lang="en-US" sz="4400" b="1" dirty="0" smtClean="0"/>
              <a:t> that you think you can’t live without.       (Food, Sex, sleep, etc.)</a:t>
            </a:r>
            <a:endParaRPr lang="en-US" sz="4400" b="1" dirty="0"/>
          </a:p>
        </p:txBody>
      </p:sp>
    </p:spTree>
    <p:extLst>
      <p:ext uri="{BB962C8B-B14F-4D97-AF65-F5344CB8AC3E}">
        <p14:creationId xmlns:p14="http://schemas.microsoft.com/office/powerpoint/2010/main" val="1925878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1+#ppt_w/2"/>
                                          </p:val>
                                        </p:tav>
                                        <p:tav tm="100000">
                                          <p:val>
                                            <p:strVal val="#ppt_x"/>
                                          </p:val>
                                        </p:tav>
                                      </p:tavLst>
                                    </p:anim>
                                    <p:anim calcmode="lin" valueType="num">
                                      <p:cBhvr additive="base">
                                        <p:cTn id="8" dur="1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246" y="105508"/>
            <a:ext cx="12871938" cy="797169"/>
          </a:xfrm>
        </p:spPr>
        <p:txBody>
          <a:bodyPr>
            <a:noAutofit/>
          </a:bodyPr>
          <a:lstStyle/>
          <a:p>
            <a:pPr algn="ctr"/>
            <a:r>
              <a:rPr lang="en-US" sz="4400" b="1" dirty="0" smtClean="0">
                <a:solidFill>
                  <a:srgbClr val="FFC000"/>
                </a:solidFill>
                <a:effectLst>
                  <a:outerShdw blurRad="38100" dist="38100" dir="2700000" algn="tl">
                    <a:srgbClr val="000000">
                      <a:alpha val="43137"/>
                    </a:srgbClr>
                  </a:outerShdw>
                </a:effectLst>
                <a:latin typeface="+mn-lt"/>
              </a:rPr>
              <a:t>Victories are developed in the Secret Place</a:t>
            </a:r>
            <a:endParaRPr lang="en-US" sz="4400" b="1" dirty="0">
              <a:solidFill>
                <a:srgbClr val="FFC000"/>
              </a:solidFill>
              <a:effectLst>
                <a:outerShdw blurRad="38100" dist="38100" dir="2700000" algn="tl">
                  <a:srgbClr val="000000">
                    <a:alpha val="43137"/>
                  </a:srgbClr>
                </a:outerShdw>
              </a:effectLst>
              <a:latin typeface="+mn-lt"/>
            </a:endParaRPr>
          </a:p>
        </p:txBody>
      </p:sp>
      <p:sp>
        <p:nvSpPr>
          <p:cNvPr id="5" name="TextBox 4"/>
          <p:cNvSpPr txBox="1"/>
          <p:nvPr/>
        </p:nvSpPr>
        <p:spPr>
          <a:xfrm>
            <a:off x="814754" y="902677"/>
            <a:ext cx="10714892" cy="830997"/>
          </a:xfrm>
          <a:prstGeom prst="rect">
            <a:avLst/>
          </a:prstGeom>
          <a:noFill/>
        </p:spPr>
        <p:txBody>
          <a:bodyPr wrap="square" rtlCol="0">
            <a:spAutoFit/>
          </a:bodyPr>
          <a:lstStyle/>
          <a:p>
            <a:r>
              <a:rPr lang="en-US" sz="4800" b="1" dirty="0">
                <a:solidFill>
                  <a:srgbClr val="00B0F0"/>
                </a:solidFill>
                <a:effectLst>
                  <a:outerShdw blurRad="38100" dist="38100" dir="2700000" algn="tl">
                    <a:srgbClr val="000000">
                      <a:alpha val="43137"/>
                    </a:srgbClr>
                  </a:outerShdw>
                </a:effectLst>
              </a:rPr>
              <a:t>Discipline of Fasting  </a:t>
            </a:r>
            <a:r>
              <a:rPr lang="en-US" sz="4800" b="1" dirty="0">
                <a:solidFill>
                  <a:srgbClr val="FFC000"/>
                </a:solidFill>
                <a:effectLst>
                  <a:outerShdw blurRad="38100" dist="38100" dir="2700000" algn="tl">
                    <a:srgbClr val="000000">
                      <a:alpha val="43137"/>
                    </a:srgbClr>
                  </a:outerShdw>
                </a:effectLst>
              </a:rPr>
              <a:t>Matt. </a:t>
            </a:r>
            <a:r>
              <a:rPr lang="en-US" sz="4800" b="1" dirty="0" smtClean="0">
                <a:solidFill>
                  <a:srgbClr val="FFC000"/>
                </a:solidFill>
                <a:effectLst>
                  <a:outerShdw blurRad="38100" dist="38100" dir="2700000" algn="tl">
                    <a:srgbClr val="000000">
                      <a:alpha val="43137"/>
                    </a:srgbClr>
                  </a:outerShdw>
                </a:effectLst>
              </a:rPr>
              <a:t>6:16-18</a:t>
            </a:r>
            <a:endParaRPr lang="en-US" sz="4800" b="1" dirty="0">
              <a:solidFill>
                <a:srgbClr val="FFC000"/>
              </a:solidFill>
              <a:effectLst>
                <a:outerShdw blurRad="38100" dist="38100" dir="2700000" algn="tl">
                  <a:srgbClr val="000000">
                    <a:alpha val="43137"/>
                  </a:srgbClr>
                </a:outerShdw>
              </a:effectLst>
            </a:endParaRPr>
          </a:p>
        </p:txBody>
      </p:sp>
      <p:sp>
        <p:nvSpPr>
          <p:cNvPr id="8" name="TextBox 7"/>
          <p:cNvSpPr txBox="1"/>
          <p:nvPr/>
        </p:nvSpPr>
        <p:spPr>
          <a:xfrm>
            <a:off x="814754" y="1817564"/>
            <a:ext cx="12344400" cy="707886"/>
          </a:xfrm>
          <a:prstGeom prst="rect">
            <a:avLst/>
          </a:prstGeom>
          <a:noFill/>
        </p:spPr>
        <p:txBody>
          <a:bodyPr wrap="square" rtlCol="0">
            <a:spAutoFit/>
          </a:bodyPr>
          <a:lstStyle/>
          <a:p>
            <a:r>
              <a:rPr lang="en-US" sz="4000" b="1" dirty="0" smtClean="0">
                <a:solidFill>
                  <a:srgbClr val="FFC000"/>
                </a:solidFill>
                <a:effectLst>
                  <a:outerShdw blurRad="38100" dist="38100" dir="2700000" algn="tl">
                    <a:srgbClr val="000000">
                      <a:alpha val="43137"/>
                    </a:srgbClr>
                  </a:outerShdw>
                </a:effectLst>
              </a:rPr>
              <a:t>The Enemy you slay with this stone is </a:t>
            </a:r>
            <a:r>
              <a:rPr lang="en-US" sz="4000" b="1" dirty="0" smtClean="0">
                <a:solidFill>
                  <a:srgbClr val="FF0000"/>
                </a:solidFill>
                <a:effectLst>
                  <a:outerShdw blurRad="38100" dist="38100" dir="2700000" algn="tl">
                    <a:srgbClr val="000000">
                      <a:alpha val="43137"/>
                    </a:srgbClr>
                  </a:outerShdw>
                </a:effectLst>
              </a:rPr>
              <a:t>Lust.</a:t>
            </a:r>
            <a:endParaRPr lang="en-US" sz="4000" b="1" dirty="0">
              <a:solidFill>
                <a:srgbClr val="FF0000"/>
              </a:solidFill>
              <a:effectLst>
                <a:outerShdw blurRad="38100" dist="38100" dir="2700000" algn="tl">
                  <a:srgbClr val="000000">
                    <a:alpha val="43137"/>
                  </a:srgbClr>
                </a:outerShdw>
              </a:effectLst>
            </a:endParaRPr>
          </a:p>
        </p:txBody>
      </p:sp>
      <p:sp>
        <p:nvSpPr>
          <p:cNvPr id="4" name="TextBox 3"/>
          <p:cNvSpPr txBox="1"/>
          <p:nvPr/>
        </p:nvSpPr>
        <p:spPr>
          <a:xfrm>
            <a:off x="422030" y="3252769"/>
            <a:ext cx="11500339" cy="3416320"/>
          </a:xfrm>
          <a:prstGeom prst="rect">
            <a:avLst/>
          </a:prstGeom>
          <a:noFill/>
        </p:spPr>
        <p:txBody>
          <a:bodyPr wrap="square" rtlCol="0">
            <a:spAutoFit/>
          </a:bodyPr>
          <a:lstStyle/>
          <a:p>
            <a:r>
              <a:rPr lang="en-US" sz="3600" b="1" baseline="30000" dirty="0"/>
              <a:t>15 </a:t>
            </a:r>
            <a:r>
              <a:rPr lang="en-US" sz="3600" b="1" dirty="0"/>
              <a:t>Do not love the world or anything in the world. If anyone loves the world, love for the </a:t>
            </a:r>
            <a:r>
              <a:rPr lang="en-US" sz="3600" b="1" dirty="0" smtClean="0"/>
              <a:t>Father</a:t>
            </a:r>
            <a:r>
              <a:rPr lang="en-US" sz="3600" b="1" baseline="30000" dirty="0"/>
              <a:t> </a:t>
            </a:r>
            <a:r>
              <a:rPr lang="en-US" sz="3600" b="1" dirty="0" smtClean="0"/>
              <a:t>is </a:t>
            </a:r>
            <a:r>
              <a:rPr lang="en-US" sz="3600" b="1" dirty="0"/>
              <a:t>not in them. </a:t>
            </a:r>
            <a:r>
              <a:rPr lang="en-US" sz="3600" b="1" baseline="30000" dirty="0"/>
              <a:t>16 </a:t>
            </a:r>
            <a:r>
              <a:rPr lang="en-US" sz="3600" b="1" dirty="0"/>
              <a:t>For everything in the </a:t>
            </a:r>
            <a:r>
              <a:rPr lang="en-US" sz="3600" b="1" u="sng" dirty="0"/>
              <a:t>world—the lust of the </a:t>
            </a:r>
            <a:r>
              <a:rPr lang="en-US" sz="3600" b="1" u="sng" dirty="0">
                <a:solidFill>
                  <a:srgbClr val="FF0000"/>
                </a:solidFill>
              </a:rPr>
              <a:t>flesh</a:t>
            </a:r>
            <a:r>
              <a:rPr lang="en-US" sz="3600" b="1" u="sng" dirty="0"/>
              <a:t>, the lust of the </a:t>
            </a:r>
            <a:r>
              <a:rPr lang="en-US" sz="3600" b="1" u="sng" dirty="0">
                <a:solidFill>
                  <a:srgbClr val="FF0000"/>
                </a:solidFill>
              </a:rPr>
              <a:t>eyes</a:t>
            </a:r>
            <a:r>
              <a:rPr lang="en-US" sz="3600" b="1" u="sng" dirty="0"/>
              <a:t>, and the </a:t>
            </a:r>
            <a:r>
              <a:rPr lang="en-US" sz="3600" b="1" u="sng" dirty="0">
                <a:solidFill>
                  <a:srgbClr val="FF0000"/>
                </a:solidFill>
              </a:rPr>
              <a:t>pride of life</a:t>
            </a:r>
            <a:r>
              <a:rPr lang="en-US" sz="3600" b="1" u="sng" dirty="0"/>
              <a:t>—comes not from the Father but from the world.</a:t>
            </a:r>
            <a:r>
              <a:rPr lang="en-US" sz="3600" b="1" dirty="0"/>
              <a:t> </a:t>
            </a:r>
            <a:r>
              <a:rPr lang="en-US" sz="3600" b="1" baseline="30000" dirty="0"/>
              <a:t>17 </a:t>
            </a:r>
            <a:r>
              <a:rPr lang="en-US" sz="3600" b="1" dirty="0"/>
              <a:t>The world and its desires pass away, but whoever does the will of God lives forever.</a:t>
            </a:r>
          </a:p>
        </p:txBody>
      </p:sp>
      <p:sp>
        <p:nvSpPr>
          <p:cNvPr id="7" name="TextBox 6"/>
          <p:cNvSpPr txBox="1"/>
          <p:nvPr/>
        </p:nvSpPr>
        <p:spPr>
          <a:xfrm>
            <a:off x="574431" y="2606438"/>
            <a:ext cx="5380892" cy="646331"/>
          </a:xfrm>
          <a:prstGeom prst="rect">
            <a:avLst/>
          </a:prstGeom>
          <a:noFill/>
        </p:spPr>
        <p:txBody>
          <a:bodyPr wrap="square" rtlCol="0">
            <a:spAutoFit/>
          </a:bodyPr>
          <a:lstStyle/>
          <a:p>
            <a:r>
              <a:rPr lang="en-US" sz="3600" b="1" dirty="0" smtClean="0"/>
              <a:t>1 John 2:15</a:t>
            </a:r>
            <a:endParaRPr lang="en-US" sz="3600" b="1" dirty="0"/>
          </a:p>
        </p:txBody>
      </p:sp>
    </p:spTree>
    <p:extLst>
      <p:ext uri="{BB962C8B-B14F-4D97-AF65-F5344CB8AC3E}">
        <p14:creationId xmlns:p14="http://schemas.microsoft.com/office/powerpoint/2010/main" val="3642702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1+#ppt_w/2"/>
                                          </p:val>
                                        </p:tav>
                                        <p:tav tm="100000">
                                          <p:val>
                                            <p:strVal val="#ppt_x"/>
                                          </p:val>
                                        </p:tav>
                                      </p:tavLst>
                                    </p:anim>
                                    <p:anim calcmode="lin" valueType="num">
                                      <p:cBhvr additive="base">
                                        <p:cTn id="8" dur="1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0" indent="0">
              <a:buNone/>
            </a:pPr>
            <a:r>
              <a:rPr lang="en-US" dirty="0" smtClean="0"/>
              <a:t>The secret place is the fuel for your spiritual life</a:t>
            </a:r>
          </a:p>
          <a:p>
            <a:pPr marL="0" indent="0">
              <a:buNone/>
            </a:pPr>
            <a:r>
              <a:rPr lang="en-US" dirty="0" smtClean="0"/>
              <a:t>Fasting is not just when you are in crisis, it’s a lifestyle</a:t>
            </a:r>
          </a:p>
          <a:p>
            <a:pPr marL="0" indent="0">
              <a:buNone/>
            </a:pPr>
            <a:r>
              <a:rPr lang="en-US" dirty="0" smtClean="0"/>
              <a:t>We have an adulterous relationship with food. </a:t>
            </a:r>
          </a:p>
          <a:p>
            <a:pPr marL="0" indent="0">
              <a:buNone/>
            </a:pPr>
            <a:r>
              <a:rPr lang="en-US" dirty="0" smtClean="0"/>
              <a:t>Is our “stomach our god?”</a:t>
            </a:r>
          </a:p>
          <a:p>
            <a:pPr marL="0" indent="0">
              <a:buNone/>
            </a:pPr>
            <a:r>
              <a:rPr lang="en-US" dirty="0" smtClean="0"/>
              <a:t>We don’t need comfort foods. He have a Comforter, the Holy Spirit. </a:t>
            </a:r>
          </a:p>
          <a:p>
            <a:pPr marL="0" indent="0">
              <a:buNone/>
            </a:pPr>
            <a:r>
              <a:rPr lang="en-US" dirty="0" smtClean="0"/>
              <a:t>When you give up your secret, you lose your power (Samson)</a:t>
            </a:r>
          </a:p>
          <a:p>
            <a:pPr marL="0" indent="0">
              <a:buNone/>
            </a:pPr>
            <a:endParaRPr lang="en-US" dirty="0"/>
          </a:p>
        </p:txBody>
      </p:sp>
    </p:spTree>
    <p:extLst>
      <p:ext uri="{BB962C8B-B14F-4D97-AF65-F5344CB8AC3E}">
        <p14:creationId xmlns:p14="http://schemas.microsoft.com/office/powerpoint/2010/main" val="7358046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871938" cy="647942"/>
          </a:xfrm>
        </p:spPr>
        <p:txBody>
          <a:bodyPr>
            <a:noAutofit/>
          </a:bodyPr>
          <a:lstStyle/>
          <a:p>
            <a:r>
              <a:rPr lang="en-US" sz="4400" b="1" dirty="0" smtClean="0">
                <a:solidFill>
                  <a:srgbClr val="FFC000"/>
                </a:solidFill>
                <a:effectLst>
                  <a:outerShdw blurRad="38100" dist="38100" dir="2700000" algn="tl">
                    <a:srgbClr val="000000">
                      <a:alpha val="43137"/>
                    </a:srgbClr>
                  </a:outerShdw>
                </a:effectLst>
                <a:latin typeface="+mn-lt"/>
              </a:rPr>
              <a:t>Victories are developed in the Secret Place</a:t>
            </a:r>
            <a:endParaRPr lang="en-US" sz="4400" b="1" dirty="0">
              <a:solidFill>
                <a:srgbClr val="FFC000"/>
              </a:solidFill>
              <a:effectLst>
                <a:outerShdw blurRad="38100" dist="38100" dir="2700000" algn="tl">
                  <a:srgbClr val="000000">
                    <a:alpha val="43137"/>
                  </a:srgbClr>
                </a:outerShdw>
              </a:effectLst>
              <a:latin typeface="+mn-lt"/>
            </a:endParaRPr>
          </a:p>
        </p:txBody>
      </p:sp>
      <p:sp>
        <p:nvSpPr>
          <p:cNvPr id="5" name="Content Placeholder 4"/>
          <p:cNvSpPr>
            <a:spLocks noGrp="1"/>
          </p:cNvSpPr>
          <p:nvPr>
            <p:ph idx="1"/>
          </p:nvPr>
        </p:nvSpPr>
        <p:spPr>
          <a:xfrm>
            <a:off x="0" y="1159205"/>
            <a:ext cx="10758611" cy="949569"/>
          </a:xfrm>
        </p:spPr>
        <p:txBody>
          <a:bodyPr>
            <a:normAutofit/>
          </a:bodyPr>
          <a:lstStyle/>
          <a:p>
            <a:pPr marL="0" indent="0">
              <a:buNone/>
            </a:pPr>
            <a:r>
              <a:rPr lang="en-US" sz="4400" dirty="0" smtClean="0"/>
              <a:t>Today’s secret sin is tomorrow’s scandal</a:t>
            </a:r>
          </a:p>
          <a:p>
            <a:pPr marL="0" indent="0">
              <a:buNone/>
            </a:pPr>
            <a:endParaRPr lang="en-US" dirty="0"/>
          </a:p>
        </p:txBody>
      </p:sp>
      <p:sp>
        <p:nvSpPr>
          <p:cNvPr id="10" name="TextBox 9"/>
          <p:cNvSpPr txBox="1"/>
          <p:nvPr/>
        </p:nvSpPr>
        <p:spPr>
          <a:xfrm>
            <a:off x="0" y="2295709"/>
            <a:ext cx="12016154" cy="707886"/>
          </a:xfrm>
          <a:prstGeom prst="rect">
            <a:avLst/>
          </a:prstGeom>
          <a:noFill/>
        </p:spPr>
        <p:txBody>
          <a:bodyPr wrap="square" rtlCol="0">
            <a:spAutoFit/>
          </a:bodyPr>
          <a:lstStyle/>
          <a:p>
            <a:r>
              <a:rPr lang="en-US" sz="4000" dirty="0" smtClean="0"/>
              <a:t>Today’s flirtation with sin is tomorrow’s  sexual addiction.</a:t>
            </a:r>
            <a:endParaRPr lang="en-US" sz="4000" dirty="0"/>
          </a:p>
        </p:txBody>
      </p:sp>
      <p:sp>
        <p:nvSpPr>
          <p:cNvPr id="11" name="TextBox 10"/>
          <p:cNvSpPr txBox="1"/>
          <p:nvPr/>
        </p:nvSpPr>
        <p:spPr>
          <a:xfrm>
            <a:off x="117230" y="3571875"/>
            <a:ext cx="10023231" cy="707886"/>
          </a:xfrm>
          <a:prstGeom prst="rect">
            <a:avLst/>
          </a:prstGeom>
          <a:noFill/>
        </p:spPr>
        <p:txBody>
          <a:bodyPr wrap="square" rtlCol="0">
            <a:spAutoFit/>
          </a:bodyPr>
          <a:lstStyle/>
          <a:p>
            <a:r>
              <a:rPr lang="en-US" sz="4000" dirty="0" smtClean="0"/>
              <a:t>Secret hidden sins will become known.</a:t>
            </a:r>
            <a:endParaRPr lang="en-US" sz="4000" dirty="0"/>
          </a:p>
        </p:txBody>
      </p:sp>
    </p:spTree>
    <p:extLst>
      <p:ext uri="{BB962C8B-B14F-4D97-AF65-F5344CB8AC3E}">
        <p14:creationId xmlns:p14="http://schemas.microsoft.com/office/powerpoint/2010/main" val="430354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10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1000" fill="hold"/>
                                        <p:tgtEl>
                                          <p:spTgt spid="10"/>
                                        </p:tgtEl>
                                        <p:attrNameLst>
                                          <p:attrName>ppt_x</p:attrName>
                                        </p:attrNameLst>
                                      </p:cBhvr>
                                      <p:tavLst>
                                        <p:tav tm="0">
                                          <p:val>
                                            <p:strVal val="1+#ppt_w/2"/>
                                          </p:val>
                                        </p:tav>
                                        <p:tav tm="100000">
                                          <p:val>
                                            <p:strVal val="#ppt_x"/>
                                          </p:val>
                                        </p:tav>
                                      </p:tavLst>
                                    </p:anim>
                                    <p:anim calcmode="lin" valueType="num">
                                      <p:cBhvr additive="base">
                                        <p:cTn id="14"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1000" fill="hold"/>
                                        <p:tgtEl>
                                          <p:spTgt spid="11"/>
                                        </p:tgtEl>
                                        <p:attrNameLst>
                                          <p:attrName>ppt_x</p:attrName>
                                        </p:attrNameLst>
                                      </p:cBhvr>
                                      <p:tavLst>
                                        <p:tav tm="0">
                                          <p:val>
                                            <p:strVal val="1+#ppt_w/2"/>
                                          </p:val>
                                        </p:tav>
                                        <p:tav tm="100000">
                                          <p:val>
                                            <p:strVal val="#ppt_x"/>
                                          </p:val>
                                        </p:tav>
                                      </p:tavLst>
                                    </p:anim>
                                    <p:anim calcmode="lin" valueType="num">
                                      <p:cBhvr additive="base">
                                        <p:cTn id="20" dur="10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10" grpId="0"/>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49664" y="0"/>
            <a:ext cx="10131425" cy="1456267"/>
          </a:xfrm>
        </p:spPr>
        <p:txBody>
          <a:bodyPr>
            <a:normAutofit/>
          </a:bodyPr>
          <a:lstStyle/>
          <a:p>
            <a:pPr algn="ctr"/>
            <a:r>
              <a:rPr lang="en-US" sz="4400" b="1" dirty="0" err="1" smtClean="0">
                <a:solidFill>
                  <a:srgbClr val="FFC000"/>
                </a:solidFill>
                <a:effectLst>
                  <a:outerShdw blurRad="38100" dist="38100" dir="2700000" algn="tl">
                    <a:srgbClr val="000000">
                      <a:alpha val="43137"/>
                    </a:srgbClr>
                  </a:outerShdw>
                </a:effectLst>
              </a:rPr>
              <a:t>Achin</a:t>
            </a:r>
            <a:r>
              <a:rPr lang="en-US" sz="4400" b="1" dirty="0" smtClean="0">
                <a:solidFill>
                  <a:srgbClr val="FFC000"/>
                </a:solidFill>
                <a:effectLst>
                  <a:outerShdw blurRad="38100" dist="38100" dir="2700000" algn="tl">
                    <a:srgbClr val="000000">
                      <a:alpha val="43137"/>
                    </a:srgbClr>
                  </a:outerShdw>
                </a:effectLst>
              </a:rPr>
              <a:t>.</a:t>
            </a:r>
            <a:br>
              <a:rPr lang="en-US" sz="4400" b="1" dirty="0" smtClean="0">
                <a:solidFill>
                  <a:srgbClr val="FFC000"/>
                </a:solidFill>
                <a:effectLst>
                  <a:outerShdw blurRad="38100" dist="38100" dir="2700000" algn="tl">
                    <a:srgbClr val="000000">
                      <a:alpha val="43137"/>
                    </a:srgbClr>
                  </a:outerShdw>
                </a:effectLst>
              </a:rPr>
            </a:br>
            <a:r>
              <a:rPr lang="en-US" sz="4400" b="1" dirty="0" smtClean="0">
                <a:solidFill>
                  <a:srgbClr val="FFC000"/>
                </a:solidFill>
                <a:effectLst>
                  <a:outerShdw blurRad="38100" dist="38100" dir="2700000" algn="tl">
                    <a:srgbClr val="000000">
                      <a:alpha val="43137"/>
                    </a:srgbClr>
                  </a:outerShdw>
                </a:effectLst>
              </a:rPr>
              <a:t>Book of Joshua</a:t>
            </a:r>
            <a:endParaRPr lang="en-US" sz="4400" b="1" dirty="0">
              <a:solidFill>
                <a:srgbClr val="FFC000"/>
              </a:solidFill>
              <a:effectLst>
                <a:outerShdw blurRad="38100" dist="38100" dir="2700000" algn="tl">
                  <a:srgbClr val="000000">
                    <a:alpha val="43137"/>
                  </a:srgbClr>
                </a:outerShdw>
              </a:effectLst>
            </a:endParaRPr>
          </a:p>
        </p:txBody>
      </p:sp>
      <p:sp>
        <p:nvSpPr>
          <p:cNvPr id="6" name="TextBox 5"/>
          <p:cNvSpPr txBox="1"/>
          <p:nvPr/>
        </p:nvSpPr>
        <p:spPr>
          <a:xfrm>
            <a:off x="1371601" y="1456267"/>
            <a:ext cx="10925908" cy="3970318"/>
          </a:xfrm>
          <a:prstGeom prst="rect">
            <a:avLst/>
          </a:prstGeom>
          <a:noFill/>
        </p:spPr>
        <p:txBody>
          <a:bodyPr wrap="square" rtlCol="0">
            <a:spAutoFit/>
          </a:bodyPr>
          <a:lstStyle/>
          <a:p>
            <a:r>
              <a:rPr lang="en-US" sz="3600" b="1" dirty="0" err="1" smtClean="0">
                <a:solidFill>
                  <a:srgbClr val="FFC000"/>
                </a:solidFill>
              </a:rPr>
              <a:t>Achin</a:t>
            </a:r>
            <a:endParaRPr lang="en-US" sz="3600" b="1" dirty="0" smtClean="0">
              <a:solidFill>
                <a:srgbClr val="FFC000"/>
              </a:solidFill>
            </a:endParaRPr>
          </a:p>
          <a:p>
            <a:pPr marL="571500" indent="-571500">
              <a:buFont typeface="Arial" panose="020B0604020202020204" pitchFamily="34" charset="0"/>
              <a:buChar char="•"/>
            </a:pPr>
            <a:r>
              <a:rPr lang="en-US" sz="3600" b="1" dirty="0" smtClean="0"/>
              <a:t>Promising Future</a:t>
            </a:r>
          </a:p>
          <a:p>
            <a:pPr marL="571500" indent="-571500">
              <a:buFont typeface="Arial" panose="020B0604020202020204" pitchFamily="34" charset="0"/>
              <a:buChar char="•"/>
            </a:pPr>
            <a:r>
              <a:rPr lang="en-US" sz="3600" b="1" dirty="0" smtClean="0"/>
              <a:t>Hid forbidden things</a:t>
            </a:r>
          </a:p>
          <a:p>
            <a:pPr marL="571500" indent="-571500">
              <a:buFont typeface="Arial" panose="020B0604020202020204" pitchFamily="34" charset="0"/>
              <a:buChar char="•"/>
            </a:pPr>
            <a:r>
              <a:rPr lang="en-US" sz="3600" b="1" dirty="0" smtClean="0"/>
              <a:t>Was Killed</a:t>
            </a:r>
          </a:p>
          <a:p>
            <a:pPr marL="571500" indent="-571500">
              <a:buFont typeface="Arial" panose="020B0604020202020204" pitchFamily="34" charset="0"/>
              <a:buChar char="•"/>
            </a:pPr>
            <a:r>
              <a:rPr lang="en-US" sz="3600" b="1" dirty="0" smtClean="0"/>
              <a:t>Brought Death to his family</a:t>
            </a:r>
          </a:p>
          <a:p>
            <a:pPr marL="571500" indent="-571500">
              <a:buFont typeface="Arial" panose="020B0604020202020204" pitchFamily="34" charset="0"/>
              <a:buChar char="•"/>
            </a:pPr>
            <a:r>
              <a:rPr lang="en-US" sz="3600" b="1" dirty="0" smtClean="0"/>
              <a:t>Disgrace to his family line</a:t>
            </a:r>
          </a:p>
          <a:p>
            <a:pPr marL="571500" indent="-571500">
              <a:buFont typeface="Arial" panose="020B0604020202020204" pitchFamily="34" charset="0"/>
              <a:buChar char="•"/>
            </a:pPr>
            <a:r>
              <a:rPr lang="en-US" sz="3600" b="1" dirty="0" smtClean="0"/>
              <a:t>And it was wiped out.</a:t>
            </a:r>
          </a:p>
        </p:txBody>
      </p:sp>
    </p:spTree>
    <p:extLst>
      <p:ext uri="{BB962C8B-B14F-4D97-AF65-F5344CB8AC3E}">
        <p14:creationId xmlns:p14="http://schemas.microsoft.com/office/powerpoint/2010/main" val="3833034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045" y="146755"/>
            <a:ext cx="11864622" cy="1456267"/>
          </a:xfrm>
        </p:spPr>
        <p:txBody>
          <a:bodyPr/>
          <a:lstStyle/>
          <a:p>
            <a:pPr algn="ctr"/>
            <a:r>
              <a:rPr lang="en-US" b="1"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Private  Victories Won in the secret Place</a:t>
            </a:r>
            <a:endParaRPr lang="en-US"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7067" y="1264355"/>
            <a:ext cx="11785600" cy="5463821"/>
          </a:xfrm>
        </p:spPr>
        <p:txBody>
          <a:bodyPr>
            <a:noAutofit/>
          </a:bodyPr>
          <a:lstStyle/>
          <a:p>
            <a:pPr marL="0" indent="0">
              <a:buNone/>
            </a:pPr>
            <a:r>
              <a:rPr lang="en-US" sz="4400" b="1" baseline="30000" smtClean="0">
                <a:solidFill>
                  <a:srgbClr val="FFC000"/>
                </a:solidFill>
                <a:effectLst>
                  <a:outerShdw blurRad="38100" dist="38100" dir="2700000" algn="tl">
                    <a:srgbClr val="000000">
                      <a:alpha val="43137"/>
                    </a:srgbClr>
                  </a:outerShdw>
                </a:effectLst>
              </a:rPr>
              <a:t>1 Samuel 17:34-37</a:t>
            </a:r>
          </a:p>
          <a:p>
            <a:pPr marL="0" indent="0">
              <a:buNone/>
            </a:pPr>
            <a:r>
              <a:rPr lang="en-US" sz="3600" b="1" baseline="30000" smtClean="0">
                <a:effectLst>
                  <a:outerShdw blurRad="38100" dist="38100" dir="2700000" algn="tl">
                    <a:srgbClr val="000000">
                      <a:alpha val="43137"/>
                    </a:srgbClr>
                  </a:outerShdw>
                </a:effectLst>
              </a:rPr>
              <a:t>33 </a:t>
            </a:r>
            <a:r>
              <a:rPr lang="en-US" sz="3600" b="1" smtClean="0">
                <a:effectLst>
                  <a:outerShdw blurRad="38100" dist="38100" dir="2700000" algn="tl">
                    <a:srgbClr val="000000">
                      <a:alpha val="43137"/>
                    </a:srgbClr>
                  </a:outerShdw>
                </a:effectLst>
              </a:rPr>
              <a:t>Saul replied, “You are not able to go out against this Philistine and fight him; you are only a young man, and he has been a warrior from his youth.”</a:t>
            </a:r>
          </a:p>
          <a:p>
            <a:pPr marL="0" indent="0">
              <a:buNone/>
            </a:pPr>
            <a:endParaRPr lang="en-US" sz="3600" b="1" baseline="30000" smtClean="0">
              <a:effectLst>
                <a:outerShdw blurRad="38100" dist="38100" dir="2700000" algn="tl">
                  <a:srgbClr val="000000">
                    <a:alpha val="43137"/>
                  </a:srgbClr>
                </a:outerShdw>
              </a:effectLst>
            </a:endParaRPr>
          </a:p>
          <a:p>
            <a:pPr marL="0" indent="0">
              <a:buNone/>
            </a:pPr>
            <a:r>
              <a:rPr lang="en-US" sz="3600" b="1" baseline="30000" smtClean="0">
                <a:effectLst>
                  <a:outerShdw blurRad="38100" dist="38100" dir="2700000" algn="tl">
                    <a:srgbClr val="000000">
                      <a:alpha val="43137"/>
                    </a:srgbClr>
                  </a:outerShdw>
                </a:effectLst>
              </a:rPr>
              <a:t>34 </a:t>
            </a:r>
            <a:r>
              <a:rPr lang="en-US" sz="3600" b="1" smtClean="0">
                <a:effectLst>
                  <a:outerShdw blurRad="38100" dist="38100" dir="2700000" algn="tl">
                    <a:srgbClr val="000000">
                      <a:alpha val="43137"/>
                    </a:srgbClr>
                  </a:outerShdw>
                </a:effectLst>
              </a:rPr>
              <a:t>But David said to Saul, “Your servant has been keeping his father’s sheep. When a lion or a bear came and carried off a sheep from the flock, </a:t>
            </a:r>
            <a:r>
              <a:rPr lang="en-US" sz="3600" b="1" baseline="30000" smtClean="0">
                <a:effectLst>
                  <a:outerShdw blurRad="38100" dist="38100" dir="2700000" algn="tl">
                    <a:srgbClr val="000000">
                      <a:alpha val="43137"/>
                    </a:srgbClr>
                  </a:outerShdw>
                </a:effectLst>
              </a:rPr>
              <a:t>35 </a:t>
            </a:r>
            <a:r>
              <a:rPr lang="en-US" sz="3600" b="1" smtClean="0">
                <a:effectLst>
                  <a:outerShdw blurRad="38100" dist="38100" dir="2700000" algn="tl">
                    <a:srgbClr val="000000">
                      <a:alpha val="43137"/>
                    </a:srgbClr>
                  </a:outerShdw>
                </a:effectLst>
              </a:rPr>
              <a:t>I went after it, struck it and rescued the sheep from its mouth. When it turned on me, I seized it by its hair, struck it and killed it. </a:t>
            </a:r>
            <a:endParaRPr lang="en-US"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646273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871938" cy="647942"/>
          </a:xfrm>
        </p:spPr>
        <p:txBody>
          <a:bodyPr>
            <a:noAutofit/>
          </a:bodyPr>
          <a:lstStyle/>
          <a:p>
            <a:r>
              <a:rPr lang="en-US" sz="4400" b="1" dirty="0" smtClean="0">
                <a:solidFill>
                  <a:srgbClr val="FFC000"/>
                </a:solidFill>
                <a:effectLst>
                  <a:outerShdw blurRad="38100" dist="38100" dir="2700000" algn="tl">
                    <a:srgbClr val="000000">
                      <a:alpha val="43137"/>
                    </a:srgbClr>
                  </a:outerShdw>
                </a:effectLst>
                <a:latin typeface="+mn-lt"/>
              </a:rPr>
              <a:t>Victories are developed in the Secret Place</a:t>
            </a:r>
            <a:endParaRPr lang="en-US" sz="4400" b="1" dirty="0">
              <a:solidFill>
                <a:srgbClr val="FFC000"/>
              </a:solidFill>
              <a:effectLst>
                <a:outerShdw blurRad="38100" dist="38100" dir="2700000" algn="tl">
                  <a:srgbClr val="000000">
                    <a:alpha val="43137"/>
                  </a:srgbClr>
                </a:outerShdw>
              </a:effectLst>
              <a:latin typeface="+mn-lt"/>
            </a:endParaRPr>
          </a:p>
        </p:txBody>
      </p:sp>
      <p:sp>
        <p:nvSpPr>
          <p:cNvPr id="5" name="Content Placeholder 4"/>
          <p:cNvSpPr>
            <a:spLocks noGrp="1"/>
          </p:cNvSpPr>
          <p:nvPr>
            <p:ph idx="1"/>
          </p:nvPr>
        </p:nvSpPr>
        <p:spPr>
          <a:xfrm>
            <a:off x="293075" y="1065420"/>
            <a:ext cx="11242431" cy="1290919"/>
          </a:xfrm>
        </p:spPr>
        <p:txBody>
          <a:bodyPr>
            <a:normAutofit fontScale="47500" lnSpcReduction="20000"/>
          </a:bodyPr>
          <a:lstStyle/>
          <a:p>
            <a:pPr marL="0" indent="0">
              <a:buNone/>
            </a:pPr>
            <a:r>
              <a:rPr lang="en-US" sz="8400" b="1" dirty="0"/>
              <a:t>Today’s Secret place with the </a:t>
            </a:r>
            <a:r>
              <a:rPr lang="en-US" sz="8400" b="1" dirty="0" smtClean="0"/>
              <a:t>Father, </a:t>
            </a:r>
            <a:r>
              <a:rPr lang="en-US" sz="8400" b="1" dirty="0"/>
              <a:t>is today’s and tomorrow’s </a:t>
            </a:r>
            <a:r>
              <a:rPr lang="en-US" sz="8400" b="1" dirty="0" smtClean="0"/>
              <a:t>supernatural!</a:t>
            </a:r>
            <a:endParaRPr lang="en-US" sz="8400" b="1" dirty="0"/>
          </a:p>
          <a:p>
            <a:pPr marL="0" indent="0">
              <a:buNone/>
            </a:pPr>
            <a:endParaRPr lang="en-US" dirty="0"/>
          </a:p>
        </p:txBody>
      </p:sp>
      <p:sp>
        <p:nvSpPr>
          <p:cNvPr id="3" name="TextBox 2"/>
          <p:cNvSpPr txBox="1"/>
          <p:nvPr/>
        </p:nvSpPr>
        <p:spPr>
          <a:xfrm>
            <a:off x="175844" y="2773817"/>
            <a:ext cx="11476891" cy="3231654"/>
          </a:xfrm>
          <a:prstGeom prst="rect">
            <a:avLst/>
          </a:prstGeom>
          <a:noFill/>
        </p:spPr>
        <p:txBody>
          <a:bodyPr wrap="square" rtlCol="0">
            <a:spAutoFit/>
          </a:bodyPr>
          <a:lstStyle/>
          <a:p>
            <a:r>
              <a:rPr lang="en-US" sz="4400" b="1" dirty="0" smtClean="0">
                <a:solidFill>
                  <a:srgbClr val="FFC000"/>
                </a:solidFill>
                <a:effectLst>
                  <a:outerShdw blurRad="38100" dist="38100" dir="2700000" algn="tl">
                    <a:srgbClr val="000000">
                      <a:alpha val="43137"/>
                    </a:srgbClr>
                  </a:outerShdw>
                </a:effectLst>
              </a:rPr>
              <a:t>Jeremiah 33:2,3</a:t>
            </a:r>
            <a:r>
              <a:rPr lang="en-US" sz="4000" b="1" dirty="0" smtClean="0">
                <a:effectLst>
                  <a:outerShdw blurRad="38100" dist="38100" dir="2700000" algn="tl">
                    <a:srgbClr val="000000">
                      <a:alpha val="43137"/>
                    </a:srgbClr>
                  </a:outerShdw>
                </a:effectLst>
              </a:rPr>
              <a:t>   </a:t>
            </a:r>
            <a:r>
              <a:rPr lang="en-US" sz="4000" b="1" baseline="30000" dirty="0">
                <a:effectLst>
                  <a:outerShdw blurRad="38100" dist="38100" dir="2700000" algn="tl">
                    <a:srgbClr val="000000">
                      <a:alpha val="43137"/>
                    </a:srgbClr>
                  </a:outerShdw>
                </a:effectLst>
              </a:rPr>
              <a:t>2 </a:t>
            </a:r>
            <a:r>
              <a:rPr lang="en-US" sz="4000" b="1" dirty="0">
                <a:effectLst>
                  <a:outerShdw blurRad="38100" dist="38100" dir="2700000" algn="tl">
                    <a:srgbClr val="000000">
                      <a:alpha val="43137"/>
                    </a:srgbClr>
                  </a:outerShdw>
                </a:effectLst>
              </a:rPr>
              <a:t>“This is what the </a:t>
            </a:r>
            <a:r>
              <a:rPr lang="en-US" sz="4000" b="1" cap="small" dirty="0">
                <a:effectLst>
                  <a:outerShdw blurRad="38100" dist="38100" dir="2700000" algn="tl">
                    <a:srgbClr val="000000">
                      <a:alpha val="43137"/>
                    </a:srgbClr>
                  </a:outerShdw>
                </a:effectLst>
              </a:rPr>
              <a:t>Lord</a:t>
            </a:r>
            <a:r>
              <a:rPr lang="en-US" sz="4000" b="1" dirty="0">
                <a:effectLst>
                  <a:outerShdw blurRad="38100" dist="38100" dir="2700000" algn="tl">
                    <a:srgbClr val="000000">
                      <a:alpha val="43137"/>
                    </a:srgbClr>
                  </a:outerShdw>
                </a:effectLst>
              </a:rPr>
              <a:t> says, he who made the earth, the </a:t>
            </a:r>
            <a:r>
              <a:rPr lang="en-US" sz="4000" b="1" cap="small" dirty="0">
                <a:effectLst>
                  <a:outerShdw blurRad="38100" dist="38100" dir="2700000" algn="tl">
                    <a:srgbClr val="000000">
                      <a:alpha val="43137"/>
                    </a:srgbClr>
                  </a:outerShdw>
                </a:effectLst>
              </a:rPr>
              <a:t>Lord</a:t>
            </a:r>
            <a:r>
              <a:rPr lang="en-US" sz="4000" b="1" dirty="0">
                <a:effectLst>
                  <a:outerShdw blurRad="38100" dist="38100" dir="2700000" algn="tl">
                    <a:srgbClr val="000000">
                      <a:alpha val="43137"/>
                    </a:srgbClr>
                  </a:outerShdw>
                </a:effectLst>
              </a:rPr>
              <a:t> who formed it and established it—the </a:t>
            </a:r>
            <a:r>
              <a:rPr lang="en-US" sz="4000" b="1" cap="small" dirty="0">
                <a:effectLst>
                  <a:outerShdw blurRad="38100" dist="38100" dir="2700000" algn="tl">
                    <a:srgbClr val="000000">
                      <a:alpha val="43137"/>
                    </a:srgbClr>
                  </a:outerShdw>
                </a:effectLst>
              </a:rPr>
              <a:t>Lord</a:t>
            </a:r>
            <a:r>
              <a:rPr lang="en-US" sz="4000" b="1" dirty="0">
                <a:effectLst>
                  <a:outerShdw blurRad="38100" dist="38100" dir="2700000" algn="tl">
                    <a:srgbClr val="000000">
                      <a:alpha val="43137"/>
                    </a:srgbClr>
                  </a:outerShdw>
                </a:effectLst>
              </a:rPr>
              <a:t> is his name: </a:t>
            </a:r>
            <a:r>
              <a:rPr lang="en-US" sz="4000" b="1" baseline="30000" dirty="0">
                <a:effectLst>
                  <a:outerShdw blurRad="38100" dist="38100" dir="2700000" algn="tl">
                    <a:srgbClr val="000000">
                      <a:alpha val="43137"/>
                    </a:srgbClr>
                  </a:outerShdw>
                </a:effectLst>
              </a:rPr>
              <a:t>3 </a:t>
            </a:r>
            <a:r>
              <a:rPr lang="en-US" sz="4000" b="1" dirty="0">
                <a:effectLst>
                  <a:outerShdw blurRad="38100" dist="38100" dir="2700000" algn="tl">
                    <a:srgbClr val="000000">
                      <a:alpha val="43137"/>
                    </a:srgbClr>
                  </a:outerShdw>
                </a:effectLst>
              </a:rPr>
              <a:t>‘Call to me and I will answer you and tell you great and unsearchable things you do not know.’</a:t>
            </a:r>
            <a:r>
              <a:rPr lang="en-US" sz="4000" b="1" dirty="0" smtClean="0">
                <a:effectLst>
                  <a:outerShdw blurRad="38100" dist="38100" dir="2700000" algn="tl">
                    <a:srgbClr val="000000">
                      <a:alpha val="43137"/>
                    </a:srgbClr>
                  </a:outerShdw>
                </a:effectLst>
              </a:rPr>
              <a:t> </a:t>
            </a:r>
            <a:endParaRPr lang="en-US" sz="4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9819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10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871938" cy="647942"/>
          </a:xfrm>
        </p:spPr>
        <p:txBody>
          <a:bodyPr>
            <a:noAutofit/>
          </a:bodyPr>
          <a:lstStyle/>
          <a:p>
            <a:r>
              <a:rPr lang="en-US" sz="4400" b="1" dirty="0" smtClean="0">
                <a:solidFill>
                  <a:srgbClr val="FFC000"/>
                </a:solidFill>
                <a:effectLst>
                  <a:outerShdw blurRad="38100" dist="38100" dir="2700000" algn="tl">
                    <a:srgbClr val="000000">
                      <a:alpha val="43137"/>
                    </a:srgbClr>
                  </a:outerShdw>
                </a:effectLst>
                <a:latin typeface="+mn-lt"/>
              </a:rPr>
              <a:t>Victories are developed in the Secret Place</a:t>
            </a:r>
            <a:endParaRPr lang="en-US" sz="4400" b="1" dirty="0">
              <a:solidFill>
                <a:srgbClr val="FFC000"/>
              </a:solidFill>
              <a:effectLst>
                <a:outerShdw blurRad="38100" dist="38100" dir="2700000" algn="tl">
                  <a:srgbClr val="000000">
                    <a:alpha val="43137"/>
                  </a:srgbClr>
                </a:outerShdw>
              </a:effectLst>
              <a:latin typeface="+mn-lt"/>
            </a:endParaRPr>
          </a:p>
        </p:txBody>
      </p:sp>
      <p:sp>
        <p:nvSpPr>
          <p:cNvPr id="6" name="TextBox 5"/>
          <p:cNvSpPr txBox="1"/>
          <p:nvPr/>
        </p:nvSpPr>
        <p:spPr>
          <a:xfrm>
            <a:off x="597876" y="964246"/>
            <a:ext cx="10609384" cy="830997"/>
          </a:xfrm>
          <a:prstGeom prst="rect">
            <a:avLst/>
          </a:prstGeom>
          <a:noFill/>
        </p:spPr>
        <p:txBody>
          <a:bodyPr wrap="square" rtlCol="0">
            <a:spAutoFit/>
          </a:bodyPr>
          <a:lstStyle/>
          <a:p>
            <a:r>
              <a:rPr lang="en-US" sz="4800" b="1" dirty="0" smtClean="0">
                <a:effectLst>
                  <a:outerShdw blurRad="38100" dist="38100" dir="2700000" algn="tl">
                    <a:srgbClr val="000000">
                      <a:alpha val="43137"/>
                    </a:srgbClr>
                  </a:outerShdw>
                </a:effectLst>
              </a:rPr>
              <a:t>Today’s Prayer is tomorrow’s Power!</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99966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1+#ppt_w/2"/>
                                          </p:val>
                                        </p:tav>
                                        <p:tav tm="100000">
                                          <p:val>
                                            <p:strVal val="#ppt_x"/>
                                          </p:val>
                                        </p:tav>
                                      </p:tavLst>
                                    </p:anim>
                                    <p:anim calcmode="lin" valueType="num">
                                      <p:cBhvr additive="base">
                                        <p:cTn id="8" dur="1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871938" cy="647942"/>
          </a:xfrm>
        </p:spPr>
        <p:txBody>
          <a:bodyPr>
            <a:noAutofit/>
          </a:bodyPr>
          <a:lstStyle/>
          <a:p>
            <a:r>
              <a:rPr lang="en-US" sz="4400" b="1" dirty="0" smtClean="0">
                <a:solidFill>
                  <a:srgbClr val="FFC000"/>
                </a:solidFill>
                <a:effectLst>
                  <a:outerShdw blurRad="38100" dist="38100" dir="2700000" algn="tl">
                    <a:srgbClr val="000000">
                      <a:alpha val="43137"/>
                    </a:srgbClr>
                  </a:outerShdw>
                </a:effectLst>
                <a:latin typeface="+mn-lt"/>
              </a:rPr>
              <a:t>Victories are developed in the Secret Place</a:t>
            </a:r>
            <a:endParaRPr lang="en-US" sz="4400" b="1" dirty="0">
              <a:solidFill>
                <a:srgbClr val="FFC000"/>
              </a:solidFill>
              <a:effectLst>
                <a:outerShdw blurRad="38100" dist="38100" dir="2700000" algn="tl">
                  <a:srgbClr val="000000">
                    <a:alpha val="43137"/>
                  </a:srgbClr>
                </a:outerShdw>
              </a:effectLst>
              <a:latin typeface="+mn-lt"/>
            </a:endParaRPr>
          </a:p>
        </p:txBody>
      </p:sp>
      <p:sp>
        <p:nvSpPr>
          <p:cNvPr id="6" name="TextBox 5"/>
          <p:cNvSpPr txBox="1"/>
          <p:nvPr/>
        </p:nvSpPr>
        <p:spPr>
          <a:xfrm>
            <a:off x="597876" y="964246"/>
            <a:ext cx="10609384" cy="830997"/>
          </a:xfrm>
          <a:prstGeom prst="rect">
            <a:avLst/>
          </a:prstGeom>
          <a:noFill/>
        </p:spPr>
        <p:txBody>
          <a:bodyPr wrap="square" rtlCol="0">
            <a:spAutoFit/>
          </a:bodyPr>
          <a:lstStyle/>
          <a:p>
            <a:r>
              <a:rPr lang="en-US" sz="4800" b="1" dirty="0" smtClean="0">
                <a:effectLst>
                  <a:outerShdw blurRad="38100" dist="38100" dir="2700000" algn="tl">
                    <a:srgbClr val="000000">
                      <a:alpha val="43137"/>
                    </a:srgbClr>
                  </a:outerShdw>
                </a:effectLst>
              </a:rPr>
              <a:t>Today’s Prayer is tomorrow’s Power!</a:t>
            </a:r>
            <a:endParaRPr lang="en-US" sz="4800" b="1" dirty="0">
              <a:effectLst>
                <a:outerShdw blurRad="38100" dist="38100" dir="2700000" algn="tl">
                  <a:srgbClr val="000000">
                    <a:alpha val="43137"/>
                  </a:srgbClr>
                </a:outerShdw>
              </a:effectLst>
            </a:endParaRPr>
          </a:p>
        </p:txBody>
      </p:sp>
      <p:sp>
        <p:nvSpPr>
          <p:cNvPr id="7" name="TextBox 6"/>
          <p:cNvSpPr txBox="1"/>
          <p:nvPr/>
        </p:nvSpPr>
        <p:spPr>
          <a:xfrm>
            <a:off x="492370" y="2331653"/>
            <a:ext cx="11242431" cy="2246769"/>
          </a:xfrm>
          <a:prstGeom prst="rect">
            <a:avLst/>
          </a:prstGeom>
          <a:noFill/>
        </p:spPr>
        <p:txBody>
          <a:bodyPr wrap="square" rtlCol="0">
            <a:spAutoFit/>
          </a:bodyPr>
          <a:lstStyle/>
          <a:p>
            <a:pPr algn="ctr"/>
            <a:r>
              <a:rPr lang="en-US" sz="4400" b="1" dirty="0" smtClean="0"/>
              <a:t>Today’s submission is Tomorrow’s success! </a:t>
            </a:r>
            <a:r>
              <a:rPr lang="en-US" sz="9600" b="1" dirty="0" smtClean="0"/>
              <a:t>(Fruit)</a:t>
            </a:r>
            <a:endParaRPr lang="en-US" sz="9600" b="1" dirty="0"/>
          </a:p>
        </p:txBody>
      </p:sp>
    </p:spTree>
    <p:extLst>
      <p:ext uri="{BB962C8B-B14F-4D97-AF65-F5344CB8AC3E}">
        <p14:creationId xmlns:p14="http://schemas.microsoft.com/office/powerpoint/2010/main" val="3479626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1+#ppt_w/2"/>
                                          </p:val>
                                        </p:tav>
                                        <p:tav tm="100000">
                                          <p:val>
                                            <p:strVal val="#ppt_x"/>
                                          </p:val>
                                        </p:tav>
                                      </p:tavLst>
                                    </p:anim>
                                    <p:anim calcmode="lin" valueType="num">
                                      <p:cBhvr additive="base">
                                        <p:cTn id="8"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800" b="1" dirty="0" smtClean="0">
                <a:solidFill>
                  <a:srgbClr val="FFC000"/>
                </a:solidFill>
                <a:effectLst>
                  <a:outerShdw blurRad="38100" dist="38100" dir="2700000" algn="tl">
                    <a:srgbClr val="000000">
                      <a:alpha val="43137"/>
                    </a:srgbClr>
                  </a:outerShdw>
                </a:effectLst>
              </a:rPr>
              <a:t>John 15:7,8</a:t>
            </a:r>
            <a:endParaRPr lang="en-US" sz="4800" b="1" dirty="0">
              <a:solidFill>
                <a:srgbClr val="FFC000"/>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685801" y="1872436"/>
            <a:ext cx="10131425" cy="3649133"/>
          </a:xfrm>
        </p:spPr>
        <p:txBody>
          <a:bodyPr>
            <a:normAutofit/>
          </a:bodyPr>
          <a:lstStyle/>
          <a:p>
            <a:pPr marL="0" indent="0">
              <a:buNone/>
            </a:pPr>
            <a:r>
              <a:rPr lang="en-US" sz="4400" b="1" baseline="30000" dirty="0">
                <a:effectLst>
                  <a:outerShdw blurRad="38100" dist="38100" dir="2700000" algn="tl">
                    <a:srgbClr val="000000">
                      <a:alpha val="43137"/>
                    </a:srgbClr>
                  </a:outerShdw>
                </a:effectLst>
              </a:rPr>
              <a:t>7 </a:t>
            </a:r>
            <a:r>
              <a:rPr lang="en-US" sz="4400" b="1" dirty="0">
                <a:effectLst>
                  <a:outerShdw blurRad="38100" dist="38100" dir="2700000" algn="tl">
                    <a:srgbClr val="000000">
                      <a:alpha val="43137"/>
                    </a:srgbClr>
                  </a:outerShdw>
                </a:effectLst>
              </a:rPr>
              <a:t>If you remain in me and my words remain in you, ask whatever you wish, and it will be done for you. </a:t>
            </a:r>
            <a:r>
              <a:rPr lang="en-US" sz="4400" b="1" baseline="30000" dirty="0">
                <a:effectLst>
                  <a:outerShdw blurRad="38100" dist="38100" dir="2700000" algn="tl">
                    <a:srgbClr val="000000">
                      <a:alpha val="43137"/>
                    </a:srgbClr>
                  </a:outerShdw>
                </a:effectLst>
              </a:rPr>
              <a:t>8 </a:t>
            </a:r>
            <a:r>
              <a:rPr lang="en-US" sz="4400" b="1" dirty="0">
                <a:effectLst>
                  <a:outerShdw blurRad="38100" dist="38100" dir="2700000" algn="tl">
                    <a:srgbClr val="000000">
                      <a:alpha val="43137"/>
                    </a:srgbClr>
                  </a:outerShdw>
                </a:effectLst>
              </a:rPr>
              <a:t>This is to my Father’s glory, that </a:t>
            </a:r>
            <a:r>
              <a:rPr lang="en-US" sz="4400" b="1" u="sng" dirty="0">
                <a:effectLst>
                  <a:outerShdw blurRad="38100" dist="38100" dir="2700000" algn="tl">
                    <a:srgbClr val="000000">
                      <a:alpha val="43137"/>
                    </a:srgbClr>
                  </a:outerShdw>
                </a:effectLst>
              </a:rPr>
              <a:t>you bear much fruit</a:t>
            </a:r>
            <a:r>
              <a:rPr lang="en-US" sz="4400" b="1" dirty="0">
                <a:effectLst>
                  <a:outerShdw blurRad="38100" dist="38100" dir="2700000" algn="tl">
                    <a:srgbClr val="000000">
                      <a:alpha val="43137"/>
                    </a:srgbClr>
                  </a:outerShdw>
                </a:effectLst>
              </a:rPr>
              <a:t>, showing yourselves to be my disciples.</a:t>
            </a:r>
          </a:p>
        </p:txBody>
      </p:sp>
    </p:spTree>
    <p:extLst>
      <p:ext uri="{BB962C8B-B14F-4D97-AF65-F5344CB8AC3E}">
        <p14:creationId xmlns:p14="http://schemas.microsoft.com/office/powerpoint/2010/main" val="1937952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871938" cy="647942"/>
          </a:xfrm>
        </p:spPr>
        <p:txBody>
          <a:bodyPr>
            <a:noAutofit/>
          </a:bodyPr>
          <a:lstStyle/>
          <a:p>
            <a:r>
              <a:rPr lang="en-US" sz="4400" b="1" dirty="0" smtClean="0">
                <a:solidFill>
                  <a:srgbClr val="FFC000"/>
                </a:solidFill>
                <a:effectLst>
                  <a:outerShdw blurRad="38100" dist="38100" dir="2700000" algn="tl">
                    <a:srgbClr val="000000">
                      <a:alpha val="43137"/>
                    </a:srgbClr>
                  </a:outerShdw>
                </a:effectLst>
                <a:latin typeface="+mn-lt"/>
              </a:rPr>
              <a:t>Victories are developed in the Secret Place</a:t>
            </a:r>
            <a:endParaRPr lang="en-US" sz="4400" b="1" dirty="0">
              <a:solidFill>
                <a:srgbClr val="FFC000"/>
              </a:solidFill>
              <a:effectLst>
                <a:outerShdw blurRad="38100" dist="38100" dir="2700000" algn="tl">
                  <a:srgbClr val="000000">
                    <a:alpha val="43137"/>
                  </a:srgbClr>
                </a:outerShdw>
              </a:effectLst>
              <a:latin typeface="+mn-lt"/>
            </a:endParaRPr>
          </a:p>
        </p:txBody>
      </p:sp>
      <p:sp>
        <p:nvSpPr>
          <p:cNvPr id="6" name="TextBox 5"/>
          <p:cNvSpPr txBox="1"/>
          <p:nvPr/>
        </p:nvSpPr>
        <p:spPr>
          <a:xfrm>
            <a:off x="597876" y="964246"/>
            <a:ext cx="10609384" cy="830997"/>
          </a:xfrm>
          <a:prstGeom prst="rect">
            <a:avLst/>
          </a:prstGeom>
          <a:noFill/>
        </p:spPr>
        <p:txBody>
          <a:bodyPr wrap="square" rtlCol="0">
            <a:spAutoFit/>
          </a:bodyPr>
          <a:lstStyle/>
          <a:p>
            <a:r>
              <a:rPr lang="en-US" sz="4800" b="1" dirty="0" smtClean="0">
                <a:effectLst>
                  <a:outerShdw blurRad="38100" dist="38100" dir="2700000" algn="tl">
                    <a:srgbClr val="000000">
                      <a:alpha val="43137"/>
                    </a:srgbClr>
                  </a:outerShdw>
                </a:effectLst>
              </a:rPr>
              <a:t>Today’s Prayer is tomorrow’s Power!</a:t>
            </a:r>
            <a:endParaRPr lang="en-US" sz="4800" b="1" dirty="0">
              <a:effectLst>
                <a:outerShdw blurRad="38100" dist="38100" dir="2700000" algn="tl">
                  <a:srgbClr val="000000">
                    <a:alpha val="43137"/>
                  </a:srgbClr>
                </a:outerShdw>
              </a:effectLst>
            </a:endParaRPr>
          </a:p>
        </p:txBody>
      </p:sp>
      <p:sp>
        <p:nvSpPr>
          <p:cNvPr id="7" name="TextBox 6"/>
          <p:cNvSpPr txBox="1"/>
          <p:nvPr/>
        </p:nvSpPr>
        <p:spPr>
          <a:xfrm>
            <a:off x="492370" y="2331653"/>
            <a:ext cx="11242431" cy="769441"/>
          </a:xfrm>
          <a:prstGeom prst="rect">
            <a:avLst/>
          </a:prstGeom>
          <a:noFill/>
        </p:spPr>
        <p:txBody>
          <a:bodyPr wrap="square" rtlCol="0">
            <a:spAutoFit/>
          </a:bodyPr>
          <a:lstStyle/>
          <a:p>
            <a:r>
              <a:rPr lang="en-US" sz="4400" b="1" dirty="0" smtClean="0"/>
              <a:t>Today’s </a:t>
            </a:r>
            <a:r>
              <a:rPr lang="en-US" sz="4400" b="1" u="sng" dirty="0" smtClean="0"/>
              <a:t>submission</a:t>
            </a:r>
            <a:r>
              <a:rPr lang="en-US" sz="4400" b="1" dirty="0" smtClean="0"/>
              <a:t> is Tomorrow’s </a:t>
            </a:r>
            <a:r>
              <a:rPr lang="en-US" sz="4400" b="1" u="sng" dirty="0" smtClean="0"/>
              <a:t>success</a:t>
            </a:r>
            <a:r>
              <a:rPr lang="en-US" sz="4400" b="1" dirty="0" smtClean="0"/>
              <a:t>!</a:t>
            </a:r>
            <a:endParaRPr lang="en-US" sz="4400" b="1" dirty="0"/>
          </a:p>
        </p:txBody>
      </p:sp>
      <p:sp>
        <p:nvSpPr>
          <p:cNvPr id="8" name="TextBox 7"/>
          <p:cNvSpPr txBox="1"/>
          <p:nvPr/>
        </p:nvSpPr>
        <p:spPr>
          <a:xfrm>
            <a:off x="597876" y="3832897"/>
            <a:ext cx="9460523" cy="769441"/>
          </a:xfrm>
          <a:prstGeom prst="rect">
            <a:avLst/>
          </a:prstGeom>
          <a:noFill/>
        </p:spPr>
        <p:txBody>
          <a:bodyPr wrap="square" rtlCol="0">
            <a:spAutoFit/>
          </a:bodyPr>
          <a:lstStyle/>
          <a:p>
            <a:r>
              <a:rPr lang="en-US" sz="4400" b="1" dirty="0" smtClean="0"/>
              <a:t>Today’s fasting is tomorrow‘s Glory</a:t>
            </a:r>
            <a:endParaRPr lang="en-US" sz="4400" b="1" dirty="0"/>
          </a:p>
        </p:txBody>
      </p:sp>
    </p:spTree>
    <p:extLst>
      <p:ext uri="{BB962C8B-B14F-4D97-AF65-F5344CB8AC3E}">
        <p14:creationId xmlns:p14="http://schemas.microsoft.com/office/powerpoint/2010/main" val="3432380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1+#ppt_w/2"/>
                                          </p:val>
                                        </p:tav>
                                        <p:tav tm="100000">
                                          <p:val>
                                            <p:strVal val="#ppt_x"/>
                                          </p:val>
                                        </p:tav>
                                      </p:tavLst>
                                    </p:anim>
                                    <p:anim calcmode="lin" valueType="num">
                                      <p:cBhvr additive="base">
                                        <p:cTn id="8" dur="1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50632" y="140677"/>
            <a:ext cx="10131425" cy="1456267"/>
          </a:xfrm>
        </p:spPr>
        <p:txBody>
          <a:bodyPr>
            <a:noAutofit/>
          </a:bodyPr>
          <a:lstStyle/>
          <a:p>
            <a:r>
              <a:rPr lang="en-US" sz="4800" b="1" dirty="0">
                <a:solidFill>
                  <a:srgbClr val="FFC000"/>
                </a:solidFill>
              </a:rPr>
              <a:t>Isaiah 58:8,9 </a:t>
            </a:r>
            <a:br>
              <a:rPr lang="en-US" sz="4800" b="1" dirty="0">
                <a:solidFill>
                  <a:srgbClr val="FFC000"/>
                </a:solidFill>
              </a:rPr>
            </a:br>
            <a:endParaRPr lang="en-US" sz="4800" b="1" dirty="0">
              <a:solidFill>
                <a:srgbClr val="FFC000"/>
              </a:solidFill>
            </a:endParaRPr>
          </a:p>
        </p:txBody>
      </p:sp>
      <p:sp>
        <p:nvSpPr>
          <p:cNvPr id="5" name="Content Placeholder 4"/>
          <p:cNvSpPr>
            <a:spLocks noGrp="1"/>
          </p:cNvSpPr>
          <p:nvPr>
            <p:ph idx="1"/>
          </p:nvPr>
        </p:nvSpPr>
        <p:spPr>
          <a:xfrm>
            <a:off x="410309" y="1137139"/>
            <a:ext cx="11547230" cy="5591908"/>
          </a:xfrm>
        </p:spPr>
        <p:txBody>
          <a:bodyPr>
            <a:normAutofit fontScale="92500" lnSpcReduction="20000"/>
          </a:bodyPr>
          <a:lstStyle/>
          <a:p>
            <a:pPr marL="0" indent="0">
              <a:buNone/>
            </a:pPr>
            <a:r>
              <a:rPr lang="en-US" b="1" baseline="30000" dirty="0"/>
              <a:t/>
            </a:r>
            <a:br>
              <a:rPr lang="en-US" b="1" baseline="30000" dirty="0"/>
            </a:br>
            <a:r>
              <a:rPr lang="en-US" sz="4800" b="1" baseline="30000" dirty="0"/>
              <a:t>8 </a:t>
            </a:r>
            <a:r>
              <a:rPr lang="en-US" sz="4800" dirty="0"/>
              <a:t>Then your light will break forth like the dawn,</a:t>
            </a:r>
            <a:br>
              <a:rPr lang="en-US" sz="4800" dirty="0"/>
            </a:br>
            <a:r>
              <a:rPr lang="en-US" sz="4800" dirty="0"/>
              <a:t>    and your healing will quickly appear;</a:t>
            </a:r>
            <a:br>
              <a:rPr lang="en-US" sz="4800" dirty="0"/>
            </a:br>
            <a:r>
              <a:rPr lang="en-US" sz="4800" dirty="0"/>
              <a:t>then your </a:t>
            </a:r>
            <a:r>
              <a:rPr lang="en-US" sz="4800" dirty="0" smtClean="0"/>
              <a:t>righteousness</a:t>
            </a:r>
            <a:r>
              <a:rPr lang="en-US" sz="4800" dirty="0"/>
              <a:t> </a:t>
            </a:r>
            <a:r>
              <a:rPr lang="en-US" sz="4800" dirty="0" smtClean="0"/>
              <a:t>will </a:t>
            </a:r>
            <a:r>
              <a:rPr lang="en-US" sz="4800" dirty="0"/>
              <a:t>go before you,</a:t>
            </a:r>
            <a:br>
              <a:rPr lang="en-US" sz="4800" dirty="0"/>
            </a:br>
            <a:r>
              <a:rPr lang="en-US" sz="4800" dirty="0"/>
              <a:t>    and the glory of the </a:t>
            </a:r>
            <a:r>
              <a:rPr lang="en-US" sz="4800" cap="small" dirty="0"/>
              <a:t>Lord</a:t>
            </a:r>
            <a:r>
              <a:rPr lang="en-US" sz="4800" dirty="0"/>
              <a:t> will be your rear guard.</a:t>
            </a:r>
            <a:br>
              <a:rPr lang="en-US" sz="4800" dirty="0"/>
            </a:br>
            <a:endParaRPr lang="en-US" sz="4800" dirty="0" smtClean="0"/>
          </a:p>
          <a:p>
            <a:pPr marL="0" indent="0">
              <a:buNone/>
            </a:pPr>
            <a:r>
              <a:rPr lang="en-US" sz="5200" b="1" baseline="30000" dirty="0" smtClean="0"/>
              <a:t>9</a:t>
            </a:r>
            <a:r>
              <a:rPr lang="en-US" sz="5200" b="1" baseline="30000" dirty="0"/>
              <a:t> </a:t>
            </a:r>
            <a:r>
              <a:rPr lang="en-US" sz="5200" dirty="0"/>
              <a:t>Then you will call, and the </a:t>
            </a:r>
            <a:r>
              <a:rPr lang="en-US" sz="5200" cap="small" dirty="0"/>
              <a:t>Lord</a:t>
            </a:r>
            <a:r>
              <a:rPr lang="en-US" sz="5200" dirty="0"/>
              <a:t> will answer;</a:t>
            </a:r>
            <a:br>
              <a:rPr lang="en-US" sz="5200" dirty="0"/>
            </a:br>
            <a:r>
              <a:rPr lang="en-US" sz="5200" dirty="0"/>
              <a:t>    you will cry for help, and he will say: Here am I.</a:t>
            </a:r>
          </a:p>
        </p:txBody>
      </p:sp>
    </p:spTree>
    <p:extLst>
      <p:ext uri="{BB962C8B-B14F-4D97-AF65-F5344CB8AC3E}">
        <p14:creationId xmlns:p14="http://schemas.microsoft.com/office/powerpoint/2010/main" val="32915289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871938" cy="647942"/>
          </a:xfrm>
        </p:spPr>
        <p:txBody>
          <a:bodyPr>
            <a:noAutofit/>
          </a:bodyPr>
          <a:lstStyle/>
          <a:p>
            <a:r>
              <a:rPr lang="en-US" sz="4400" b="1" dirty="0" smtClean="0">
                <a:solidFill>
                  <a:srgbClr val="FFC000"/>
                </a:solidFill>
                <a:effectLst>
                  <a:outerShdw blurRad="38100" dist="38100" dir="2700000" algn="tl">
                    <a:srgbClr val="000000">
                      <a:alpha val="43137"/>
                    </a:srgbClr>
                  </a:outerShdw>
                </a:effectLst>
                <a:latin typeface="+mn-lt"/>
              </a:rPr>
              <a:t>Victories are developed in the Secret Place</a:t>
            </a:r>
            <a:endParaRPr lang="en-US" sz="4400" b="1" dirty="0">
              <a:solidFill>
                <a:srgbClr val="FFC000"/>
              </a:solidFill>
              <a:effectLst>
                <a:outerShdw blurRad="38100" dist="38100" dir="2700000" algn="tl">
                  <a:srgbClr val="000000">
                    <a:alpha val="43137"/>
                  </a:srgbClr>
                </a:outerShdw>
              </a:effectLst>
              <a:latin typeface="+mn-lt"/>
            </a:endParaRPr>
          </a:p>
        </p:txBody>
      </p:sp>
      <p:sp>
        <p:nvSpPr>
          <p:cNvPr id="6" name="TextBox 5"/>
          <p:cNvSpPr txBox="1"/>
          <p:nvPr/>
        </p:nvSpPr>
        <p:spPr>
          <a:xfrm>
            <a:off x="597876" y="964246"/>
            <a:ext cx="10609384" cy="830997"/>
          </a:xfrm>
          <a:prstGeom prst="rect">
            <a:avLst/>
          </a:prstGeom>
          <a:noFill/>
        </p:spPr>
        <p:txBody>
          <a:bodyPr wrap="square" rtlCol="0">
            <a:spAutoFit/>
          </a:bodyPr>
          <a:lstStyle/>
          <a:p>
            <a:r>
              <a:rPr lang="en-US" sz="4800" b="1" dirty="0" smtClean="0">
                <a:effectLst>
                  <a:outerShdw blurRad="38100" dist="38100" dir="2700000" algn="tl">
                    <a:srgbClr val="000000">
                      <a:alpha val="43137"/>
                    </a:srgbClr>
                  </a:outerShdw>
                </a:effectLst>
              </a:rPr>
              <a:t>Today’s Prayer is tomorrow’s Power!</a:t>
            </a:r>
            <a:endParaRPr lang="en-US" sz="4800" b="1" dirty="0">
              <a:effectLst>
                <a:outerShdw blurRad="38100" dist="38100" dir="2700000" algn="tl">
                  <a:srgbClr val="000000">
                    <a:alpha val="43137"/>
                  </a:srgbClr>
                </a:outerShdw>
              </a:effectLst>
            </a:endParaRPr>
          </a:p>
        </p:txBody>
      </p:sp>
      <p:sp>
        <p:nvSpPr>
          <p:cNvPr id="7" name="TextBox 6"/>
          <p:cNvSpPr txBox="1"/>
          <p:nvPr/>
        </p:nvSpPr>
        <p:spPr>
          <a:xfrm>
            <a:off x="492370" y="2331653"/>
            <a:ext cx="11242431" cy="769441"/>
          </a:xfrm>
          <a:prstGeom prst="rect">
            <a:avLst/>
          </a:prstGeom>
          <a:noFill/>
        </p:spPr>
        <p:txBody>
          <a:bodyPr wrap="square" rtlCol="0">
            <a:spAutoFit/>
          </a:bodyPr>
          <a:lstStyle/>
          <a:p>
            <a:r>
              <a:rPr lang="en-US" sz="4400" b="1" dirty="0" smtClean="0"/>
              <a:t>Today’s </a:t>
            </a:r>
            <a:r>
              <a:rPr lang="en-US" sz="4400" b="1" u="sng" dirty="0" smtClean="0"/>
              <a:t>submission</a:t>
            </a:r>
            <a:r>
              <a:rPr lang="en-US" sz="4400" b="1" dirty="0" smtClean="0"/>
              <a:t> is Tomorrow’s </a:t>
            </a:r>
            <a:r>
              <a:rPr lang="en-US" sz="4400" b="1" u="sng" dirty="0" smtClean="0"/>
              <a:t>success</a:t>
            </a:r>
            <a:r>
              <a:rPr lang="en-US" sz="4400" b="1" dirty="0" smtClean="0"/>
              <a:t>!</a:t>
            </a:r>
            <a:endParaRPr lang="en-US" sz="4400" b="1" dirty="0"/>
          </a:p>
        </p:txBody>
      </p:sp>
      <p:sp>
        <p:nvSpPr>
          <p:cNvPr id="8" name="TextBox 7"/>
          <p:cNvSpPr txBox="1"/>
          <p:nvPr/>
        </p:nvSpPr>
        <p:spPr>
          <a:xfrm>
            <a:off x="597876" y="3832897"/>
            <a:ext cx="9460523" cy="769441"/>
          </a:xfrm>
          <a:prstGeom prst="rect">
            <a:avLst/>
          </a:prstGeom>
          <a:noFill/>
        </p:spPr>
        <p:txBody>
          <a:bodyPr wrap="square" rtlCol="0">
            <a:spAutoFit/>
          </a:bodyPr>
          <a:lstStyle/>
          <a:p>
            <a:r>
              <a:rPr lang="en-US" sz="4400" b="1" dirty="0" smtClean="0"/>
              <a:t>Today’s fasting is tomorrow‘s Glory</a:t>
            </a:r>
            <a:endParaRPr lang="en-US" sz="4400" b="1" dirty="0"/>
          </a:p>
        </p:txBody>
      </p:sp>
      <p:sp>
        <p:nvSpPr>
          <p:cNvPr id="9" name="TextBox 8"/>
          <p:cNvSpPr txBox="1"/>
          <p:nvPr/>
        </p:nvSpPr>
        <p:spPr>
          <a:xfrm>
            <a:off x="597876" y="5605912"/>
            <a:ext cx="10199077" cy="769441"/>
          </a:xfrm>
          <a:prstGeom prst="rect">
            <a:avLst/>
          </a:prstGeom>
          <a:noFill/>
        </p:spPr>
        <p:txBody>
          <a:bodyPr wrap="square" rtlCol="0">
            <a:spAutoFit/>
          </a:bodyPr>
          <a:lstStyle/>
          <a:p>
            <a:r>
              <a:rPr lang="en-US" sz="4400" b="1" dirty="0" smtClean="0"/>
              <a:t>Today’s </a:t>
            </a:r>
            <a:r>
              <a:rPr lang="en-US" sz="4400" b="1" u="sng" dirty="0" smtClean="0"/>
              <a:t>Purity</a:t>
            </a:r>
            <a:r>
              <a:rPr lang="en-US" sz="4400" b="1" dirty="0" smtClean="0"/>
              <a:t> is tomorrow’s </a:t>
            </a:r>
            <a:r>
              <a:rPr lang="en-US" sz="4400" b="1" u="sng" dirty="0" smtClean="0"/>
              <a:t>pleasure</a:t>
            </a:r>
            <a:r>
              <a:rPr lang="en-US" sz="4400" b="1" dirty="0" smtClean="0"/>
              <a:t>!</a:t>
            </a:r>
            <a:endParaRPr lang="en-US" sz="4400" b="1" dirty="0"/>
          </a:p>
        </p:txBody>
      </p:sp>
    </p:spTree>
    <p:extLst>
      <p:ext uri="{BB962C8B-B14F-4D97-AF65-F5344CB8AC3E}">
        <p14:creationId xmlns:p14="http://schemas.microsoft.com/office/powerpoint/2010/main" val="1000331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1+#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08001" y="114300"/>
            <a:ext cx="10131425" cy="1456267"/>
          </a:xfrm>
        </p:spPr>
        <p:txBody>
          <a:bodyPr>
            <a:noAutofit/>
          </a:bodyPr>
          <a:lstStyle/>
          <a:p>
            <a:pPr algn="ctr"/>
            <a:r>
              <a:rPr lang="en-US" sz="4800" b="1" dirty="0" smtClean="0">
                <a:solidFill>
                  <a:srgbClr val="FFC000"/>
                </a:solidFill>
              </a:rPr>
              <a:t>Rahab vs. </a:t>
            </a:r>
            <a:r>
              <a:rPr lang="en-US" sz="4800" b="1" dirty="0" err="1" smtClean="0">
                <a:solidFill>
                  <a:srgbClr val="FFC000"/>
                </a:solidFill>
              </a:rPr>
              <a:t>Achin</a:t>
            </a:r>
            <a:r>
              <a:rPr lang="en-US" sz="4800" b="1" dirty="0" smtClean="0">
                <a:solidFill>
                  <a:srgbClr val="FFC000"/>
                </a:solidFill>
              </a:rPr>
              <a:t/>
            </a:r>
            <a:br>
              <a:rPr lang="en-US" sz="4800" b="1" dirty="0" smtClean="0">
                <a:solidFill>
                  <a:srgbClr val="FFC000"/>
                </a:solidFill>
              </a:rPr>
            </a:br>
            <a:r>
              <a:rPr lang="en-US" sz="4800" b="1" dirty="0" smtClean="0">
                <a:solidFill>
                  <a:srgbClr val="FFC000"/>
                </a:solidFill>
              </a:rPr>
              <a:t>Book of Joshua</a:t>
            </a:r>
            <a:endParaRPr lang="en-US" sz="4800" b="1" dirty="0">
              <a:solidFill>
                <a:srgbClr val="FFC000"/>
              </a:solidFill>
            </a:endParaRPr>
          </a:p>
        </p:txBody>
      </p:sp>
      <p:sp>
        <p:nvSpPr>
          <p:cNvPr id="5" name="Content Placeholder 4"/>
          <p:cNvSpPr>
            <a:spLocks noGrp="1"/>
          </p:cNvSpPr>
          <p:nvPr>
            <p:ph idx="1"/>
          </p:nvPr>
        </p:nvSpPr>
        <p:spPr>
          <a:xfrm>
            <a:off x="609601" y="1799167"/>
            <a:ext cx="10131425" cy="3649133"/>
          </a:xfrm>
        </p:spPr>
        <p:txBody>
          <a:bodyPr>
            <a:normAutofit fontScale="70000" lnSpcReduction="20000"/>
          </a:bodyPr>
          <a:lstStyle/>
          <a:p>
            <a:pPr marL="0" indent="0">
              <a:buNone/>
            </a:pPr>
            <a:r>
              <a:rPr lang="en-US" sz="4400" b="1" dirty="0">
                <a:solidFill>
                  <a:srgbClr val="FFC000"/>
                </a:solidFill>
                <a:effectLst>
                  <a:outerShdw blurRad="38100" dist="38100" dir="2700000" algn="tl">
                    <a:srgbClr val="000000">
                      <a:alpha val="43137"/>
                    </a:srgbClr>
                  </a:outerShdw>
                </a:effectLst>
              </a:rPr>
              <a:t>Rahab:</a:t>
            </a:r>
          </a:p>
          <a:p>
            <a:r>
              <a:rPr lang="en-US" sz="4400" b="1" dirty="0"/>
              <a:t>Prostitute</a:t>
            </a:r>
          </a:p>
          <a:p>
            <a:r>
              <a:rPr lang="en-US" sz="4400" b="1" dirty="0"/>
              <a:t>Faced certain doom</a:t>
            </a:r>
          </a:p>
          <a:p>
            <a:r>
              <a:rPr lang="en-US" sz="4400" b="1" dirty="0"/>
              <a:t>Hid the spies</a:t>
            </a:r>
          </a:p>
          <a:p>
            <a:r>
              <a:rPr lang="en-US" sz="4400" b="1" dirty="0"/>
              <a:t>Was Saved</a:t>
            </a:r>
          </a:p>
          <a:p>
            <a:r>
              <a:rPr lang="en-US" sz="4400" b="1" dirty="0"/>
              <a:t>Saved her Family</a:t>
            </a:r>
          </a:p>
          <a:p>
            <a:r>
              <a:rPr lang="en-US" sz="4400" b="1" dirty="0"/>
              <a:t>Lineage of Jesus (Salmon)</a:t>
            </a:r>
          </a:p>
          <a:p>
            <a:pPr marL="0" indent="0">
              <a:buNone/>
            </a:pPr>
            <a:endParaRPr lang="en-US" dirty="0"/>
          </a:p>
        </p:txBody>
      </p:sp>
      <p:sp>
        <p:nvSpPr>
          <p:cNvPr id="2" name="TextBox 1"/>
          <p:cNvSpPr txBox="1"/>
          <p:nvPr/>
        </p:nvSpPr>
        <p:spPr>
          <a:xfrm>
            <a:off x="6642100" y="1566334"/>
            <a:ext cx="4876800" cy="5016758"/>
          </a:xfrm>
          <a:prstGeom prst="rect">
            <a:avLst/>
          </a:prstGeom>
          <a:noFill/>
        </p:spPr>
        <p:txBody>
          <a:bodyPr wrap="square" rtlCol="0">
            <a:spAutoFit/>
          </a:bodyPr>
          <a:lstStyle/>
          <a:p>
            <a:r>
              <a:rPr lang="en-US" sz="3200" b="1" dirty="0" err="1">
                <a:solidFill>
                  <a:srgbClr val="FFC000"/>
                </a:solidFill>
              </a:rPr>
              <a:t>Achin</a:t>
            </a:r>
            <a:endParaRPr lang="en-US" sz="3200" b="1" dirty="0">
              <a:solidFill>
                <a:srgbClr val="FFC000"/>
              </a:solidFill>
            </a:endParaRPr>
          </a:p>
          <a:p>
            <a:pPr marL="571500" indent="-571500">
              <a:buFont typeface="Arial" panose="020B0604020202020204" pitchFamily="34" charset="0"/>
              <a:buChar char="•"/>
            </a:pPr>
            <a:r>
              <a:rPr lang="en-US" sz="3200" b="1" dirty="0"/>
              <a:t>Promising Future</a:t>
            </a:r>
          </a:p>
          <a:p>
            <a:pPr marL="571500" indent="-571500">
              <a:buFont typeface="Arial" panose="020B0604020202020204" pitchFamily="34" charset="0"/>
              <a:buChar char="•"/>
            </a:pPr>
            <a:r>
              <a:rPr lang="en-US" sz="3200" b="1" dirty="0"/>
              <a:t>Hid forbidden things</a:t>
            </a:r>
          </a:p>
          <a:p>
            <a:pPr marL="571500" indent="-571500">
              <a:buFont typeface="Arial" panose="020B0604020202020204" pitchFamily="34" charset="0"/>
              <a:buChar char="•"/>
            </a:pPr>
            <a:r>
              <a:rPr lang="en-US" sz="3200" b="1" dirty="0"/>
              <a:t>Was Killed</a:t>
            </a:r>
          </a:p>
          <a:p>
            <a:pPr marL="571500" indent="-571500">
              <a:buFont typeface="Arial" panose="020B0604020202020204" pitchFamily="34" charset="0"/>
              <a:buChar char="•"/>
            </a:pPr>
            <a:r>
              <a:rPr lang="en-US" sz="3200" b="1" dirty="0"/>
              <a:t>Brought Death to his family</a:t>
            </a:r>
          </a:p>
          <a:p>
            <a:pPr marL="571500" indent="-571500">
              <a:buFont typeface="Arial" panose="020B0604020202020204" pitchFamily="34" charset="0"/>
              <a:buChar char="•"/>
            </a:pPr>
            <a:r>
              <a:rPr lang="en-US" sz="3200" b="1" dirty="0"/>
              <a:t>Disgrace to his family line</a:t>
            </a:r>
          </a:p>
          <a:p>
            <a:pPr marL="571500" indent="-571500">
              <a:buFont typeface="Arial" panose="020B0604020202020204" pitchFamily="34" charset="0"/>
              <a:buChar char="•"/>
            </a:pPr>
            <a:r>
              <a:rPr lang="en-US" sz="3200" b="1" dirty="0"/>
              <a:t>And it was wiped out.</a:t>
            </a:r>
          </a:p>
          <a:p>
            <a:endParaRPr lang="en-US" sz="3200" dirty="0"/>
          </a:p>
        </p:txBody>
      </p:sp>
    </p:spTree>
    <p:extLst>
      <p:ext uri="{BB962C8B-B14F-4D97-AF65-F5344CB8AC3E}">
        <p14:creationId xmlns:p14="http://schemas.microsoft.com/office/powerpoint/2010/main" val="39578421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lnSpcReduction="10000"/>
          </a:bodyPr>
          <a:lstStyle/>
          <a:p>
            <a:pPr marL="0" indent="0">
              <a:buNone/>
            </a:pPr>
            <a:r>
              <a:rPr lang="en-US" sz="4400" b="1" dirty="0" smtClean="0">
                <a:solidFill>
                  <a:srgbClr val="FFC000"/>
                </a:solidFill>
                <a:effectLst>
                  <a:outerShdw blurRad="38100" dist="38100" dir="2700000" algn="tl">
                    <a:srgbClr val="000000">
                      <a:alpha val="43137"/>
                    </a:srgbClr>
                  </a:outerShdw>
                </a:effectLst>
              </a:rPr>
              <a:t>Your life tomorrow is determined by what you’re hiding today.  </a:t>
            </a:r>
          </a:p>
          <a:p>
            <a:pPr marL="0" indent="0">
              <a:buNone/>
            </a:pPr>
            <a:endParaRPr lang="en-US" sz="4400" b="1" dirty="0">
              <a:solidFill>
                <a:srgbClr val="FFC000"/>
              </a:solidFill>
              <a:effectLst>
                <a:outerShdw blurRad="38100" dist="38100" dir="2700000" algn="tl">
                  <a:srgbClr val="000000">
                    <a:alpha val="43137"/>
                  </a:srgbClr>
                </a:outerShdw>
              </a:effectLst>
            </a:endParaRPr>
          </a:p>
          <a:p>
            <a:pPr marL="0" indent="0">
              <a:buNone/>
            </a:pPr>
            <a:r>
              <a:rPr lang="en-US" sz="4400" b="1" dirty="0" smtClean="0">
                <a:solidFill>
                  <a:srgbClr val="FFC000"/>
                </a:solidFill>
                <a:effectLst>
                  <a:outerShdw blurRad="38100" dist="38100" dir="2700000" algn="tl">
                    <a:srgbClr val="000000">
                      <a:alpha val="43137"/>
                    </a:srgbClr>
                  </a:outerShdw>
                </a:effectLst>
              </a:rPr>
              <a:t>We either live in the secret place or in the secret sin.</a:t>
            </a:r>
          </a:p>
        </p:txBody>
      </p:sp>
    </p:spTree>
    <p:extLst>
      <p:ext uri="{BB962C8B-B14F-4D97-AF65-F5344CB8AC3E}">
        <p14:creationId xmlns:p14="http://schemas.microsoft.com/office/powerpoint/2010/main" val="38653322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56267" y="167083"/>
            <a:ext cx="9360959" cy="7020720"/>
          </a:xfrm>
        </p:spPr>
      </p:pic>
    </p:spTree>
    <p:extLst>
      <p:ext uri="{BB962C8B-B14F-4D97-AF65-F5344CB8AC3E}">
        <p14:creationId xmlns:p14="http://schemas.microsoft.com/office/powerpoint/2010/main" val="876297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911" y="609600"/>
            <a:ext cx="11537245" cy="1456267"/>
          </a:xfrm>
        </p:spPr>
        <p:txBody>
          <a:bodyPr/>
          <a:lstStyle/>
          <a:p>
            <a:r>
              <a:rPr lang="en-US" b="1"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Private  Victories Won in the secret Place</a:t>
            </a:r>
            <a:endParaRPr lang="en-US" dirty="0"/>
          </a:p>
        </p:txBody>
      </p:sp>
      <p:sp>
        <p:nvSpPr>
          <p:cNvPr id="3" name="Content Placeholder 2"/>
          <p:cNvSpPr>
            <a:spLocks noGrp="1"/>
          </p:cNvSpPr>
          <p:nvPr>
            <p:ph idx="1"/>
          </p:nvPr>
        </p:nvSpPr>
        <p:spPr>
          <a:xfrm>
            <a:off x="685801" y="1896533"/>
            <a:ext cx="10131425" cy="3894667"/>
          </a:xfrm>
        </p:spPr>
        <p:txBody>
          <a:bodyPr>
            <a:normAutofit fontScale="92500" lnSpcReduction="20000"/>
          </a:bodyPr>
          <a:lstStyle/>
          <a:p>
            <a:pPr marL="0" indent="0">
              <a:buNone/>
            </a:pPr>
            <a:r>
              <a:rPr lang="en-US" sz="3600" b="1" baseline="30000" smtClean="0">
                <a:effectLst>
                  <a:outerShdw blurRad="38100" dist="38100" dir="2700000" algn="tl">
                    <a:srgbClr val="000000">
                      <a:alpha val="43137"/>
                    </a:srgbClr>
                  </a:outerShdw>
                </a:effectLst>
              </a:rPr>
              <a:t>36 </a:t>
            </a:r>
            <a:r>
              <a:rPr lang="en-US" sz="3600" b="1" smtClean="0">
                <a:effectLst>
                  <a:outerShdw blurRad="38100" dist="38100" dir="2700000" algn="tl">
                    <a:srgbClr val="000000">
                      <a:alpha val="43137"/>
                    </a:srgbClr>
                  </a:outerShdw>
                </a:effectLst>
              </a:rPr>
              <a:t>Your servant has killed both the lion and the bear; this uncircumcised Philistine will be like one of them, because he has defied the armies of the living God. </a:t>
            </a:r>
          </a:p>
          <a:p>
            <a:pPr marL="0" indent="0">
              <a:buNone/>
            </a:pPr>
            <a:endParaRPr lang="en-US" sz="3600" b="1" smtClean="0">
              <a:effectLst>
                <a:outerShdw blurRad="38100" dist="38100" dir="2700000" algn="tl">
                  <a:srgbClr val="000000">
                    <a:alpha val="43137"/>
                  </a:srgbClr>
                </a:outerShdw>
              </a:effectLst>
            </a:endParaRPr>
          </a:p>
          <a:p>
            <a:pPr marL="0" indent="0">
              <a:buNone/>
            </a:pPr>
            <a:r>
              <a:rPr lang="en-US" sz="3600" b="1" baseline="30000" smtClean="0">
                <a:effectLst>
                  <a:outerShdw blurRad="38100" dist="38100" dir="2700000" algn="tl">
                    <a:srgbClr val="000000">
                      <a:alpha val="43137"/>
                    </a:srgbClr>
                  </a:outerShdw>
                </a:effectLst>
              </a:rPr>
              <a:t>37 </a:t>
            </a:r>
            <a:r>
              <a:rPr lang="en-US" sz="3600" b="1" smtClean="0">
                <a:effectLst>
                  <a:outerShdw blurRad="38100" dist="38100" dir="2700000" algn="tl">
                    <a:srgbClr val="000000">
                      <a:alpha val="43137"/>
                    </a:srgbClr>
                  </a:outerShdw>
                </a:effectLst>
              </a:rPr>
              <a:t>The </a:t>
            </a:r>
            <a:r>
              <a:rPr lang="en-US" sz="3600" b="1" cap="small" smtClean="0">
                <a:effectLst>
                  <a:outerShdw blurRad="38100" dist="38100" dir="2700000" algn="tl">
                    <a:srgbClr val="000000">
                      <a:alpha val="43137"/>
                    </a:srgbClr>
                  </a:outerShdw>
                </a:effectLst>
              </a:rPr>
              <a:t>Lord</a:t>
            </a:r>
            <a:r>
              <a:rPr lang="en-US" sz="3600" b="1" smtClean="0">
                <a:effectLst>
                  <a:outerShdw blurRad="38100" dist="38100" dir="2700000" algn="tl">
                    <a:srgbClr val="000000">
                      <a:alpha val="43137"/>
                    </a:srgbClr>
                  </a:outerShdw>
                </a:effectLst>
              </a:rPr>
              <a:t> who rescued me from the paw of the lion and the paw of the bear will rescue me from the hand of this Philistine.”</a:t>
            </a:r>
          </a:p>
          <a:p>
            <a:pPr marL="0" indent="0">
              <a:buNone/>
            </a:pPr>
            <a:r>
              <a:rPr lang="en-US" sz="3600" b="1" smtClean="0">
                <a:effectLst>
                  <a:outerShdw blurRad="38100" dist="38100" dir="2700000" algn="tl">
                    <a:srgbClr val="000000">
                      <a:alpha val="43137"/>
                    </a:srgbClr>
                  </a:outerShdw>
                </a:effectLst>
              </a:rPr>
              <a:t>Saul said to David, “Go, and the </a:t>
            </a:r>
            <a:r>
              <a:rPr lang="en-US" sz="3600" b="1" cap="small" smtClean="0">
                <a:effectLst>
                  <a:outerShdw blurRad="38100" dist="38100" dir="2700000" algn="tl">
                    <a:srgbClr val="000000">
                      <a:alpha val="43137"/>
                    </a:srgbClr>
                  </a:outerShdw>
                </a:effectLst>
              </a:rPr>
              <a:t>Lord</a:t>
            </a:r>
            <a:r>
              <a:rPr lang="en-US" sz="3600" b="1" smtClean="0">
                <a:effectLst>
                  <a:outerShdw blurRad="38100" dist="38100" dir="2700000" algn="tl">
                    <a:srgbClr val="000000">
                      <a:alpha val="43137"/>
                    </a:srgbClr>
                  </a:outerShdw>
                </a:effectLst>
              </a:rPr>
              <a:t> be with you.”</a:t>
            </a:r>
          </a:p>
          <a:p>
            <a:pPr marL="0" indent="0">
              <a:buNone/>
            </a:pPr>
            <a:endParaRPr lang="en-US" dirty="0"/>
          </a:p>
        </p:txBody>
      </p:sp>
    </p:spTree>
    <p:extLst>
      <p:ext uri="{BB962C8B-B14F-4D97-AF65-F5344CB8AC3E}">
        <p14:creationId xmlns:p14="http://schemas.microsoft.com/office/powerpoint/2010/main" val="81988807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72912" y="1001889"/>
            <a:ext cx="10131425" cy="3649133"/>
          </a:xfrm>
        </p:spPr>
        <p:txBody>
          <a:bodyPr>
            <a:noAutofit/>
          </a:bodyPr>
          <a:lstStyle/>
          <a:p>
            <a:pPr marL="0" indent="0">
              <a:buNone/>
            </a:pPr>
            <a:r>
              <a:rPr lang="en-US" sz="3200" dirty="0" smtClean="0"/>
              <a:t>Colossians 1:9,10</a:t>
            </a:r>
          </a:p>
          <a:p>
            <a:pPr marL="0" indent="0">
              <a:buNone/>
            </a:pPr>
            <a:r>
              <a:rPr lang="en-US" sz="3200" b="1" baseline="30000" dirty="0"/>
              <a:t>9 </a:t>
            </a:r>
            <a:r>
              <a:rPr lang="en-US" sz="3200" dirty="0"/>
              <a:t>For this reason, since the day we heard about you, we have not stopped praying for you. We continually ask God to fill you with the knowledge of his will through all the wisdom and understanding that the Spirit gives</a:t>
            </a:r>
            <a:r>
              <a:rPr lang="en-US" sz="3200" dirty="0" smtClean="0"/>
              <a:t>,</a:t>
            </a:r>
            <a:r>
              <a:rPr lang="en-US" sz="3200" dirty="0"/>
              <a:t> </a:t>
            </a:r>
            <a:r>
              <a:rPr lang="en-US" sz="3200" b="1" baseline="30000" dirty="0"/>
              <a:t>10 </a:t>
            </a:r>
            <a:r>
              <a:rPr lang="en-US" sz="3200" dirty="0"/>
              <a:t>so that you may live a life worthy of the Lord and please him in every way: bearing fruit in every good work, growing in the knowledge of God,</a:t>
            </a:r>
          </a:p>
        </p:txBody>
      </p:sp>
    </p:spTree>
    <p:extLst>
      <p:ext uri="{BB962C8B-B14F-4D97-AF65-F5344CB8AC3E}">
        <p14:creationId xmlns:p14="http://schemas.microsoft.com/office/powerpoint/2010/main" val="265136413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05509" y="-164123"/>
            <a:ext cx="11031414" cy="5955323"/>
          </a:xfrm>
        </p:spPr>
        <p:txBody>
          <a:bodyPr>
            <a:noAutofit/>
          </a:bodyPr>
          <a:lstStyle/>
          <a:p>
            <a:pPr marL="0" indent="0">
              <a:buNone/>
            </a:pPr>
            <a:r>
              <a:rPr lang="en-US" sz="4000" dirty="0" smtClean="0"/>
              <a:t>Genesis 1:11  “Let the earth produce Vegetation…..          </a:t>
            </a:r>
            <a:r>
              <a:rPr lang="en-US" sz="4000" dirty="0" smtClean="0">
                <a:solidFill>
                  <a:srgbClr val="FF0000"/>
                </a:solidFill>
              </a:rPr>
              <a:t>Vegetation dies without the Earth</a:t>
            </a:r>
          </a:p>
          <a:p>
            <a:pPr marL="0" indent="0">
              <a:buNone/>
            </a:pPr>
            <a:r>
              <a:rPr lang="en-US" sz="4000" dirty="0" smtClean="0"/>
              <a:t>Genesis  1:20 “ Let the waters abound with fish…              </a:t>
            </a:r>
            <a:r>
              <a:rPr lang="en-US" sz="4000" dirty="0" smtClean="0">
                <a:solidFill>
                  <a:srgbClr val="FF0000"/>
                </a:solidFill>
              </a:rPr>
              <a:t>Fish Die without Water</a:t>
            </a:r>
          </a:p>
          <a:p>
            <a:pPr marL="0" indent="0">
              <a:buNone/>
            </a:pPr>
            <a:r>
              <a:rPr lang="en-US" sz="4000" dirty="0" smtClean="0"/>
              <a:t>Genesis 1:26  “Let us make man in our image……               </a:t>
            </a:r>
            <a:r>
              <a:rPr lang="en-US" sz="4000" dirty="0" smtClean="0">
                <a:solidFill>
                  <a:srgbClr val="FF0000"/>
                </a:solidFill>
              </a:rPr>
              <a:t>Man dies without God</a:t>
            </a:r>
            <a:endParaRPr lang="en-US" sz="4000" dirty="0">
              <a:solidFill>
                <a:srgbClr val="FF0000"/>
              </a:solidFill>
            </a:endParaRPr>
          </a:p>
        </p:txBody>
      </p:sp>
    </p:spTree>
    <p:extLst>
      <p:ext uri="{BB962C8B-B14F-4D97-AF65-F5344CB8AC3E}">
        <p14:creationId xmlns:p14="http://schemas.microsoft.com/office/powerpoint/2010/main" val="1345824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823" y="668513"/>
            <a:ext cx="11559822" cy="1456267"/>
          </a:xfrm>
        </p:spPr>
        <p:txBody>
          <a:bodyPr>
            <a:noAutofit/>
          </a:bodyPr>
          <a:lstStyle/>
          <a:p>
            <a:pPr algn="ctr"/>
            <a:r>
              <a:rPr lang="en-US" sz="4000" b="1" dirty="0" smtClean="0">
                <a:solidFill>
                  <a:srgbClr val="FFC000"/>
                </a:solidFill>
                <a:effectLst>
                  <a:outerShdw blurRad="38100" dist="38100" dir="2700000" algn="tl">
                    <a:srgbClr val="000000">
                      <a:alpha val="43137"/>
                    </a:srgbClr>
                  </a:outerShdw>
                </a:effectLst>
              </a:rPr>
              <a:t>You can’t kill a giant unless </a:t>
            </a:r>
            <a:br>
              <a:rPr lang="en-US" sz="4000" b="1" dirty="0" smtClean="0">
                <a:solidFill>
                  <a:srgbClr val="FFC000"/>
                </a:solidFill>
                <a:effectLst>
                  <a:outerShdw blurRad="38100" dist="38100" dir="2700000" algn="tl">
                    <a:srgbClr val="000000">
                      <a:alpha val="43137"/>
                    </a:srgbClr>
                  </a:outerShdw>
                </a:effectLst>
              </a:rPr>
            </a:br>
            <a:r>
              <a:rPr lang="en-US" sz="4000" b="1" dirty="0" smtClean="0">
                <a:solidFill>
                  <a:srgbClr val="FFC000"/>
                </a:solidFill>
                <a:effectLst>
                  <a:outerShdw blurRad="38100" dist="38100" dir="2700000" algn="tl">
                    <a:srgbClr val="000000">
                      <a:alpha val="43137"/>
                    </a:srgbClr>
                  </a:outerShdw>
                </a:effectLst>
              </a:rPr>
              <a:t>you are a lion and bear killer!</a:t>
            </a:r>
            <a:br>
              <a:rPr lang="en-US" sz="4000" b="1" dirty="0" smtClean="0">
                <a:solidFill>
                  <a:srgbClr val="FFC000"/>
                </a:solidFill>
                <a:effectLst>
                  <a:outerShdw blurRad="38100" dist="38100" dir="2700000" algn="tl">
                    <a:srgbClr val="000000">
                      <a:alpha val="43137"/>
                    </a:srgbClr>
                  </a:outerShdw>
                </a:effectLst>
              </a:rPr>
            </a:br>
            <a:endParaRPr lang="en-US" sz="4000" b="1"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2289" y="1955446"/>
            <a:ext cx="8455378" cy="4756150"/>
          </a:xfrm>
          <a:prstGeom prst="rect">
            <a:avLst/>
          </a:prstGeom>
        </p:spPr>
      </p:pic>
    </p:spTree>
    <p:extLst>
      <p:ext uri="{BB962C8B-B14F-4D97-AF65-F5344CB8AC3E}">
        <p14:creationId xmlns:p14="http://schemas.microsoft.com/office/powerpoint/2010/main" val="27218977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85800" y="1577624"/>
            <a:ext cx="10131425" cy="2192866"/>
          </a:xfrm>
        </p:spPr>
        <p:txBody>
          <a:bodyPr>
            <a:normAutofit lnSpcReduction="10000"/>
          </a:bodyPr>
          <a:lstStyle/>
          <a:p>
            <a:pPr marL="0" indent="0">
              <a:buNone/>
            </a:pPr>
            <a:r>
              <a:rPr lang="en-US" sz="4000" b="1" dirty="0" smtClean="0">
                <a:solidFill>
                  <a:srgbClr val="FFC000"/>
                </a:solidFill>
                <a:effectLst>
                  <a:outerShdw blurRad="38100" dist="38100" dir="2700000" algn="tl">
                    <a:srgbClr val="000000">
                      <a:alpha val="43137"/>
                    </a:srgbClr>
                  </a:outerShdw>
                </a:effectLst>
              </a:rPr>
              <a:t>What are the </a:t>
            </a:r>
            <a:r>
              <a:rPr lang="en-US" sz="5400" b="1" dirty="0" smtClean="0">
                <a:solidFill>
                  <a:srgbClr val="FFC000"/>
                </a:solidFill>
                <a:effectLst>
                  <a:outerShdw blurRad="38100" dist="38100" dir="2700000" algn="tl">
                    <a:srgbClr val="000000">
                      <a:alpha val="43137"/>
                    </a:srgbClr>
                  </a:outerShdw>
                </a:effectLst>
              </a:rPr>
              <a:t>“Lions” </a:t>
            </a:r>
            <a:r>
              <a:rPr lang="en-US" sz="4000" b="1" dirty="0" smtClean="0">
                <a:solidFill>
                  <a:srgbClr val="FFC000"/>
                </a:solidFill>
                <a:effectLst>
                  <a:outerShdw blurRad="38100" dist="38100" dir="2700000" algn="tl">
                    <a:srgbClr val="000000">
                      <a:alpha val="43137"/>
                    </a:srgbClr>
                  </a:outerShdw>
                </a:effectLst>
              </a:rPr>
              <a:t>and </a:t>
            </a:r>
            <a:r>
              <a:rPr lang="en-US" sz="5200" b="1" dirty="0" smtClean="0">
                <a:solidFill>
                  <a:srgbClr val="FFC000"/>
                </a:solidFill>
                <a:effectLst>
                  <a:outerShdw blurRad="38100" dist="38100" dir="2700000" algn="tl">
                    <a:srgbClr val="000000">
                      <a:alpha val="43137"/>
                    </a:srgbClr>
                  </a:outerShdw>
                </a:effectLst>
              </a:rPr>
              <a:t>“Bears” </a:t>
            </a:r>
            <a:r>
              <a:rPr lang="en-US" sz="4000" b="1" dirty="0" smtClean="0">
                <a:solidFill>
                  <a:srgbClr val="FFC000"/>
                </a:solidFill>
                <a:effectLst>
                  <a:outerShdw blurRad="38100" dist="38100" dir="2700000" algn="tl">
                    <a:srgbClr val="000000">
                      <a:alpha val="43137"/>
                    </a:srgbClr>
                  </a:outerShdw>
                </a:effectLst>
              </a:rPr>
              <a:t>that you need to beat in order to make you ready to face the Giants?</a:t>
            </a:r>
          </a:p>
          <a:p>
            <a:pPr marL="0" indent="0">
              <a:buNone/>
            </a:pPr>
            <a:endParaRPr lang="en-US" sz="4000" b="1" dirty="0">
              <a:solidFill>
                <a:srgbClr val="FFC000"/>
              </a:solidFill>
            </a:endParaRPr>
          </a:p>
        </p:txBody>
      </p:sp>
      <p:sp>
        <p:nvSpPr>
          <p:cNvPr id="4" name="TextBox 3"/>
          <p:cNvSpPr txBox="1"/>
          <p:nvPr/>
        </p:nvSpPr>
        <p:spPr>
          <a:xfrm>
            <a:off x="90311" y="4267200"/>
            <a:ext cx="11819467" cy="1323439"/>
          </a:xfrm>
          <a:prstGeom prst="rect">
            <a:avLst/>
          </a:prstGeom>
          <a:noFill/>
        </p:spPr>
        <p:txBody>
          <a:bodyPr wrap="square" rtlCol="0">
            <a:spAutoFit/>
          </a:bodyPr>
          <a:lstStyle/>
          <a:p>
            <a:r>
              <a:rPr lang="en-US" sz="6600" b="1" dirty="0">
                <a:solidFill>
                  <a:srgbClr val="FFC000"/>
                </a:solidFill>
                <a:effectLst>
                  <a:outerShdw blurRad="38100" dist="38100" dir="2700000" algn="tl">
                    <a:srgbClr val="000000">
                      <a:alpha val="43137"/>
                    </a:srgbClr>
                  </a:outerShdw>
                </a:effectLst>
              </a:rPr>
              <a:t>… And What are the </a:t>
            </a:r>
            <a:r>
              <a:rPr lang="en-US" sz="6600" b="1" dirty="0" smtClean="0">
                <a:solidFill>
                  <a:srgbClr val="FFC000"/>
                </a:solidFill>
                <a:effectLst>
                  <a:outerShdw blurRad="38100" dist="38100" dir="2700000" algn="tl">
                    <a:srgbClr val="000000">
                      <a:alpha val="43137"/>
                    </a:srgbClr>
                  </a:outerShdw>
                </a:effectLst>
              </a:rPr>
              <a:t>“</a:t>
            </a:r>
            <a:r>
              <a:rPr lang="en-US" sz="8000" b="1" dirty="0" smtClean="0">
                <a:solidFill>
                  <a:srgbClr val="FFC000"/>
                </a:solidFill>
                <a:effectLst>
                  <a:outerShdw blurRad="38100" dist="38100" dir="2700000" algn="tl">
                    <a:srgbClr val="000000">
                      <a:alpha val="43137"/>
                    </a:srgbClr>
                  </a:outerShdw>
                </a:effectLst>
              </a:rPr>
              <a:t>Giants?”</a:t>
            </a:r>
            <a:endParaRPr lang="en-US" sz="80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73052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1+#ppt_w/2"/>
                                          </p:val>
                                        </p:tav>
                                        <p:tav tm="100000">
                                          <p:val>
                                            <p:strVal val="#ppt_x"/>
                                          </p:val>
                                        </p:tav>
                                      </p:tavLst>
                                    </p:anim>
                                    <p:anim calcmode="lin" valueType="num">
                                      <p:cBhvr additive="base">
                                        <p:cTn id="8" dur="1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201" y="237067"/>
            <a:ext cx="10131425" cy="812800"/>
          </a:xfrm>
        </p:spPr>
        <p:txBody>
          <a:bodyPr>
            <a:normAutofit fontScale="90000"/>
          </a:bodyPr>
          <a:lstStyle/>
          <a:p>
            <a:pPr algn="ctr"/>
            <a:r>
              <a:rPr lang="en-US" sz="4000" b="1" dirty="0" smtClean="0">
                <a:solidFill>
                  <a:srgbClr val="FFC000"/>
                </a:solidFill>
                <a:effectLst>
                  <a:outerShdw blurRad="38100" dist="38100" dir="2700000" algn="tl">
                    <a:srgbClr val="000000">
                      <a:alpha val="43137"/>
                    </a:srgbClr>
                  </a:outerShdw>
                </a:effectLst>
              </a:rPr>
              <a:t>Are your works Flammable or Fireproof?</a:t>
            </a:r>
            <a:br>
              <a:rPr lang="en-US" sz="4000" b="1" dirty="0" smtClean="0">
                <a:solidFill>
                  <a:srgbClr val="FFC000"/>
                </a:solidFill>
                <a:effectLst>
                  <a:outerShdw blurRad="38100" dist="38100" dir="2700000" algn="tl">
                    <a:srgbClr val="000000">
                      <a:alpha val="43137"/>
                    </a:srgbClr>
                  </a:outerShdw>
                </a:effectLst>
              </a:rPr>
            </a:br>
            <a:endParaRPr lang="en-US" sz="4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1600" y="2142067"/>
            <a:ext cx="11954933" cy="3649133"/>
          </a:xfrm>
        </p:spPr>
        <p:txBody>
          <a:bodyPr>
            <a:noAutofit/>
          </a:bodyPr>
          <a:lstStyle/>
          <a:p>
            <a:pPr marL="0" indent="0">
              <a:buNone/>
            </a:pPr>
            <a:r>
              <a:rPr lang="en-US" sz="3600" b="1" baseline="30000" dirty="0" smtClean="0">
                <a:effectLst>
                  <a:outerShdw blurRad="38100" dist="38100" dir="2700000" algn="tl">
                    <a:srgbClr val="000000">
                      <a:alpha val="43137"/>
                    </a:srgbClr>
                  </a:outerShdw>
                </a:effectLst>
              </a:rPr>
              <a:t>11 </a:t>
            </a:r>
            <a:r>
              <a:rPr lang="en-US" sz="3600" b="1" dirty="0" smtClean="0">
                <a:effectLst>
                  <a:outerShdw blurRad="38100" dist="38100" dir="2700000" algn="tl">
                    <a:srgbClr val="000000">
                      <a:alpha val="43137"/>
                    </a:srgbClr>
                  </a:outerShdw>
                </a:effectLst>
              </a:rPr>
              <a:t>For no one can lay any foundation other than the one already laid, which is Jesus Christ. </a:t>
            </a:r>
            <a:r>
              <a:rPr lang="en-US" sz="3600" b="1" baseline="30000" dirty="0" smtClean="0">
                <a:effectLst>
                  <a:outerShdw blurRad="38100" dist="38100" dir="2700000" algn="tl">
                    <a:srgbClr val="000000">
                      <a:alpha val="43137"/>
                    </a:srgbClr>
                  </a:outerShdw>
                </a:effectLst>
              </a:rPr>
              <a:t>12 </a:t>
            </a:r>
            <a:r>
              <a:rPr lang="en-US" sz="3600" b="1" dirty="0" smtClean="0">
                <a:effectLst>
                  <a:outerShdw blurRad="38100" dist="38100" dir="2700000" algn="tl">
                    <a:srgbClr val="000000">
                      <a:alpha val="43137"/>
                    </a:srgbClr>
                  </a:outerShdw>
                </a:effectLst>
              </a:rPr>
              <a:t>If anyone builds on this foundation using </a:t>
            </a:r>
            <a:r>
              <a:rPr lang="en-US" sz="3600" b="1" dirty="0" smtClean="0">
                <a:solidFill>
                  <a:srgbClr val="FFC000"/>
                </a:solidFill>
                <a:effectLst>
                  <a:outerShdw blurRad="38100" dist="38100" dir="2700000" algn="tl">
                    <a:srgbClr val="000000">
                      <a:alpha val="43137"/>
                    </a:srgbClr>
                  </a:outerShdw>
                </a:effectLst>
              </a:rPr>
              <a:t>gold, silver, costly stones</a:t>
            </a:r>
            <a:r>
              <a:rPr lang="en-US" sz="3600" b="1" dirty="0" smtClean="0">
                <a:effectLst>
                  <a:outerShdw blurRad="38100" dist="38100" dir="2700000" algn="tl">
                    <a:srgbClr val="000000">
                      <a:alpha val="43137"/>
                    </a:srgbClr>
                  </a:outerShdw>
                </a:effectLst>
              </a:rPr>
              <a:t>, </a:t>
            </a:r>
            <a:r>
              <a:rPr lang="en-US" sz="3600" b="1" dirty="0" smtClean="0">
                <a:solidFill>
                  <a:srgbClr val="FF0000"/>
                </a:solidFill>
                <a:effectLst>
                  <a:outerShdw blurRad="38100" dist="38100" dir="2700000" algn="tl">
                    <a:srgbClr val="000000">
                      <a:alpha val="43137"/>
                    </a:srgbClr>
                  </a:outerShdw>
                </a:effectLst>
              </a:rPr>
              <a:t>wood, hay or straw</a:t>
            </a:r>
            <a:r>
              <a:rPr lang="en-US" sz="3600" b="1" dirty="0" smtClean="0">
                <a:effectLst>
                  <a:outerShdw blurRad="38100" dist="38100" dir="2700000" algn="tl">
                    <a:srgbClr val="000000">
                      <a:alpha val="43137"/>
                    </a:srgbClr>
                  </a:outerShdw>
                </a:effectLst>
              </a:rPr>
              <a:t>, </a:t>
            </a:r>
            <a:r>
              <a:rPr lang="en-US" sz="3600" b="1" baseline="30000" dirty="0" smtClean="0">
                <a:effectLst>
                  <a:outerShdw blurRad="38100" dist="38100" dir="2700000" algn="tl">
                    <a:srgbClr val="000000">
                      <a:alpha val="43137"/>
                    </a:srgbClr>
                  </a:outerShdw>
                </a:effectLst>
              </a:rPr>
              <a:t>13 </a:t>
            </a:r>
            <a:r>
              <a:rPr lang="en-US" sz="3600" b="1" dirty="0" smtClean="0">
                <a:effectLst>
                  <a:outerShdw blurRad="38100" dist="38100" dir="2700000" algn="tl">
                    <a:srgbClr val="000000">
                      <a:alpha val="43137"/>
                    </a:srgbClr>
                  </a:outerShdw>
                </a:effectLst>
              </a:rPr>
              <a:t>their work will be shown for what it is, because the Day will bring it to light. It will be revealed </a:t>
            </a:r>
            <a:r>
              <a:rPr lang="en-US" sz="3600" b="1" dirty="0" smtClean="0">
                <a:solidFill>
                  <a:srgbClr val="FFFF00"/>
                </a:solidFill>
                <a:effectLst>
                  <a:outerShdw blurRad="38100" dist="38100" dir="2700000" algn="tl">
                    <a:srgbClr val="000000">
                      <a:alpha val="43137"/>
                    </a:srgbClr>
                  </a:outerShdw>
                </a:effectLst>
              </a:rPr>
              <a:t>with fire, and the fire will test the quality of each person’s work.</a:t>
            </a:r>
            <a:r>
              <a:rPr lang="en-US" sz="3600" b="1" dirty="0" smtClean="0">
                <a:effectLst>
                  <a:outerShdw blurRad="38100" dist="38100" dir="2700000" algn="tl">
                    <a:srgbClr val="000000">
                      <a:alpha val="43137"/>
                    </a:srgbClr>
                  </a:outerShdw>
                </a:effectLst>
              </a:rPr>
              <a:t> </a:t>
            </a:r>
            <a:r>
              <a:rPr lang="en-US" sz="3600" b="1" baseline="30000" dirty="0" smtClean="0">
                <a:effectLst>
                  <a:outerShdw blurRad="38100" dist="38100" dir="2700000" algn="tl">
                    <a:srgbClr val="000000">
                      <a:alpha val="43137"/>
                    </a:srgbClr>
                  </a:outerShdw>
                </a:effectLst>
              </a:rPr>
              <a:t>14 </a:t>
            </a:r>
            <a:r>
              <a:rPr lang="en-US" sz="3600" b="1" dirty="0" smtClean="0">
                <a:effectLst>
                  <a:outerShdw blurRad="38100" dist="38100" dir="2700000" algn="tl">
                    <a:srgbClr val="000000">
                      <a:alpha val="43137"/>
                    </a:srgbClr>
                  </a:outerShdw>
                </a:effectLst>
              </a:rPr>
              <a:t>If what has been built survives, the builder will receive a reward. </a:t>
            </a:r>
            <a:r>
              <a:rPr lang="en-US" sz="3600" b="1" baseline="30000" dirty="0" smtClean="0">
                <a:effectLst>
                  <a:outerShdw blurRad="38100" dist="38100" dir="2700000" algn="tl">
                    <a:srgbClr val="000000">
                      <a:alpha val="43137"/>
                    </a:srgbClr>
                  </a:outerShdw>
                </a:effectLst>
              </a:rPr>
              <a:t>15 </a:t>
            </a:r>
            <a:r>
              <a:rPr lang="en-US" sz="3600" b="1" dirty="0" smtClean="0">
                <a:effectLst>
                  <a:outerShdw blurRad="38100" dist="38100" dir="2700000" algn="tl">
                    <a:srgbClr val="000000">
                      <a:alpha val="43137"/>
                    </a:srgbClr>
                  </a:outerShdw>
                </a:effectLst>
              </a:rPr>
              <a:t>If it is burned up, the builder will suffer loss but yet will be saved—even though only as one escaping through the flames.</a:t>
            </a:r>
            <a:endParaRPr lang="en-US" sz="3600" b="1" dirty="0">
              <a:effectLst>
                <a:outerShdw blurRad="38100" dist="38100" dir="2700000" algn="tl">
                  <a:srgbClr val="000000">
                    <a:alpha val="43137"/>
                  </a:srgbClr>
                </a:outerShdw>
              </a:effectLst>
            </a:endParaRPr>
          </a:p>
        </p:txBody>
      </p:sp>
      <p:sp>
        <p:nvSpPr>
          <p:cNvPr id="4" name="TextBox 3"/>
          <p:cNvSpPr txBox="1"/>
          <p:nvPr/>
        </p:nvSpPr>
        <p:spPr>
          <a:xfrm>
            <a:off x="214489" y="793613"/>
            <a:ext cx="5847644" cy="707886"/>
          </a:xfrm>
          <a:prstGeom prst="rect">
            <a:avLst/>
          </a:prstGeom>
          <a:noFill/>
        </p:spPr>
        <p:txBody>
          <a:bodyPr wrap="square" rtlCol="0">
            <a:spAutoFit/>
          </a:bodyPr>
          <a:lstStyle/>
          <a:p>
            <a:r>
              <a:rPr lang="en-US" sz="4000" b="1" dirty="0" smtClean="0">
                <a:solidFill>
                  <a:srgbClr val="FFC000"/>
                </a:solidFill>
                <a:effectLst>
                  <a:outerShdw blurRad="38100" dist="38100" dir="2700000" algn="tl">
                    <a:srgbClr val="000000">
                      <a:alpha val="43137"/>
                    </a:srgbClr>
                  </a:outerShdw>
                </a:effectLst>
              </a:rPr>
              <a:t>1 Corinthians 3:11-14</a:t>
            </a:r>
            <a:endParaRPr lang="en-US" sz="40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243673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0"/>
            <a:ext cx="11898489" cy="1010491"/>
          </a:xfrm>
        </p:spPr>
        <p:txBody>
          <a:bodyPr>
            <a:normAutofit fontScale="90000"/>
          </a:bodyPr>
          <a:lstStyle/>
          <a:p>
            <a:r>
              <a:rPr lang="en-US" sz="4000" b="1" smtClean="0">
                <a:solidFill>
                  <a:srgbClr val="FFC000"/>
                </a:solidFill>
                <a:effectLst>
                  <a:outerShdw blurRad="38100" dist="38100" dir="2700000" algn="tl">
                    <a:srgbClr val="000000">
                      <a:alpha val="43137"/>
                    </a:srgbClr>
                  </a:outerShdw>
                </a:effectLst>
              </a:rPr>
              <a:t>With What Material are you building your_______?</a:t>
            </a:r>
            <a:endParaRPr lang="en-US" sz="4000" b="1" dirty="0">
              <a:solidFill>
                <a:srgbClr val="FFC000"/>
              </a:solidFill>
              <a:effectLst>
                <a:outerShdw blurRad="38100" dist="38100" dir="2700000" algn="tl">
                  <a:srgbClr val="000000">
                    <a:alpha val="43137"/>
                  </a:srgbClr>
                </a:outerShdw>
              </a:effectLst>
            </a:endParaRP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8620" y="1010491"/>
            <a:ext cx="5541285" cy="388338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77131" y="1010491"/>
            <a:ext cx="6224558" cy="3928265"/>
          </a:xfrm>
          <a:prstGeom prst="rect">
            <a:avLst/>
          </a:prstGeom>
        </p:spPr>
      </p:pic>
      <p:sp>
        <p:nvSpPr>
          <p:cNvPr id="8" name="TextBox 7"/>
          <p:cNvSpPr txBox="1"/>
          <p:nvPr/>
        </p:nvSpPr>
        <p:spPr>
          <a:xfrm>
            <a:off x="98620" y="4938756"/>
            <a:ext cx="5541285" cy="1846659"/>
          </a:xfrm>
          <a:prstGeom prst="rect">
            <a:avLst/>
          </a:prstGeom>
          <a:noFill/>
        </p:spPr>
        <p:txBody>
          <a:bodyPr wrap="square" rtlCol="0">
            <a:spAutoFit/>
          </a:bodyPr>
          <a:lstStyle/>
          <a:p>
            <a:pPr marL="457200" indent="-457200">
              <a:buFont typeface="Arial" panose="020B0604020202020204" pitchFamily="34" charset="0"/>
              <a:buChar char="•"/>
            </a:pPr>
            <a:r>
              <a:rPr lang="en-US" sz="2400" dirty="0" smtClean="0"/>
              <a:t>Under ground and no one can see it</a:t>
            </a:r>
          </a:p>
          <a:p>
            <a:pPr marL="457200" indent="-457200">
              <a:buFont typeface="Arial" panose="020B0604020202020204" pitchFamily="34" charset="0"/>
              <a:buChar char="•"/>
            </a:pPr>
            <a:r>
              <a:rPr lang="en-US" sz="2400" dirty="0" smtClean="0"/>
              <a:t>Found in small quantities (Rare)</a:t>
            </a:r>
          </a:p>
          <a:p>
            <a:pPr marL="457200" indent="-457200">
              <a:buFont typeface="Arial" panose="020B0604020202020204" pitchFamily="34" charset="0"/>
              <a:buChar char="•"/>
            </a:pPr>
            <a:r>
              <a:rPr lang="en-US" sz="2400" dirty="0" smtClean="0"/>
              <a:t>You have to work/dig to get it</a:t>
            </a:r>
          </a:p>
          <a:p>
            <a:pPr marL="457200" indent="-457200">
              <a:buFont typeface="Arial" panose="020B0604020202020204" pitchFamily="34" charset="0"/>
              <a:buChar char="•"/>
            </a:pPr>
            <a:r>
              <a:rPr lang="en-US" sz="2400" dirty="0" smtClean="0"/>
              <a:t>Unlimited in value</a:t>
            </a:r>
          </a:p>
          <a:p>
            <a:endParaRPr lang="en-US" dirty="0"/>
          </a:p>
        </p:txBody>
      </p:sp>
      <p:sp>
        <p:nvSpPr>
          <p:cNvPr id="9" name="TextBox 8"/>
          <p:cNvSpPr txBox="1"/>
          <p:nvPr/>
        </p:nvSpPr>
        <p:spPr>
          <a:xfrm>
            <a:off x="6050844" y="5426027"/>
            <a:ext cx="5513358" cy="523220"/>
          </a:xfrm>
          <a:prstGeom prst="rect">
            <a:avLst/>
          </a:prstGeom>
          <a:noFill/>
        </p:spPr>
        <p:txBody>
          <a:bodyPr wrap="square" rtlCol="0">
            <a:spAutoFit/>
          </a:bodyPr>
          <a:lstStyle/>
          <a:p>
            <a:endParaRPr lang="en-US" sz="2800" dirty="0"/>
          </a:p>
        </p:txBody>
      </p:sp>
      <p:sp>
        <p:nvSpPr>
          <p:cNvPr id="10" name="Rectangle 9"/>
          <p:cNvSpPr/>
          <p:nvPr/>
        </p:nvSpPr>
        <p:spPr>
          <a:xfrm>
            <a:off x="5489854" y="4938756"/>
            <a:ext cx="6999111" cy="1631216"/>
          </a:xfrm>
          <a:prstGeom prst="rect">
            <a:avLst/>
          </a:prstGeom>
        </p:spPr>
        <p:txBody>
          <a:bodyPr wrap="square">
            <a:spAutoFit/>
          </a:bodyPr>
          <a:lstStyle/>
          <a:p>
            <a:pPr marL="342900" indent="-342900">
              <a:buFont typeface="Arial" panose="020B0604020202020204" pitchFamily="34" charset="0"/>
              <a:buChar char="•"/>
            </a:pPr>
            <a:r>
              <a:rPr lang="en-US" sz="2500" dirty="0"/>
              <a:t>Above ground, Everyone can see </a:t>
            </a:r>
            <a:r>
              <a:rPr lang="en-US" sz="2500" dirty="0" smtClean="0"/>
              <a:t>it</a:t>
            </a:r>
            <a:endParaRPr lang="en-US" sz="2500" dirty="0"/>
          </a:p>
          <a:p>
            <a:pPr marL="342900" indent="-342900">
              <a:buFont typeface="Arial" panose="020B0604020202020204" pitchFamily="34" charset="0"/>
              <a:buChar char="•"/>
            </a:pPr>
            <a:r>
              <a:rPr lang="en-US" sz="2500" dirty="0"/>
              <a:t>Found in large </a:t>
            </a:r>
            <a:r>
              <a:rPr lang="en-US" sz="2500" dirty="0" smtClean="0"/>
              <a:t>quantities (</a:t>
            </a:r>
            <a:r>
              <a:rPr lang="en-US" sz="2500" dirty="0"/>
              <a:t>easy to </a:t>
            </a:r>
            <a:r>
              <a:rPr lang="en-US" sz="2500" dirty="0" smtClean="0"/>
              <a:t>find)</a:t>
            </a:r>
            <a:endParaRPr lang="en-US" sz="2500" dirty="0"/>
          </a:p>
          <a:p>
            <a:pPr marL="342900" indent="-342900">
              <a:buFont typeface="Arial" panose="020B0604020202020204" pitchFamily="34" charset="0"/>
              <a:buChar char="•"/>
            </a:pPr>
            <a:r>
              <a:rPr lang="en-US" sz="2500" dirty="0" smtClean="0"/>
              <a:t>Doesn’t </a:t>
            </a:r>
            <a:r>
              <a:rPr lang="en-US" sz="2500" dirty="0"/>
              <a:t>cost you </a:t>
            </a:r>
            <a:r>
              <a:rPr lang="en-US" sz="2500" dirty="0" smtClean="0"/>
              <a:t>anything Limited </a:t>
            </a:r>
            <a:r>
              <a:rPr lang="en-US" sz="2500" dirty="0"/>
              <a:t>value</a:t>
            </a:r>
          </a:p>
          <a:p>
            <a:pPr marL="342900" indent="-342900">
              <a:buFont typeface="Arial" panose="020B0604020202020204" pitchFamily="34" charset="0"/>
              <a:buChar char="•"/>
            </a:pPr>
            <a:r>
              <a:rPr lang="en-US" sz="2500" dirty="0"/>
              <a:t>Big in the eyes of men, small in the eyes of God</a:t>
            </a:r>
          </a:p>
        </p:txBody>
      </p:sp>
    </p:spTree>
    <p:extLst>
      <p:ext uri="{BB962C8B-B14F-4D97-AF65-F5344CB8AC3E}">
        <p14:creationId xmlns:p14="http://schemas.microsoft.com/office/powerpoint/2010/main" val="21228085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201" y="0"/>
            <a:ext cx="10131425" cy="1456267"/>
          </a:xfrm>
        </p:spPr>
        <p:txBody>
          <a:bodyPr/>
          <a:lstStyle/>
          <a:p>
            <a:r>
              <a:rPr lang="en-US" b="1" smtClean="0">
                <a:solidFill>
                  <a:srgbClr val="FFC000"/>
                </a:solidFill>
                <a:effectLst>
                  <a:outerShdw blurRad="38100" dist="38100" dir="2700000" algn="tl">
                    <a:srgbClr val="000000">
                      <a:alpha val="43137"/>
                    </a:srgbClr>
                  </a:outerShdw>
                </a:effectLst>
              </a:rPr>
              <a:t>Are your works Flammable or Fireproof?</a:t>
            </a:r>
            <a:endParaRPr lang="en-US"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1600" y="2142067"/>
            <a:ext cx="11954933" cy="3649133"/>
          </a:xfrm>
        </p:spPr>
        <p:txBody>
          <a:bodyPr>
            <a:noAutofit/>
          </a:bodyPr>
          <a:lstStyle/>
          <a:p>
            <a:pPr marL="0" indent="0">
              <a:buNone/>
            </a:pPr>
            <a:r>
              <a:rPr lang="en-US" sz="3600" b="1" baseline="30000" smtClean="0"/>
              <a:t>11 </a:t>
            </a:r>
            <a:r>
              <a:rPr lang="en-US" sz="3600" smtClean="0"/>
              <a:t>For no one can lay any foundation other than the one already laid, which is Jesus Christ. </a:t>
            </a:r>
            <a:r>
              <a:rPr lang="en-US" sz="3600" b="1" baseline="30000" smtClean="0"/>
              <a:t>12 </a:t>
            </a:r>
            <a:r>
              <a:rPr lang="en-US" sz="3600" smtClean="0"/>
              <a:t>If anyone builds on this foundation using </a:t>
            </a:r>
            <a:r>
              <a:rPr lang="en-US" sz="3600" b="1" smtClean="0">
                <a:solidFill>
                  <a:srgbClr val="FFC000"/>
                </a:solidFill>
              </a:rPr>
              <a:t>gold, silver, costly stones</a:t>
            </a:r>
            <a:r>
              <a:rPr lang="en-US" sz="3600" smtClean="0"/>
              <a:t>, </a:t>
            </a:r>
            <a:r>
              <a:rPr lang="en-US" sz="3600" b="1" smtClean="0">
                <a:solidFill>
                  <a:srgbClr val="FF0000"/>
                </a:solidFill>
              </a:rPr>
              <a:t>wood, hay or straw</a:t>
            </a:r>
            <a:r>
              <a:rPr lang="en-US" sz="3600" smtClean="0"/>
              <a:t>, </a:t>
            </a:r>
            <a:r>
              <a:rPr lang="en-US" sz="3600" b="1" baseline="30000" smtClean="0"/>
              <a:t>13 </a:t>
            </a:r>
            <a:r>
              <a:rPr lang="en-US" sz="3600" smtClean="0"/>
              <a:t>their work will be shown for what it is, because the Day will bring it to light. It will be revealed </a:t>
            </a:r>
            <a:r>
              <a:rPr lang="en-US" sz="3600" b="1" smtClean="0">
                <a:solidFill>
                  <a:srgbClr val="FFFF00"/>
                </a:solidFill>
              </a:rPr>
              <a:t>with fire, and the fire will test the quality of each person’s work.</a:t>
            </a:r>
            <a:r>
              <a:rPr lang="en-US" sz="3600" smtClean="0"/>
              <a:t> </a:t>
            </a:r>
            <a:r>
              <a:rPr lang="en-US" sz="3600" b="1" baseline="30000" smtClean="0"/>
              <a:t>14 </a:t>
            </a:r>
            <a:r>
              <a:rPr lang="en-US" sz="3600" smtClean="0"/>
              <a:t>If what has been built survives, the builder will receive a reward. </a:t>
            </a:r>
            <a:r>
              <a:rPr lang="en-US" sz="3600" b="1" baseline="30000" smtClean="0"/>
              <a:t>15 </a:t>
            </a:r>
            <a:r>
              <a:rPr lang="en-US" sz="3600" smtClean="0"/>
              <a:t>If it is burned up, the builder will suffer loss but yet will be saved—even though only as one escaping through the flames.</a:t>
            </a:r>
            <a:endParaRPr lang="en-US" sz="3600" dirty="0"/>
          </a:p>
        </p:txBody>
      </p:sp>
    </p:spTree>
    <p:extLst>
      <p:ext uri="{BB962C8B-B14F-4D97-AF65-F5344CB8AC3E}">
        <p14:creationId xmlns:p14="http://schemas.microsoft.com/office/powerpoint/2010/main" val="15960480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xmlns=""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526</TotalTime>
  <Words>947</Words>
  <Application>Microsoft Office PowerPoint</Application>
  <PresentationFormat>Custom</PresentationFormat>
  <Paragraphs>161</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Celestial</vt:lpstr>
      <vt:lpstr>PowerPoint Presentation</vt:lpstr>
      <vt:lpstr>The Secret Place</vt:lpstr>
      <vt:lpstr>Private  Victories Won in the secret Place</vt:lpstr>
      <vt:lpstr>Private  Victories Won in the secret Place</vt:lpstr>
      <vt:lpstr>You can’t kill a giant unless  you are a lion and bear killer! </vt:lpstr>
      <vt:lpstr>PowerPoint Presentation</vt:lpstr>
      <vt:lpstr>Are your works Flammable or Fireproof? </vt:lpstr>
      <vt:lpstr>With What Material are you building your_______?</vt:lpstr>
      <vt:lpstr>Are your works Flammable or Fireproof?</vt:lpstr>
      <vt:lpstr>PowerPoint Presentation</vt:lpstr>
      <vt:lpstr>Question:</vt:lpstr>
      <vt:lpstr>Building happens in the secret place so that when these happen, you’re ready!</vt:lpstr>
      <vt:lpstr>PowerPoint Presentation</vt:lpstr>
      <vt:lpstr>PowerPoint Presentation</vt:lpstr>
      <vt:lpstr>Victories are developed in the Secret Place</vt:lpstr>
      <vt:lpstr>Victories are developed in the Secret Place</vt:lpstr>
      <vt:lpstr>Victories are developed in the Secret Place</vt:lpstr>
      <vt:lpstr>Jesus’ Model   </vt:lpstr>
      <vt:lpstr>Jesus’ Model </vt:lpstr>
      <vt:lpstr>Victories are developed in the Secret Place</vt:lpstr>
      <vt:lpstr>Victories are developed in the Secret Place</vt:lpstr>
      <vt:lpstr>Victories are developed in the Secret Place</vt:lpstr>
      <vt:lpstr>Victories are developed in the Secret Place</vt:lpstr>
      <vt:lpstr>Victories are developed in the Secret Place</vt:lpstr>
      <vt:lpstr>Victories are developed in the Secret Place</vt:lpstr>
      <vt:lpstr>Victories are developed in the Secret Place</vt:lpstr>
      <vt:lpstr>PowerPoint Presentation</vt:lpstr>
      <vt:lpstr>Victories are developed in the Secret Place</vt:lpstr>
      <vt:lpstr>Achin. Book of Joshua</vt:lpstr>
      <vt:lpstr>Victories are developed in the Secret Place</vt:lpstr>
      <vt:lpstr>Victories are developed in the Secret Place</vt:lpstr>
      <vt:lpstr>Victories are developed in the Secret Place</vt:lpstr>
      <vt:lpstr>John 15:7,8</vt:lpstr>
      <vt:lpstr>Victories are developed in the Secret Place</vt:lpstr>
      <vt:lpstr>Isaiah 58:8,9  </vt:lpstr>
      <vt:lpstr>Victories are developed in the Secret Place</vt:lpstr>
      <vt:lpstr>Rahab vs. Achin Book of Joshua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O. Ogilvie</dc:creator>
  <cp:lastModifiedBy>LifeGate</cp:lastModifiedBy>
  <cp:revision>38</cp:revision>
  <dcterms:created xsi:type="dcterms:W3CDTF">2023-12-03T00:38:25Z</dcterms:created>
  <dcterms:modified xsi:type="dcterms:W3CDTF">2023-12-03T16:52:00Z</dcterms:modified>
</cp:coreProperties>
</file>