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59" r:id="rId6"/>
    <p:sldId id="270" r:id="rId7"/>
    <p:sldId id="271" r:id="rId8"/>
    <p:sldId id="260" r:id="rId9"/>
    <p:sldId id="273" r:id="rId10"/>
    <p:sldId id="285" r:id="rId11"/>
    <p:sldId id="286" r:id="rId12"/>
    <p:sldId id="274" r:id="rId13"/>
    <p:sldId id="283" r:id="rId14"/>
    <p:sldId id="275" r:id="rId15"/>
    <p:sldId id="277" r:id="rId16"/>
    <p:sldId id="284" r:id="rId17"/>
    <p:sldId id="276" r:id="rId18"/>
    <p:sldId id="278" r:id="rId19"/>
    <p:sldId id="279" r:id="rId20"/>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41" autoAdjust="0"/>
  </p:normalViewPr>
  <p:slideViewPr>
    <p:cSldViewPr snapToGrid="0">
      <p:cViewPr>
        <p:scale>
          <a:sx n="60" d="100"/>
          <a:sy n="60" d="100"/>
        </p:scale>
        <p:origin x="-2790" y="-1008"/>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2/4/2024</a:t>
            </a:fld>
            <a:endParaRPr lang="en-US" dirty="0"/>
          </a:p>
        </p:txBody>
      </p:sp>
      <p:sp>
        <p:nvSpPr>
          <p:cNvPr id="4" name="Footer Placeholder 3">
            <a:extLst>
              <a:ext uri="{FF2B5EF4-FFF2-40B4-BE49-F238E27FC236}">
                <a16:creationId xmlns:a16="http://schemas.microsoft.com/office/drawing/2014/main" xmlns=""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2/4/2024</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FFE5B-C2CA-473D-8FCA-B26579CCBA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a16="http://schemas.microsoft.com/office/drawing/2014/main" xmlns=""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xmlns=""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D8EB4-0AAB-4C86-96ED-AB74FA56A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a16="http://schemas.microsoft.com/office/drawing/2014/main" xmlns=""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a16="http://schemas.microsoft.com/office/drawing/2014/main" xmlns=""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xmlns=""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xmlns=""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xmlns=""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xmlns=""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xmlns=""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xmlns=""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xmlns=""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xmlns=""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xmlns=""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xmlns=""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xmlns=""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54AA95-575B-4060-9443-53B3476644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a16="http://schemas.microsoft.com/office/drawing/2014/main" xmlns="" id="{38BF2BB6-8F62-424E-B01D-F90A0DB7BFBB}"/>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xmlns=""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xmlns=""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xmlns=""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xmlns=""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xmlns=""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xmlns=""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xmlns=""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xmlns=""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xmlns=""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xmlns=""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xmlns=""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xmlns=""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xmlns=""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F00DA-5D59-4EDE-BA9C-D312B3FBBA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xmlns=""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xmlns=""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xmlns=""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xmlns=""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xmlns=""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xmlns=""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D91600-3E99-42F4-85C2-60F442CD5E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a16="http://schemas.microsoft.com/office/drawing/2014/main" xmlns=""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xmlns=""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xmlns=""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xmlns=""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xmlns=""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xmlns=""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xmlns=""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533791-52F7-40F6-B230-7BF6C505CC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xmlns=""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xmlns=""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xmlns=""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xmlns=""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xmlns=""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xmlns=""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xmlns=""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xmlns=""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xmlns=""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xmlns=""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xmlns=""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xmlns=""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xmlns=""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xmlns=""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xmlns=""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xmlns=""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xmlns=""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xmlns=""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xmlns=""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xmlns=""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xmlns=""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xmlns=""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xmlns=""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C89BE0-E34D-48FA-8ED2-CA69BFBC4F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a16="http://schemas.microsoft.com/office/drawing/2014/main" xmlns=""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xmlns=""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xmlns=""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xmlns=""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9293AB-35CB-4344-A710-9C0BF396AE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xmlns=""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xmlns=""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xmlns=""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xmlns=""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xmlns=""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xmlns=""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xmlns=""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xmlns=""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xmlns=""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xmlns=""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xmlns=""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xmlns=""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xmlns=""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xmlns=""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B7C369-B3B1-47DB-AFB5-4A2FA0A046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xmlns=""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xmlns=""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xmlns=""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xmlns=""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xmlns=""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xmlns=""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xmlns=""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xmlns=""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xmlns=""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xmlns=""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xmlns=""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xmlns=""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xmlns=""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xmlns=""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xmlns=""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xmlns=""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xmlns=""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xmlns=""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xmlns=""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xmlns=""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xmlns=""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xmlns=""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xmlns=""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xmlns=""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xmlns=""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xmlns=""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xmlns=""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xmlns=""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xmlns=""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xmlns=""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xmlns=""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xmlns=""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xmlns=""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xmlns=""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BC2989-2CED-47FB-8D23-FF60F2561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xmlns="" id="{137D1BF6-CA32-48D3-B8AE-5D5C621A7EB5}"/>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xmlns=""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xmlns=""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xmlns=""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xmlns=""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xmlns=""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xmlns=""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xmlns=""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xmlns=""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9B8705-C027-4E12-892E-C32FF13296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xmlns=""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xmlns=""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xmlns=""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xmlns=""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xmlns=""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xmlns=""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xmlns=""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95BA1F-6B83-4358-A202-FD1547097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a16="http://schemas.microsoft.com/office/drawing/2014/main" xmlns=""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xmlns=""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xmlns=""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xmlns=""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xmlns=""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xmlns=""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xmlns=""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781AFB-2572-4954-B05E-84CDE1D883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a16="http://schemas.microsoft.com/office/drawing/2014/main" xmlns=""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xmlns=""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xmlns=""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xmlns=""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xmlns=""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xmlns=""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xmlns=""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xmlns=""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0CE26C-A8CF-4DC0-9913-86FF0ED87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a16="http://schemas.microsoft.com/office/drawing/2014/main" xmlns=""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a16="http://schemas.microsoft.com/office/drawing/2014/main" xmlns=""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xmlns=""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xmlns=""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xmlns=""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xmlns=""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xmlns=""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xmlns=""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xmlns=""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xmlns=""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xmlns=""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a16="http://schemas.microsoft.com/office/drawing/2014/main" xmlns=""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a16="http://schemas.microsoft.com/office/drawing/2014/main" xmlns=""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7C8E50C-1C7A-4E62-B38F-3E12A174C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xmlns=""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xmlns=""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xmlns=""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xmlns=""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684757-E21D-414B-B627-1E0D15F89C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a16="http://schemas.microsoft.com/office/drawing/2014/main" xmlns=""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xmlns=""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xmlns=""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xmlns=""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xmlns=""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7D588-C832-4149-9B9F-D817459D8B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a16="http://schemas.microsoft.com/office/drawing/2014/main" xmlns=""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xmlns=""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xmlns=""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xmlns=""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xmlns=""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xmlns=""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xmlns=""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xmlns=""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xmlns=""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a16="http://schemas.microsoft.com/office/drawing/2014/main" xmlns=""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xmlns=""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1120990" y="439276"/>
            <a:ext cx="7087561" cy="290145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22658" y="3883941"/>
            <a:ext cx="7651818" cy="707886"/>
          </a:xfrm>
          <a:prstGeom prst="rect">
            <a:avLst/>
          </a:prstGeom>
          <a:noFill/>
        </p:spPr>
        <p:txBody>
          <a:bodyPr wrap="square" rtlCol="0">
            <a:spAutoFit/>
          </a:bodyPr>
          <a:lstStyle/>
          <a:p>
            <a:pPr algn="ctr"/>
            <a:r>
              <a:rPr lang="en-US" sz="4000" dirty="0" smtClean="0">
                <a:solidFill>
                  <a:schemeClr val="bg1"/>
                </a:solidFill>
              </a:rPr>
              <a:t>Introduction and Chapter One </a:t>
            </a:r>
            <a:endParaRPr lang="en-US" sz="4000" dirty="0">
              <a:solidFill>
                <a:schemeClr val="bg1"/>
              </a:solidFill>
            </a:endParaRPr>
          </a:p>
        </p:txBody>
      </p:sp>
      <p:sp>
        <p:nvSpPr>
          <p:cNvPr id="4" name="TextBox 3"/>
          <p:cNvSpPr txBox="1"/>
          <p:nvPr/>
        </p:nvSpPr>
        <p:spPr>
          <a:xfrm>
            <a:off x="1710427" y="4787776"/>
            <a:ext cx="6199360" cy="1200329"/>
          </a:xfrm>
          <a:prstGeom prst="rect">
            <a:avLst/>
          </a:prstGeom>
          <a:noFill/>
        </p:spPr>
        <p:txBody>
          <a:bodyPr wrap="square" rtlCol="0">
            <a:spAutoFit/>
          </a:bodyPr>
          <a:lstStyle/>
          <a:p>
            <a:pPr algn="ctr"/>
            <a:r>
              <a:rPr lang="en-US" sz="4000" dirty="0" smtClean="0">
                <a:solidFill>
                  <a:srgbClr val="FFFF00"/>
                </a:solidFill>
              </a:rPr>
              <a:t>LifeGate Sermon</a:t>
            </a:r>
          </a:p>
          <a:p>
            <a:pPr algn="ctr"/>
            <a:r>
              <a:rPr lang="en-US" sz="3200" dirty="0" smtClean="0">
                <a:solidFill>
                  <a:schemeClr val="bg1"/>
                </a:solidFill>
              </a:rPr>
              <a:t>February 4, 2024</a:t>
            </a:r>
            <a:endParaRPr lang="en-US" sz="3200" dirty="0">
              <a:solidFill>
                <a:schemeClr val="bg1"/>
              </a:solidFill>
            </a:endParaRPr>
          </a:p>
        </p:txBody>
      </p:sp>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955" y="355636"/>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This Radical Vertical God </a:t>
            </a:r>
          </a:p>
          <a:p>
            <a:pPr algn="ct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Changes Four Major Areas of our Life</a:t>
            </a:r>
            <a:endParaRPr lang="en-US" sz="28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18" name="Rectangle 17"/>
          <p:cNvSpPr/>
          <p:nvPr/>
        </p:nvSpPr>
        <p:spPr>
          <a:xfrm>
            <a:off x="225960" y="3205800"/>
            <a:ext cx="4572000" cy="2308324"/>
          </a:xfrm>
          <a:prstGeom prst="rect">
            <a:avLst/>
          </a:prstGeom>
        </p:spPr>
        <p:txBody>
          <a:bodyPr>
            <a:spAutoFit/>
          </a:bodyPr>
          <a:lstStyle/>
          <a:p>
            <a:pPr marL="457200" lvl="0" indent="-457200" algn="l">
              <a:buFont typeface="+mj-lt"/>
              <a:buAutoNum type="arabicPeriod"/>
            </a:pPr>
            <a:r>
              <a:rPr lang="en-US" sz="3600" dirty="0" smtClean="0">
                <a:solidFill>
                  <a:srgbClr val="FFFF00"/>
                </a:solidFill>
              </a:rPr>
              <a:t>Our </a:t>
            </a:r>
            <a:r>
              <a:rPr lang="en-US" sz="3600" dirty="0">
                <a:solidFill>
                  <a:srgbClr val="FFFF00"/>
                </a:solidFill>
              </a:rPr>
              <a:t>motives </a:t>
            </a:r>
          </a:p>
          <a:p>
            <a:pPr marL="457200" lvl="0" indent="-457200" algn="l">
              <a:buFont typeface="+mj-lt"/>
              <a:buAutoNum type="arabicPeriod"/>
            </a:pPr>
            <a:r>
              <a:rPr lang="en-US" sz="3600" dirty="0">
                <a:solidFill>
                  <a:srgbClr val="FFFF00"/>
                </a:solidFill>
              </a:rPr>
              <a:t>Our choices </a:t>
            </a:r>
          </a:p>
          <a:p>
            <a:pPr marL="457200" lvl="0" indent="-457200" algn="l">
              <a:buFont typeface="+mj-lt"/>
              <a:buAutoNum type="arabicPeriod"/>
            </a:pPr>
            <a:r>
              <a:rPr lang="en-US" sz="3600" dirty="0">
                <a:solidFill>
                  <a:srgbClr val="FFFF00"/>
                </a:solidFill>
              </a:rPr>
              <a:t>Our attitudes </a:t>
            </a:r>
          </a:p>
          <a:p>
            <a:pPr marL="457200" lvl="0" indent="-457200" algn="l">
              <a:buFont typeface="+mj-lt"/>
              <a:buAutoNum type="arabicPeriod"/>
            </a:pPr>
            <a:r>
              <a:rPr lang="en-US" sz="3600" dirty="0">
                <a:solidFill>
                  <a:srgbClr val="FFFF00"/>
                </a:solidFill>
              </a:rPr>
              <a:t>Our affections </a:t>
            </a:r>
          </a:p>
        </p:txBody>
      </p:sp>
      <p:sp>
        <p:nvSpPr>
          <p:cNvPr id="19" name="Rectangle 18"/>
          <p:cNvSpPr/>
          <p:nvPr/>
        </p:nvSpPr>
        <p:spPr>
          <a:xfrm>
            <a:off x="645060" y="1563374"/>
            <a:ext cx="8305800" cy="1569660"/>
          </a:xfrm>
          <a:prstGeom prst="rect">
            <a:avLst/>
          </a:prstGeom>
        </p:spPr>
        <p:txBody>
          <a:bodyPr wrap="square">
            <a:spAutoFit/>
          </a:bodyPr>
          <a:lstStyle/>
          <a:p>
            <a:pPr lvl="0"/>
            <a:r>
              <a:rPr lang="en-US" sz="2400" dirty="0" smtClean="0">
                <a:solidFill>
                  <a:schemeClr val="bg1"/>
                </a:solidFill>
              </a:rPr>
              <a:t>VERY INTERESTING – GOD SAYS – </a:t>
            </a:r>
            <a:r>
              <a:rPr lang="en-US" sz="2400" b="1" dirty="0" smtClean="0">
                <a:solidFill>
                  <a:srgbClr val="FFFF00"/>
                </a:solidFill>
              </a:rPr>
              <a:t>“IN YOUR HEART”</a:t>
            </a:r>
          </a:p>
          <a:p>
            <a:pPr lvl="0"/>
            <a:r>
              <a:rPr lang="en-US" sz="2400" dirty="0" smtClean="0">
                <a:solidFill>
                  <a:schemeClr val="bg1"/>
                </a:solidFill>
              </a:rPr>
              <a:t>Heart  </a:t>
            </a:r>
            <a:r>
              <a:rPr lang="en-US" sz="2400" dirty="0">
                <a:solidFill>
                  <a:schemeClr val="bg1"/>
                </a:solidFill>
              </a:rPr>
              <a:t>- </a:t>
            </a:r>
            <a:r>
              <a:rPr lang="en-US" sz="2400" dirty="0" err="1">
                <a:solidFill>
                  <a:schemeClr val="bg1"/>
                </a:solidFill>
              </a:rPr>
              <a:t>Kardia</a:t>
            </a:r>
            <a:r>
              <a:rPr lang="en-US" sz="2400" dirty="0">
                <a:solidFill>
                  <a:schemeClr val="bg1"/>
                </a:solidFill>
              </a:rPr>
              <a:t> </a:t>
            </a:r>
            <a:r>
              <a:rPr lang="en-US" sz="2400" dirty="0" smtClean="0">
                <a:solidFill>
                  <a:schemeClr val="bg1"/>
                </a:solidFill>
              </a:rPr>
              <a:t>– Middle -  </a:t>
            </a:r>
            <a:r>
              <a:rPr lang="en-US" sz="2400" dirty="0">
                <a:solidFill>
                  <a:schemeClr val="bg1"/>
                </a:solidFill>
              </a:rPr>
              <a:t>Latin – </a:t>
            </a:r>
            <a:r>
              <a:rPr lang="en-US" sz="2400" dirty="0" err="1">
                <a:solidFill>
                  <a:schemeClr val="bg1"/>
                </a:solidFill>
              </a:rPr>
              <a:t>COR</a:t>
            </a:r>
            <a:r>
              <a:rPr lang="en-US" sz="2400" dirty="0">
                <a:solidFill>
                  <a:schemeClr val="bg1"/>
                </a:solidFill>
              </a:rPr>
              <a:t> - thoughts – feelings </a:t>
            </a:r>
            <a:r>
              <a:rPr lang="en-US" sz="2400" dirty="0" smtClean="0">
                <a:solidFill>
                  <a:schemeClr val="bg1"/>
                </a:solidFill>
              </a:rPr>
              <a:t>–shows </a:t>
            </a:r>
            <a:r>
              <a:rPr lang="en-US" sz="2400" dirty="0">
                <a:solidFill>
                  <a:schemeClr val="bg1"/>
                </a:solidFill>
              </a:rPr>
              <a:t>up 105 times in NT </a:t>
            </a:r>
            <a:r>
              <a:rPr lang="en-US" sz="2400" dirty="0" smtClean="0">
                <a:solidFill>
                  <a:schemeClr val="bg1"/>
                </a:solidFill>
              </a:rPr>
              <a:t> (Mind – 56 times ) </a:t>
            </a:r>
            <a:r>
              <a:rPr lang="en-US" sz="2400" dirty="0">
                <a:solidFill>
                  <a:schemeClr val="bg1"/>
                </a:solidFill>
              </a:rPr>
              <a:t>– center – Affections/  </a:t>
            </a:r>
          </a:p>
        </p:txBody>
      </p:sp>
      <p:sp>
        <p:nvSpPr>
          <p:cNvPr id="21" name="Rectangle 20"/>
          <p:cNvSpPr/>
          <p:nvPr/>
        </p:nvSpPr>
        <p:spPr>
          <a:xfrm>
            <a:off x="4158558" y="2897787"/>
            <a:ext cx="5443397" cy="3046988"/>
          </a:xfrm>
          <a:prstGeom prst="rect">
            <a:avLst/>
          </a:prstGeom>
        </p:spPr>
        <p:txBody>
          <a:bodyPr wrap="square">
            <a:spAutoFit/>
          </a:bodyPr>
          <a:lstStyle/>
          <a:p>
            <a:r>
              <a:rPr lang="en-US" sz="2400" dirty="0" smtClean="0">
                <a:solidFill>
                  <a:schemeClr val="bg1"/>
                </a:solidFill>
              </a:rPr>
              <a:t>It </a:t>
            </a:r>
            <a:r>
              <a:rPr lang="en-US" sz="2400" dirty="0">
                <a:solidFill>
                  <a:schemeClr val="bg1"/>
                </a:solidFill>
              </a:rPr>
              <a:t>is right for me to feel this way about all of you, since </a:t>
            </a:r>
            <a:r>
              <a:rPr lang="en-US" sz="2400" dirty="0">
                <a:solidFill>
                  <a:srgbClr val="FFFF00"/>
                </a:solidFill>
              </a:rPr>
              <a:t>I have you in my heart</a:t>
            </a:r>
            <a:r>
              <a:rPr lang="en-US" sz="2400" dirty="0">
                <a:solidFill>
                  <a:schemeClr val="bg1"/>
                </a:solidFill>
              </a:rPr>
              <a:t>; for whether I am in chains or defending and confirming the gospel, all of you share in God's grace with me. </a:t>
            </a:r>
            <a:r>
              <a:rPr lang="en-US" sz="2400" baseline="30000" dirty="0">
                <a:solidFill>
                  <a:schemeClr val="bg1"/>
                </a:solidFill>
              </a:rPr>
              <a:t>8 </a:t>
            </a:r>
            <a:r>
              <a:rPr lang="en-US" sz="2400" dirty="0">
                <a:solidFill>
                  <a:schemeClr val="bg1"/>
                </a:solidFill>
              </a:rPr>
              <a:t> </a:t>
            </a:r>
            <a:r>
              <a:rPr lang="en-US" sz="2400" dirty="0">
                <a:solidFill>
                  <a:srgbClr val="FFFF00"/>
                </a:solidFill>
              </a:rPr>
              <a:t>God can testify how I long for all of you with the affection of Christ </a:t>
            </a:r>
            <a:r>
              <a:rPr lang="en-US" sz="2400" dirty="0">
                <a:solidFill>
                  <a:schemeClr val="bg1"/>
                </a:solidFill>
              </a:rPr>
              <a:t>Jesus. </a:t>
            </a:r>
            <a:r>
              <a:rPr lang="en-US" sz="2400" b="1" dirty="0">
                <a:solidFill>
                  <a:schemeClr val="bg1"/>
                </a:solidFill>
              </a:rPr>
              <a:t>Philippians 1:7-8 (NIV) </a:t>
            </a:r>
            <a:endParaRPr lang="en-US" sz="2400" dirty="0">
              <a:solidFill>
                <a:schemeClr val="bg1"/>
              </a:solidFill>
            </a:endParaRPr>
          </a:p>
        </p:txBody>
      </p:sp>
      <p:sp>
        <p:nvSpPr>
          <p:cNvPr id="22" name="Rectangle 21"/>
          <p:cNvSpPr/>
          <p:nvPr/>
        </p:nvSpPr>
        <p:spPr>
          <a:xfrm>
            <a:off x="457955" y="6071489"/>
            <a:ext cx="9367284" cy="1200329"/>
          </a:xfrm>
          <a:prstGeom prst="rect">
            <a:avLst/>
          </a:prstGeom>
        </p:spPr>
        <p:txBody>
          <a:bodyPr wrap="square">
            <a:spAutoFit/>
          </a:bodyPr>
          <a:lstStyle/>
          <a:p>
            <a:r>
              <a:rPr lang="en-US" sz="2400" dirty="0">
                <a:solidFill>
                  <a:schemeClr val="bg1"/>
                </a:solidFill>
              </a:rPr>
              <a:t> The former preach Christ out of selfish ambition, not </a:t>
            </a:r>
            <a:r>
              <a:rPr lang="en-US" sz="2400" dirty="0" smtClean="0">
                <a:solidFill>
                  <a:schemeClr val="bg1"/>
                </a:solidFill>
              </a:rPr>
              <a:t>sincerely</a:t>
            </a:r>
            <a:r>
              <a:rPr lang="en-US" sz="2400" dirty="0">
                <a:solidFill>
                  <a:schemeClr val="bg1"/>
                </a:solidFill>
              </a:rPr>
              <a:t>.</a:t>
            </a:r>
            <a:r>
              <a:rPr lang="en-US" sz="2400" dirty="0" smtClean="0">
                <a:solidFill>
                  <a:schemeClr val="bg1"/>
                </a:solidFill>
              </a:rPr>
              <a:t> </a:t>
            </a:r>
            <a:r>
              <a:rPr lang="en-US" sz="2400" b="1" dirty="0">
                <a:solidFill>
                  <a:schemeClr val="bg1"/>
                </a:solidFill>
              </a:rPr>
              <a:t>Philippians 1:17 (NIV) </a:t>
            </a:r>
            <a:r>
              <a:rPr lang="en-US" sz="2400" dirty="0">
                <a:solidFill>
                  <a:schemeClr val="bg1"/>
                </a:solidFill>
              </a:rPr>
              <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9488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121" y="33671"/>
            <a:ext cx="9760688"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THE GIANT PROMISE OF GOD COMPLETING THE WORK HE HAS BEGUN IN EACH OF US</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510366" y="1098071"/>
            <a:ext cx="9229060" cy="1569660"/>
          </a:xfrm>
          <a:prstGeom prst="rect">
            <a:avLst/>
          </a:prstGeom>
        </p:spPr>
        <p:txBody>
          <a:bodyPr wrap="square">
            <a:spAutoFit/>
          </a:bodyPr>
          <a:lstStyle/>
          <a:p>
            <a:r>
              <a:rPr lang="en-US" sz="2400" dirty="0">
                <a:solidFill>
                  <a:schemeClr val="bg1"/>
                </a:solidFill>
              </a:rPr>
              <a:t>Being confident of this very thing, that He (FATHER) which hath begun a good work in you will </a:t>
            </a:r>
            <a:r>
              <a:rPr lang="en-US" sz="2400" b="1" dirty="0">
                <a:solidFill>
                  <a:srgbClr val="FFFF00"/>
                </a:solidFill>
              </a:rPr>
              <a:t>perform </a:t>
            </a:r>
            <a:r>
              <a:rPr lang="en-US" sz="2400" dirty="0">
                <a:solidFill>
                  <a:schemeClr val="bg1"/>
                </a:solidFill>
              </a:rPr>
              <a:t>(FULFILL FURTHER - carry forward to completion) </a:t>
            </a:r>
            <a:r>
              <a:rPr lang="en-US" sz="2400" b="1" dirty="0">
                <a:solidFill>
                  <a:srgbClr val="FFFF00"/>
                </a:solidFill>
              </a:rPr>
              <a:t>it</a:t>
            </a:r>
            <a:r>
              <a:rPr lang="en-US" sz="2400" dirty="0">
                <a:solidFill>
                  <a:schemeClr val="bg1"/>
                </a:solidFill>
              </a:rPr>
              <a:t> until the day of Jesus Christ: Philippians 1:6 (KJV)</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27" t="26047" r="19157" b="4030"/>
          <a:stretch/>
        </p:blipFill>
        <p:spPr bwMode="auto">
          <a:xfrm>
            <a:off x="637952" y="1153214"/>
            <a:ext cx="8803759" cy="547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654" y="193175"/>
            <a:ext cx="9650155" cy="954107"/>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THE SYNERGY OF THE POWER OF GOD TO FINISH</a:t>
            </a:r>
          </a:p>
          <a:p>
            <a:pPr algn="ctr"/>
            <a:r>
              <a:rPr lang="en-US" sz="2800" b="1" dirty="0" smtClean="0">
                <a:solidFill>
                  <a:srgbClr val="FFFF00"/>
                </a:solidFill>
                <a:effectLst>
                  <a:outerShdw blurRad="38100" dist="38100" dir="2700000" algn="tl">
                    <a:srgbClr val="000000">
                      <a:alpha val="43137"/>
                    </a:srgbClr>
                  </a:outerShdw>
                </a:effectLst>
              </a:rPr>
              <a:t>THE GOOD WORK HE BEGAN AND OUR SURRENDER</a:t>
            </a: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42532" y="3622807"/>
            <a:ext cx="10058400" cy="3046988"/>
          </a:xfrm>
          <a:prstGeom prst="rect">
            <a:avLst/>
          </a:prstGeom>
        </p:spPr>
        <p:txBody>
          <a:bodyPr wrap="square">
            <a:spAutoFit/>
          </a:bodyPr>
          <a:lstStyle/>
          <a:p>
            <a:r>
              <a:rPr lang="en-US" sz="2400" dirty="0" smtClean="0">
                <a:solidFill>
                  <a:schemeClr val="bg1"/>
                </a:solidFill>
              </a:rPr>
              <a:t>This </a:t>
            </a:r>
            <a:r>
              <a:rPr lang="en-US" sz="2400" dirty="0">
                <a:solidFill>
                  <a:schemeClr val="bg1"/>
                </a:solidFill>
              </a:rPr>
              <a:t>is the word that came to Jeremiah from the </a:t>
            </a:r>
            <a:r>
              <a:rPr lang="en-US" sz="2400" cap="small" dirty="0">
                <a:solidFill>
                  <a:schemeClr val="bg1"/>
                </a:solidFill>
              </a:rPr>
              <a:t>LORD</a:t>
            </a:r>
            <a:r>
              <a:rPr lang="en-US" sz="2400" dirty="0">
                <a:solidFill>
                  <a:schemeClr val="bg1"/>
                </a:solidFill>
              </a:rPr>
              <a:t>: </a:t>
            </a:r>
            <a:r>
              <a:rPr lang="en-US" sz="2400" baseline="30000" dirty="0">
                <a:solidFill>
                  <a:schemeClr val="bg1"/>
                </a:solidFill>
              </a:rPr>
              <a:t>2 </a:t>
            </a:r>
            <a:r>
              <a:rPr lang="en-US" sz="2400" dirty="0">
                <a:solidFill>
                  <a:schemeClr val="bg1"/>
                </a:solidFill>
              </a:rPr>
              <a:t> "Go down to the potter's house, and there I will give you my message." </a:t>
            </a:r>
            <a:r>
              <a:rPr lang="en-US" sz="2400" baseline="30000" dirty="0">
                <a:solidFill>
                  <a:schemeClr val="bg1"/>
                </a:solidFill>
              </a:rPr>
              <a:t>3 </a:t>
            </a:r>
            <a:r>
              <a:rPr lang="en-US" sz="2400" dirty="0">
                <a:solidFill>
                  <a:schemeClr val="bg1"/>
                </a:solidFill>
              </a:rPr>
              <a:t> So I went down to the potter's house, and I saw him working at the wheel. </a:t>
            </a:r>
            <a:r>
              <a:rPr lang="en-US" sz="2400" baseline="30000" dirty="0">
                <a:solidFill>
                  <a:schemeClr val="bg1"/>
                </a:solidFill>
              </a:rPr>
              <a:t>4 </a:t>
            </a:r>
            <a:r>
              <a:rPr lang="en-US" sz="2400" dirty="0">
                <a:solidFill>
                  <a:schemeClr val="bg1"/>
                </a:solidFill>
              </a:rPr>
              <a:t> But the pot he was shaping from the clay was marred in his hands; so the potter formed it into another pot, shaping it as seemed best to him. </a:t>
            </a:r>
            <a:r>
              <a:rPr lang="en-US" sz="2400" baseline="30000" dirty="0">
                <a:solidFill>
                  <a:schemeClr val="bg1"/>
                </a:solidFill>
              </a:rPr>
              <a:t>5 </a:t>
            </a:r>
            <a:r>
              <a:rPr lang="en-US" sz="2400" dirty="0">
                <a:solidFill>
                  <a:schemeClr val="bg1"/>
                </a:solidFill>
              </a:rPr>
              <a:t> Then the word of the </a:t>
            </a:r>
            <a:r>
              <a:rPr lang="en-US" sz="2400" cap="small" dirty="0">
                <a:solidFill>
                  <a:schemeClr val="bg1"/>
                </a:solidFill>
              </a:rPr>
              <a:t>LORD</a:t>
            </a:r>
            <a:r>
              <a:rPr lang="en-US" sz="2400" dirty="0">
                <a:solidFill>
                  <a:schemeClr val="bg1"/>
                </a:solidFill>
              </a:rPr>
              <a:t> came to me: </a:t>
            </a:r>
            <a:r>
              <a:rPr lang="en-US" sz="2400" baseline="30000" dirty="0">
                <a:solidFill>
                  <a:schemeClr val="bg1"/>
                </a:solidFill>
              </a:rPr>
              <a:t>6 </a:t>
            </a:r>
            <a:r>
              <a:rPr lang="en-US" sz="2400" dirty="0">
                <a:solidFill>
                  <a:schemeClr val="bg1"/>
                </a:solidFill>
              </a:rPr>
              <a:t> "O house of Israel, can I not do with you as this potter does?" declares the </a:t>
            </a:r>
            <a:r>
              <a:rPr lang="en-US" sz="2400" cap="small" dirty="0">
                <a:solidFill>
                  <a:schemeClr val="bg1"/>
                </a:solidFill>
              </a:rPr>
              <a:t>LORD</a:t>
            </a:r>
            <a:r>
              <a:rPr lang="en-US" sz="2400" dirty="0">
                <a:solidFill>
                  <a:schemeClr val="bg1"/>
                </a:solidFill>
              </a:rPr>
              <a:t>. "Like clay in the hand of the potter, so are you in my hand, O house of Israel. </a:t>
            </a:r>
            <a:r>
              <a:rPr lang="en-US" sz="2400" b="1" dirty="0">
                <a:solidFill>
                  <a:schemeClr val="bg1"/>
                </a:solidFill>
              </a:rPr>
              <a:t>Jeremiah </a:t>
            </a:r>
            <a:r>
              <a:rPr lang="en-US" sz="2400" b="1" dirty="0" smtClean="0">
                <a:solidFill>
                  <a:schemeClr val="bg1"/>
                </a:solidFill>
              </a:rPr>
              <a:t>18:1-6</a:t>
            </a:r>
            <a:endParaRPr lang="en-US" sz="2400" dirty="0">
              <a:solidFill>
                <a:schemeClr val="bg1"/>
              </a:solidFill>
            </a:endParaRPr>
          </a:p>
        </p:txBody>
      </p:sp>
      <p:sp>
        <p:nvSpPr>
          <p:cNvPr id="4" name="Rectangle 3"/>
          <p:cNvSpPr/>
          <p:nvPr/>
        </p:nvSpPr>
        <p:spPr>
          <a:xfrm>
            <a:off x="411928" y="1185320"/>
            <a:ext cx="9198321" cy="2308324"/>
          </a:xfrm>
          <a:prstGeom prst="rect">
            <a:avLst/>
          </a:prstGeom>
        </p:spPr>
        <p:txBody>
          <a:bodyPr wrap="square">
            <a:spAutoFit/>
          </a:bodyPr>
          <a:lstStyle/>
          <a:p>
            <a:r>
              <a:rPr lang="en-US" sz="2400" dirty="0">
                <a:solidFill>
                  <a:schemeClr val="bg1"/>
                </a:solidFill>
              </a:rPr>
              <a:t>God abandons nothing that </a:t>
            </a:r>
            <a:r>
              <a:rPr lang="en-US" sz="2400" dirty="0" smtClean="0">
                <a:solidFill>
                  <a:schemeClr val="bg1"/>
                </a:solidFill>
              </a:rPr>
              <a:t>He </a:t>
            </a:r>
            <a:r>
              <a:rPr lang="en-US" sz="2400" dirty="0">
                <a:solidFill>
                  <a:schemeClr val="bg1"/>
                </a:solidFill>
              </a:rPr>
              <a:t>undertakes. There are no unfinished worlds or systems; no half-made and forsaken works of </a:t>
            </a:r>
            <a:r>
              <a:rPr lang="en-US" sz="2400" dirty="0" smtClean="0">
                <a:solidFill>
                  <a:schemeClr val="bg1"/>
                </a:solidFill>
              </a:rPr>
              <a:t>His </a:t>
            </a:r>
            <a:r>
              <a:rPr lang="en-US" sz="2400" dirty="0">
                <a:solidFill>
                  <a:schemeClr val="bg1"/>
                </a:solidFill>
              </a:rPr>
              <a:t>hands. There is no evidence in </a:t>
            </a:r>
            <a:r>
              <a:rPr lang="en-US" sz="2400" dirty="0" smtClean="0">
                <a:solidFill>
                  <a:schemeClr val="bg1"/>
                </a:solidFill>
              </a:rPr>
              <a:t>His </a:t>
            </a:r>
            <a:r>
              <a:rPr lang="en-US" sz="2400" dirty="0">
                <a:solidFill>
                  <a:schemeClr val="bg1"/>
                </a:solidFill>
              </a:rPr>
              <a:t>works of creation of change of plan, or of having forsaken what </a:t>
            </a:r>
            <a:r>
              <a:rPr lang="en-US" sz="2400" dirty="0" smtClean="0">
                <a:solidFill>
                  <a:schemeClr val="bg1"/>
                </a:solidFill>
              </a:rPr>
              <a:t>He </a:t>
            </a:r>
            <a:r>
              <a:rPr lang="en-US" sz="2400" dirty="0">
                <a:solidFill>
                  <a:schemeClr val="bg1"/>
                </a:solidFill>
              </a:rPr>
              <a:t>began from </a:t>
            </a:r>
            <a:r>
              <a:rPr lang="en-US" sz="2400" dirty="0" smtClean="0">
                <a:solidFill>
                  <a:schemeClr val="bg1"/>
                </a:solidFill>
              </a:rPr>
              <a:t>disappointment</a:t>
            </a:r>
            <a:r>
              <a:rPr lang="en-US" sz="2400" dirty="0">
                <a:solidFill>
                  <a:schemeClr val="bg1"/>
                </a:solidFill>
              </a:rPr>
              <a:t>, or </a:t>
            </a:r>
            <a:r>
              <a:rPr lang="en-US" sz="2400" dirty="0" smtClean="0">
                <a:solidFill>
                  <a:schemeClr val="bg1"/>
                </a:solidFill>
              </a:rPr>
              <a:t>lack of </a:t>
            </a:r>
            <a:r>
              <a:rPr lang="en-US" sz="2400" dirty="0">
                <a:solidFill>
                  <a:schemeClr val="bg1"/>
                </a:solidFill>
              </a:rPr>
              <a:t>power to complete them. Why should there be in the salvation of the soul? </a:t>
            </a:r>
            <a:r>
              <a:rPr lang="en-US" sz="2400" dirty="0">
                <a:solidFill>
                  <a:srgbClr val="FFFF00"/>
                </a:solidFill>
              </a:rPr>
              <a:t>Albert Barnes </a:t>
            </a: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416459"/>
            <a:ext cx="7686392"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THE WAX OF INSINCERITY</a:t>
            </a:r>
          </a:p>
          <a:p>
            <a:pPr algn="ctr"/>
            <a:r>
              <a:rPr lang="en-US" sz="3200" b="1" dirty="0" smtClean="0">
                <a:solidFill>
                  <a:srgbClr val="FFFF00"/>
                </a:solidFill>
                <a:effectLst>
                  <a:outerShdw blurRad="38100" dist="38100" dir="2700000" algn="tl">
                    <a:srgbClr val="000000">
                      <a:alpha val="43137"/>
                    </a:srgbClr>
                  </a:outerShdw>
                </a:effectLst>
              </a:rPr>
              <a:t>NEEDS TO BE REMOVED</a:t>
            </a:r>
            <a:endParaRPr lang="en-US"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414669" y="1764476"/>
            <a:ext cx="9324754" cy="2308324"/>
          </a:xfrm>
          <a:prstGeom prst="rect">
            <a:avLst/>
          </a:prstGeom>
        </p:spPr>
        <p:txBody>
          <a:bodyPr wrap="square">
            <a:spAutoFit/>
          </a:bodyPr>
          <a:lstStyle/>
          <a:p>
            <a:r>
              <a:rPr lang="en-US" sz="2400" baseline="30000" dirty="0">
                <a:solidFill>
                  <a:schemeClr val="bg1"/>
                </a:solidFill>
              </a:rPr>
              <a:t>9 </a:t>
            </a:r>
            <a:r>
              <a:rPr lang="en-US" sz="2400" dirty="0">
                <a:solidFill>
                  <a:schemeClr val="bg1"/>
                </a:solidFill>
              </a:rPr>
              <a:t> And this I pray, that your love may abound yet more and more in knowledge and </a:t>
            </a:r>
            <a:r>
              <a:rPr lang="en-US" sz="2400" i="1" dirty="0">
                <a:solidFill>
                  <a:schemeClr val="bg1"/>
                </a:solidFill>
              </a:rPr>
              <a:t>in</a:t>
            </a:r>
            <a:r>
              <a:rPr lang="en-US" sz="2400" dirty="0">
                <a:solidFill>
                  <a:schemeClr val="bg1"/>
                </a:solidFill>
              </a:rPr>
              <a:t> all judgment; </a:t>
            </a:r>
            <a:r>
              <a:rPr lang="en-US" sz="2400" baseline="30000" dirty="0">
                <a:solidFill>
                  <a:schemeClr val="bg1"/>
                </a:solidFill>
              </a:rPr>
              <a:t>10 </a:t>
            </a:r>
            <a:r>
              <a:rPr lang="en-US" sz="2400" dirty="0">
                <a:solidFill>
                  <a:schemeClr val="bg1"/>
                </a:solidFill>
              </a:rPr>
              <a:t> That </a:t>
            </a:r>
            <a:r>
              <a:rPr lang="en-US" sz="2400" dirty="0" smtClean="0">
                <a:solidFill>
                  <a:schemeClr val="bg1"/>
                </a:solidFill>
              </a:rPr>
              <a:t>you </a:t>
            </a:r>
            <a:r>
              <a:rPr lang="en-US" sz="2400" dirty="0">
                <a:solidFill>
                  <a:schemeClr val="bg1"/>
                </a:solidFill>
              </a:rPr>
              <a:t>may approve things that are excellent; that </a:t>
            </a:r>
            <a:r>
              <a:rPr lang="en-US" sz="2400" dirty="0" smtClean="0">
                <a:solidFill>
                  <a:schemeClr val="bg1"/>
                </a:solidFill>
              </a:rPr>
              <a:t>you </a:t>
            </a:r>
            <a:r>
              <a:rPr lang="en-US" sz="2400" dirty="0">
                <a:solidFill>
                  <a:schemeClr val="bg1"/>
                </a:solidFill>
              </a:rPr>
              <a:t>may be </a:t>
            </a:r>
            <a:r>
              <a:rPr lang="en-US" sz="2400" b="1" dirty="0">
                <a:solidFill>
                  <a:srgbClr val="FFFF00"/>
                </a:solidFill>
              </a:rPr>
              <a:t>sincere</a:t>
            </a:r>
            <a:r>
              <a:rPr lang="en-US" sz="2400" dirty="0">
                <a:solidFill>
                  <a:srgbClr val="FFFF00"/>
                </a:solidFill>
              </a:rPr>
              <a:t> </a:t>
            </a:r>
            <a:r>
              <a:rPr lang="en-US" sz="2400" dirty="0">
                <a:solidFill>
                  <a:schemeClr val="bg1"/>
                </a:solidFill>
              </a:rPr>
              <a:t>and without offence till the day of Christ; </a:t>
            </a:r>
            <a:r>
              <a:rPr lang="en-US" sz="2400" baseline="30000" dirty="0">
                <a:solidFill>
                  <a:schemeClr val="bg1"/>
                </a:solidFill>
              </a:rPr>
              <a:t>11 </a:t>
            </a:r>
            <a:r>
              <a:rPr lang="en-US" sz="2400" dirty="0">
                <a:solidFill>
                  <a:schemeClr val="bg1"/>
                </a:solidFill>
              </a:rPr>
              <a:t> Being filled with the fruits of righteousness, which are by Jesus Christ, unto the glory and praise of God. </a:t>
            </a:r>
            <a:r>
              <a:rPr lang="en-US" sz="2400" b="1" dirty="0">
                <a:solidFill>
                  <a:schemeClr val="bg1"/>
                </a:solidFill>
              </a:rPr>
              <a:t>Philippians 1:9-11 (KJV) </a:t>
            </a:r>
            <a:endParaRPr lang="en-US" sz="2400" dirty="0">
              <a:solidFill>
                <a:schemeClr val="bg1"/>
              </a:solidFill>
            </a:endParaRPr>
          </a:p>
        </p:txBody>
      </p:sp>
      <p:sp>
        <p:nvSpPr>
          <p:cNvPr id="5" name="TextBox 4"/>
          <p:cNvSpPr txBox="1"/>
          <p:nvPr/>
        </p:nvSpPr>
        <p:spPr>
          <a:xfrm>
            <a:off x="31881" y="5316323"/>
            <a:ext cx="6974959" cy="1384995"/>
          </a:xfrm>
          <a:prstGeom prst="rect">
            <a:avLst/>
          </a:prstGeom>
          <a:noFill/>
        </p:spPr>
        <p:txBody>
          <a:bodyPr wrap="square" rtlCol="0">
            <a:spAutoFit/>
          </a:bodyPr>
          <a:lstStyle/>
          <a:p>
            <a:pPr algn="ctr"/>
            <a:r>
              <a:rPr lang="en-US" sz="2800" dirty="0" smtClean="0">
                <a:solidFill>
                  <a:srgbClr val="FFFF00"/>
                </a:solidFill>
              </a:rPr>
              <a:t>GREATEST BATTLE WITH BEING INSINCERE – IS THAT WE CAN LIE TO OURSELVES </a:t>
            </a:r>
            <a:endParaRPr lang="en-US" sz="2800" dirty="0">
              <a:solidFill>
                <a:srgbClr val="FFFF00"/>
              </a:solidFill>
            </a:endParaRPr>
          </a:p>
        </p:txBody>
      </p:sp>
      <p:sp>
        <p:nvSpPr>
          <p:cNvPr id="6" name="TextBox 5"/>
          <p:cNvSpPr txBox="1"/>
          <p:nvPr/>
        </p:nvSpPr>
        <p:spPr>
          <a:xfrm>
            <a:off x="552894" y="4167963"/>
            <a:ext cx="6624084" cy="1077218"/>
          </a:xfrm>
          <a:prstGeom prst="rect">
            <a:avLst/>
          </a:prstGeom>
          <a:noFill/>
        </p:spPr>
        <p:txBody>
          <a:bodyPr wrap="square" rtlCol="0">
            <a:spAutoFit/>
          </a:bodyPr>
          <a:lstStyle/>
          <a:p>
            <a:r>
              <a:rPr lang="en-US" sz="3200" dirty="0" smtClean="0">
                <a:solidFill>
                  <a:schemeClr val="bg1"/>
                </a:solidFill>
              </a:rPr>
              <a:t>GREEK – </a:t>
            </a:r>
            <a:r>
              <a:rPr lang="en-US" sz="3200" dirty="0" err="1" smtClean="0">
                <a:solidFill>
                  <a:schemeClr val="bg1"/>
                </a:solidFill>
              </a:rPr>
              <a:t>eilikrinēs</a:t>
            </a:r>
            <a:r>
              <a:rPr lang="en-US" sz="3200" dirty="0" smtClean="0">
                <a:solidFill>
                  <a:schemeClr val="bg1"/>
                </a:solidFill>
              </a:rPr>
              <a:t> - </a:t>
            </a:r>
            <a:r>
              <a:rPr lang="en-US" sz="3200" i="1" dirty="0">
                <a:solidFill>
                  <a:schemeClr val="bg1"/>
                </a:solidFill>
              </a:rPr>
              <a:t>judged by sunlight</a:t>
            </a:r>
            <a:r>
              <a:rPr lang="en-US" sz="3200" dirty="0">
                <a:solidFill>
                  <a:schemeClr val="bg1"/>
                </a:solidFill>
              </a:rPr>
              <a:t>, i.e. tested as </a:t>
            </a:r>
            <a:r>
              <a:rPr lang="en-US" sz="3200" i="1" dirty="0" smtClean="0">
                <a:solidFill>
                  <a:schemeClr val="bg1"/>
                </a:solidFill>
              </a:rPr>
              <a:t>genuine</a:t>
            </a:r>
            <a:r>
              <a:rPr lang="en-US" sz="3200" dirty="0" smtClean="0">
                <a:solidFill>
                  <a:schemeClr val="bg1"/>
                </a:solidFill>
              </a:rPr>
              <a:t>.</a:t>
            </a:r>
            <a:endParaRPr lang="en-US" sz="3200" dirty="0">
              <a:solidFill>
                <a:schemeClr val="bg1"/>
              </a:solidFill>
            </a:endParaRPr>
          </a:p>
        </p:txBody>
      </p:sp>
      <p:pic>
        <p:nvPicPr>
          <p:cNvPr id="8196" name="Picture 4" descr="Amphora Vase Ancient Greek Pottery Ceramic terracotta paintable image 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138" r="32044"/>
          <a:stretch/>
        </p:blipFill>
        <p:spPr bwMode="auto">
          <a:xfrm>
            <a:off x="7729155" y="3711293"/>
            <a:ext cx="1324310" cy="262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58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416459"/>
            <a:ext cx="7686392" cy="255454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WE MUST LET THE RUSHING TORRENTS OF THE SPIRIT OF CHRIST WASH THE BOULDERS OF</a:t>
            </a:r>
          </a:p>
          <a:p>
            <a:pPr algn="ctr"/>
            <a:r>
              <a:rPr lang="en-US" sz="3200" b="1" dirty="0" smtClean="0">
                <a:solidFill>
                  <a:srgbClr val="FFFF00"/>
                </a:solidFill>
                <a:effectLst>
                  <a:outerShdw blurRad="38100" dist="38100" dir="2700000" algn="tl">
                    <a:srgbClr val="000000">
                      <a:alpha val="43137"/>
                    </a:srgbClr>
                  </a:outerShdw>
                </a:effectLst>
              </a:rPr>
              <a:t>DECEPTION AND STRONGHOLDS OUT</a:t>
            </a:r>
            <a:endParaRPr lang="en-US" sz="3200" b="1" dirty="0">
              <a:solidFill>
                <a:srgbClr val="FFFF00"/>
              </a:solidFill>
              <a:effectLst>
                <a:outerShdw blurRad="38100" dist="38100" dir="2700000" algn="tl">
                  <a:srgbClr val="000000">
                    <a:alpha val="43137"/>
                  </a:srgbClr>
                </a:outerShdw>
              </a:effectLst>
            </a:endParaRPr>
          </a:p>
        </p:txBody>
      </p:sp>
      <p:pic>
        <p:nvPicPr>
          <p:cNvPr id="4098" name="Picture 2" descr="Washing the Stone Sea | Sea and ocean, Sea, Sto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2718" y="3277799"/>
            <a:ext cx="6055102" cy="30788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ird degree heart block: Symptoms and treatme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86826" y="3038296"/>
            <a:ext cx="1256766" cy="94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68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52" y="203808"/>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FAITH DECLARATION FROM PHILIPPIANS </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9495" y="856243"/>
            <a:ext cx="9962707" cy="5755422"/>
          </a:xfrm>
          <a:prstGeom prst="rect">
            <a:avLst/>
          </a:prstGeom>
        </p:spPr>
        <p:txBody>
          <a:bodyPr wrap="square">
            <a:spAutoFit/>
          </a:bodyPr>
          <a:lstStyle/>
          <a:p>
            <a:r>
              <a:rPr lang="en-US" sz="2300" dirty="0">
                <a:solidFill>
                  <a:schemeClr val="bg1"/>
                </a:solidFill>
              </a:rPr>
              <a:t>“Heavenly Father</a:t>
            </a:r>
            <a:r>
              <a:rPr lang="en-US" sz="2300" dirty="0" smtClean="0">
                <a:solidFill>
                  <a:schemeClr val="bg1"/>
                </a:solidFill>
              </a:rPr>
              <a:t>, I </a:t>
            </a:r>
            <a:r>
              <a:rPr lang="en-US" sz="2300" dirty="0">
                <a:solidFill>
                  <a:schemeClr val="bg1"/>
                </a:solidFill>
              </a:rPr>
              <a:t>declare that I have repented of my sins and received true pardon from the grace lavished on me at the Cross of Your Son Jesus Christ. In His finished work, I </a:t>
            </a:r>
            <a:r>
              <a:rPr lang="en-US" sz="2300" dirty="0" smtClean="0">
                <a:solidFill>
                  <a:schemeClr val="bg1"/>
                </a:solidFill>
              </a:rPr>
              <a:t>ALREADY have </a:t>
            </a:r>
            <a:r>
              <a:rPr lang="en-US" sz="2300" dirty="0">
                <a:solidFill>
                  <a:schemeClr val="bg1"/>
                </a:solidFill>
              </a:rPr>
              <a:t>Your favor </a:t>
            </a:r>
            <a:r>
              <a:rPr lang="en-US" sz="2300" dirty="0" smtClean="0">
                <a:solidFill>
                  <a:schemeClr val="bg1"/>
                </a:solidFill>
              </a:rPr>
              <a:t>today.  </a:t>
            </a:r>
            <a:r>
              <a:rPr lang="en-US" sz="2300" dirty="0">
                <a:solidFill>
                  <a:schemeClr val="bg1"/>
                </a:solidFill>
              </a:rPr>
              <a:t>I declare that I am, by Your Holy Spirit strong and well able to fulfill my God-given calling through grace.  I know You are fighting my battles </a:t>
            </a:r>
            <a:r>
              <a:rPr lang="en-US" sz="2300" dirty="0" smtClean="0">
                <a:solidFill>
                  <a:schemeClr val="bg1"/>
                </a:solidFill>
              </a:rPr>
              <a:t>and FINISHING YOUR GOOD WORK IN ME as </a:t>
            </a:r>
            <a:r>
              <a:rPr lang="en-US" sz="2300" dirty="0">
                <a:solidFill>
                  <a:schemeClr val="bg1"/>
                </a:solidFill>
              </a:rPr>
              <a:t>I stand in faith.”</a:t>
            </a:r>
          </a:p>
          <a:p>
            <a:endParaRPr lang="en-US" sz="2300" dirty="0">
              <a:solidFill>
                <a:schemeClr val="bg1"/>
              </a:solidFill>
            </a:endParaRPr>
          </a:p>
          <a:p>
            <a:r>
              <a:rPr lang="en-US" sz="2300" dirty="0">
                <a:solidFill>
                  <a:schemeClr val="bg1"/>
                </a:solidFill>
              </a:rPr>
              <a:t>“I declare that all my days were ordained for me before I was born. That my mission is to do the works you have prepared for me to accomplish. Your success is upon my </a:t>
            </a:r>
            <a:r>
              <a:rPr lang="en-US" sz="2300" dirty="0" smtClean="0">
                <a:solidFill>
                  <a:schemeClr val="bg1"/>
                </a:solidFill>
              </a:rPr>
              <a:t>RELATIONSHIPS, my labors </a:t>
            </a:r>
            <a:r>
              <a:rPr lang="en-US" sz="2300" dirty="0">
                <a:solidFill>
                  <a:schemeClr val="bg1"/>
                </a:solidFill>
              </a:rPr>
              <a:t>and I expect to succeed in my </a:t>
            </a:r>
            <a:r>
              <a:rPr lang="en-US" sz="2300" dirty="0" smtClean="0">
                <a:solidFill>
                  <a:schemeClr val="bg1"/>
                </a:solidFill>
              </a:rPr>
              <a:t>vertical mission of FAITH and horizontal relationships of LOVE.” </a:t>
            </a:r>
            <a:endParaRPr lang="en-US" sz="2300" dirty="0">
              <a:solidFill>
                <a:schemeClr val="bg1"/>
              </a:solidFill>
            </a:endParaRPr>
          </a:p>
          <a:p>
            <a:r>
              <a:rPr lang="en-US" sz="2300" dirty="0">
                <a:solidFill>
                  <a:schemeClr val="bg1"/>
                </a:solidFill>
              </a:rPr>
              <a:t> </a:t>
            </a:r>
          </a:p>
          <a:p>
            <a:r>
              <a:rPr lang="en-US" sz="2300" dirty="0">
                <a:solidFill>
                  <a:schemeClr val="bg1"/>
                </a:solidFill>
              </a:rPr>
              <a:t>“Father, I thank You for causing me to make good decisions with a clear </a:t>
            </a:r>
            <a:r>
              <a:rPr lang="en-US" sz="2300" dirty="0" smtClean="0">
                <a:solidFill>
                  <a:schemeClr val="bg1"/>
                </a:solidFill>
              </a:rPr>
              <a:t>mind and changed heart. Thank You that </a:t>
            </a:r>
            <a:r>
              <a:rPr lang="en-US" sz="2300" dirty="0">
                <a:solidFill>
                  <a:schemeClr val="bg1"/>
                </a:solidFill>
              </a:rPr>
              <a:t>You work in me what is well pleasing in Your sight so that I can do all things through Christ who strengthens </a:t>
            </a:r>
            <a:r>
              <a:rPr lang="en-US" sz="2300" dirty="0" smtClean="0">
                <a:solidFill>
                  <a:schemeClr val="bg1"/>
                </a:solidFill>
              </a:rPr>
              <a:t>me.”</a:t>
            </a:r>
            <a:endParaRPr lang="en-US" sz="2300" dirty="0">
              <a:solidFill>
                <a:schemeClr val="bg1"/>
              </a:solidFill>
            </a:endParaRP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652" y="203808"/>
            <a:ext cx="965436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FAITH DECLARATION FROM PHILIPPIANS </a:t>
            </a:r>
            <a:endParaRPr lang="en-US"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12652" y="1137821"/>
            <a:ext cx="9654362" cy="5632311"/>
          </a:xfrm>
          <a:prstGeom prst="rect">
            <a:avLst/>
          </a:prstGeom>
        </p:spPr>
        <p:txBody>
          <a:bodyPr wrap="square">
            <a:spAutoFit/>
          </a:bodyPr>
          <a:lstStyle/>
          <a:p>
            <a:r>
              <a:rPr lang="en-US" sz="2400" dirty="0">
                <a:solidFill>
                  <a:schemeClr val="bg1"/>
                </a:solidFill>
              </a:rPr>
              <a:t>“Forgive me, when I </a:t>
            </a:r>
            <a:r>
              <a:rPr lang="en-US" sz="2400" dirty="0" smtClean="0">
                <a:solidFill>
                  <a:schemeClr val="bg1"/>
                </a:solidFill>
              </a:rPr>
              <a:t>HINDER THE WORK YOU ARE BRINGING TO COMPLETION IN ME by become </a:t>
            </a:r>
            <a:r>
              <a:rPr lang="en-US" sz="2400" dirty="0">
                <a:solidFill>
                  <a:schemeClr val="bg1"/>
                </a:solidFill>
              </a:rPr>
              <a:t>obsessed with my needs and problems </a:t>
            </a:r>
            <a:r>
              <a:rPr lang="en-US" sz="2400" dirty="0" smtClean="0">
                <a:solidFill>
                  <a:schemeClr val="bg1"/>
                </a:solidFill>
              </a:rPr>
              <a:t>over the HEART OF GOD and the BLESSING OF MY FAMILY AND COMMUNITY. Forgive me when I stop </a:t>
            </a:r>
            <a:r>
              <a:rPr lang="en-US" sz="2400" dirty="0">
                <a:solidFill>
                  <a:schemeClr val="bg1"/>
                </a:solidFill>
              </a:rPr>
              <a:t>seeking FIRST Your Kingdom and righteousness by </a:t>
            </a:r>
            <a:r>
              <a:rPr lang="en-US" sz="2400" dirty="0" smtClean="0">
                <a:solidFill>
                  <a:schemeClr val="bg1"/>
                </a:solidFill>
              </a:rPr>
              <a:t> prayer and by sharing </a:t>
            </a:r>
            <a:r>
              <a:rPr lang="en-US" sz="2400" dirty="0">
                <a:solidFill>
                  <a:schemeClr val="bg1"/>
                </a:solidFill>
              </a:rPr>
              <a:t>the spiritual wealth you gave me.”</a:t>
            </a:r>
          </a:p>
          <a:p>
            <a:r>
              <a:rPr lang="en-US" sz="2400" dirty="0">
                <a:solidFill>
                  <a:schemeClr val="bg1"/>
                </a:solidFill>
              </a:rPr>
              <a:t> </a:t>
            </a:r>
          </a:p>
          <a:p>
            <a:r>
              <a:rPr lang="en-US" sz="2400" dirty="0">
                <a:solidFill>
                  <a:schemeClr val="bg1"/>
                </a:solidFill>
              </a:rPr>
              <a:t>“I thank You for Your favor today not JUST because of who I am, but because of </a:t>
            </a:r>
            <a:r>
              <a:rPr lang="en-US" sz="2400" b="1" dirty="0" smtClean="0">
                <a:solidFill>
                  <a:schemeClr val="bg1"/>
                </a:solidFill>
              </a:rPr>
              <a:t>YOU</a:t>
            </a:r>
            <a:r>
              <a:rPr lang="en-US" sz="2400" dirty="0" smtClean="0">
                <a:solidFill>
                  <a:schemeClr val="bg1"/>
                </a:solidFill>
              </a:rPr>
              <a:t>. </a:t>
            </a:r>
            <a:r>
              <a:rPr lang="en-US" sz="2400" dirty="0">
                <a:solidFill>
                  <a:schemeClr val="bg1"/>
                </a:solidFill>
              </a:rPr>
              <a:t>I am a child of the Most High God, the Creator of the whole universe. I commit this </a:t>
            </a:r>
            <a:r>
              <a:rPr lang="en-US" sz="2400" dirty="0" smtClean="0">
                <a:solidFill>
                  <a:schemeClr val="bg1"/>
                </a:solidFill>
              </a:rPr>
              <a:t>season </a:t>
            </a:r>
            <a:r>
              <a:rPr lang="en-US" sz="2400" dirty="0">
                <a:solidFill>
                  <a:schemeClr val="bg1"/>
                </a:solidFill>
              </a:rPr>
              <a:t>to You. I have been saved, </a:t>
            </a:r>
            <a:r>
              <a:rPr lang="en-US" sz="2400" dirty="0" smtClean="0">
                <a:solidFill>
                  <a:schemeClr val="bg1"/>
                </a:solidFill>
              </a:rPr>
              <a:t>and adopted. NOW HELP ME PARTNER WITH YOU AS YOU COMPLETE THE GOOD WORK YOU HAVE BEGUN – I SURRENDER TO YOUR HOLY SPIRIT to be </a:t>
            </a:r>
            <a:r>
              <a:rPr lang="en-US" sz="2400" dirty="0">
                <a:solidFill>
                  <a:schemeClr val="bg1"/>
                </a:solidFill>
              </a:rPr>
              <a:t>transformed, </a:t>
            </a:r>
            <a:r>
              <a:rPr lang="en-US" sz="2400" dirty="0" smtClean="0">
                <a:solidFill>
                  <a:schemeClr val="bg1"/>
                </a:solidFill>
              </a:rPr>
              <a:t>filled, and </a:t>
            </a:r>
            <a:r>
              <a:rPr lang="en-US" sz="2400" dirty="0">
                <a:solidFill>
                  <a:schemeClr val="bg1"/>
                </a:solidFill>
              </a:rPr>
              <a:t>given the opportunity to shine Your love and truth into the world.” </a:t>
            </a:r>
          </a:p>
          <a:p>
            <a:r>
              <a:rPr lang="en-US" sz="2400" dirty="0">
                <a:solidFill>
                  <a:schemeClr val="bg1"/>
                </a:solidFill>
              </a:rPr>
              <a:t> </a:t>
            </a: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416459"/>
            <a:ext cx="768639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DIVINE APPOINTMENTS</a:t>
            </a:r>
            <a:endParaRPr lang="en-US" sz="3200" b="1" dirty="0">
              <a:solidFill>
                <a:srgbClr val="FFFF00"/>
              </a:solidFill>
              <a:effectLst>
                <a:outerShdw blurRad="38100" dist="38100" dir="2700000" algn="tl">
                  <a:srgbClr val="000000">
                    <a:alpha val="43137"/>
                  </a:srgbClr>
                </a:outerShdw>
              </a:effectLst>
            </a:endParaRPr>
          </a:p>
        </p:txBody>
      </p:sp>
      <p:pic>
        <p:nvPicPr>
          <p:cNvPr id="6146" name="Picture 2" descr="C:\Users\donne\AppData\Local\Microsoft\Windows\INetCache\Content.Outlook\UG4MP9MT\Resized_20240127_111213_1706545859048(1)_resized.jpe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6762" y="2360428"/>
            <a:ext cx="3973506" cy="37213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onne\AppData\Local\Microsoft\Windows\INetCache\Content.Outlook\UG4MP9MT\Resized_20240127_110011_1706545860051_resize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616" y="2871713"/>
            <a:ext cx="2024118" cy="26988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donne\AppData\Local\Microsoft\Windows\INetCache\Content.Outlook\UG4MP9MT\Resized_20240127_112529_1706545869813_resized.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583" y="1470984"/>
            <a:ext cx="2589610" cy="34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846" y="4541137"/>
            <a:ext cx="9366262" cy="1938992"/>
          </a:xfrm>
          <a:prstGeom prst="rect">
            <a:avLst/>
          </a:prstGeom>
        </p:spPr>
        <p:txBody>
          <a:bodyPr wrap="square">
            <a:spAutoFit/>
          </a:bodyPr>
          <a:lstStyle/>
          <a:p>
            <a:r>
              <a:rPr lang="en-US" sz="2000" dirty="0">
                <a:solidFill>
                  <a:schemeClr val="bg1"/>
                </a:solidFill>
              </a:rPr>
              <a:t>Claudius was concerned with the spread of eastern </a:t>
            </a:r>
            <a:r>
              <a:rPr lang="en-US" sz="2000" dirty="0" smtClean="0">
                <a:solidFill>
                  <a:schemeClr val="bg1"/>
                </a:solidFill>
              </a:rPr>
              <a:t>mysticism within </a:t>
            </a:r>
            <a:r>
              <a:rPr lang="en-US" sz="2000" dirty="0">
                <a:solidFill>
                  <a:schemeClr val="bg1"/>
                </a:solidFill>
              </a:rPr>
              <a:t>the city and searched for more Roman replacements. He emphasized the Eleusinian Mysteries, which had been practiced by so many during the Republic. He expelled foreign astrologers, and at the same time rehabilitated the old Roman </a:t>
            </a:r>
            <a:r>
              <a:rPr lang="en-US" sz="2000" dirty="0" smtClean="0">
                <a:solidFill>
                  <a:schemeClr val="bg1"/>
                </a:solidFill>
              </a:rPr>
              <a:t>soothsayers </a:t>
            </a:r>
            <a:r>
              <a:rPr lang="en-US" sz="2000" dirty="0">
                <a:solidFill>
                  <a:schemeClr val="bg1"/>
                </a:solidFill>
              </a:rPr>
              <a:t>as a replacement. </a:t>
            </a:r>
            <a:r>
              <a:rPr lang="en-US" sz="2000" dirty="0">
                <a:solidFill>
                  <a:srgbClr val="FFFF00"/>
                </a:solidFill>
              </a:rPr>
              <a:t>He was especially hard on Druidism, because of its incompatibility with the Roman state religion and its proselytizing activities</a:t>
            </a:r>
          </a:p>
        </p:txBody>
      </p:sp>
      <p:sp>
        <p:nvSpPr>
          <p:cNvPr id="4" name="TextBox 3"/>
          <p:cNvSpPr txBox="1"/>
          <p:nvPr/>
        </p:nvSpPr>
        <p:spPr>
          <a:xfrm>
            <a:off x="253496" y="77244"/>
            <a:ext cx="7686392" cy="1569660"/>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THE EARLY CHURCH AND </a:t>
            </a:r>
          </a:p>
          <a:p>
            <a:r>
              <a:rPr lang="en-US" sz="3200" b="1" dirty="0" smtClean="0">
                <a:solidFill>
                  <a:srgbClr val="FFFF00"/>
                </a:solidFill>
                <a:effectLst>
                  <a:outerShdw blurRad="38100" dist="38100" dir="2700000" algn="tl">
                    <a:srgbClr val="000000">
                      <a:alpha val="43137"/>
                    </a:srgbClr>
                  </a:outerShdw>
                </a:effectLst>
              </a:rPr>
              <a:t>THE CLIMATE OF ANTI- JEWISH </a:t>
            </a:r>
          </a:p>
          <a:p>
            <a:r>
              <a:rPr lang="en-US" sz="3200" b="1" dirty="0" smtClean="0">
                <a:solidFill>
                  <a:srgbClr val="FFFF00"/>
                </a:solidFill>
                <a:effectLst>
                  <a:outerShdw blurRad="38100" dist="38100" dir="2700000" algn="tl">
                    <a:srgbClr val="000000">
                      <a:alpha val="43137"/>
                    </a:srgbClr>
                  </a:outerShdw>
                </a:effectLst>
              </a:rPr>
              <a:t>AND CHRISTIAN RELIGIONS </a:t>
            </a:r>
            <a:endParaRPr lang="en-US" sz="32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302846" y="2733868"/>
            <a:ext cx="9243582" cy="1631216"/>
          </a:xfrm>
          <a:prstGeom prst="rect">
            <a:avLst/>
          </a:prstGeom>
        </p:spPr>
        <p:txBody>
          <a:bodyPr wrap="square">
            <a:spAutoFit/>
          </a:bodyPr>
          <a:lstStyle/>
          <a:p>
            <a:r>
              <a:rPr lang="en-US" sz="2000" dirty="0" smtClean="0">
                <a:solidFill>
                  <a:schemeClr val="bg1"/>
                </a:solidFill>
              </a:rPr>
              <a:t>There </a:t>
            </a:r>
            <a:r>
              <a:rPr lang="en-US" sz="2000" dirty="0">
                <a:solidFill>
                  <a:schemeClr val="bg1"/>
                </a:solidFill>
              </a:rPr>
              <a:t>he met a Jew named Aquila, a native of Pontus, who had recently come from Italy with his wife Priscilla, </a:t>
            </a:r>
            <a:r>
              <a:rPr lang="en-US" sz="2000" b="1" dirty="0">
                <a:solidFill>
                  <a:srgbClr val="FFFF00"/>
                </a:solidFill>
              </a:rPr>
              <a:t>because Claudius had ordered all the Jews to leave Rome.</a:t>
            </a:r>
            <a:r>
              <a:rPr lang="en-US" sz="2000" dirty="0">
                <a:solidFill>
                  <a:schemeClr val="bg1"/>
                </a:solidFill>
              </a:rPr>
              <a:t> Paul went to see them, </a:t>
            </a:r>
            <a:r>
              <a:rPr lang="en-US" sz="2000" baseline="30000" dirty="0">
                <a:solidFill>
                  <a:schemeClr val="bg1"/>
                </a:solidFill>
              </a:rPr>
              <a:t>3 </a:t>
            </a:r>
            <a:r>
              <a:rPr lang="en-US" sz="2000" dirty="0">
                <a:solidFill>
                  <a:schemeClr val="bg1"/>
                </a:solidFill>
              </a:rPr>
              <a:t> and because he was a tentmaker as they were, he stayed and worked with them. </a:t>
            </a:r>
            <a:r>
              <a:rPr lang="en-US" sz="2000" baseline="30000" dirty="0">
                <a:solidFill>
                  <a:schemeClr val="bg1"/>
                </a:solidFill>
              </a:rPr>
              <a:t>4 </a:t>
            </a:r>
            <a:r>
              <a:rPr lang="en-US" sz="2000" dirty="0">
                <a:solidFill>
                  <a:schemeClr val="bg1"/>
                </a:solidFill>
              </a:rPr>
              <a:t> Every Sabbath he reasoned in the synagogue, trying to persuade Jews and Greeks. </a:t>
            </a:r>
            <a:r>
              <a:rPr lang="en-US" sz="2000" b="1" dirty="0">
                <a:solidFill>
                  <a:schemeClr val="bg1"/>
                </a:solidFill>
              </a:rPr>
              <a:t>Acts 18:2-4 (NIV) </a:t>
            </a:r>
            <a:endParaRPr lang="en-US" sz="2000" dirty="0">
              <a:solidFill>
                <a:schemeClr val="bg1"/>
              </a:solidFill>
            </a:endParaRPr>
          </a:p>
        </p:txBody>
      </p:sp>
      <p:pic>
        <p:nvPicPr>
          <p:cNvPr id="1026" name="Picture 2" descr="undefin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60487" y="198086"/>
            <a:ext cx="1464994" cy="18165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78176" y="2088033"/>
            <a:ext cx="1324069" cy="646331"/>
          </a:xfrm>
          <a:prstGeom prst="rect">
            <a:avLst/>
          </a:prstGeom>
        </p:spPr>
        <p:txBody>
          <a:bodyPr wrap="square">
            <a:spAutoFit/>
          </a:bodyPr>
          <a:lstStyle/>
          <a:p>
            <a:r>
              <a:rPr lang="en-US" b="1" dirty="0">
                <a:solidFill>
                  <a:srgbClr val="FFFF00"/>
                </a:solidFill>
              </a:rPr>
              <a:t>Claudius</a:t>
            </a:r>
            <a:endParaRPr lang="en-US" dirty="0">
              <a:solidFill>
                <a:srgbClr val="FFFF00"/>
              </a:solidFill>
            </a:endParaRPr>
          </a:p>
          <a:p>
            <a:r>
              <a:rPr lang="en-US" dirty="0">
                <a:solidFill>
                  <a:srgbClr val="FFFF00"/>
                </a:solidFill>
              </a:rPr>
              <a:t>AD 41–54</a:t>
            </a:r>
          </a:p>
        </p:txBody>
      </p:sp>
      <p:sp>
        <p:nvSpPr>
          <p:cNvPr id="7" name="TextBox 6"/>
          <p:cNvSpPr txBox="1"/>
          <p:nvPr/>
        </p:nvSpPr>
        <p:spPr>
          <a:xfrm>
            <a:off x="4816444" y="2014679"/>
            <a:ext cx="2607398" cy="707886"/>
          </a:xfrm>
          <a:prstGeom prst="rect">
            <a:avLst/>
          </a:prstGeom>
          <a:noFill/>
        </p:spPr>
        <p:txBody>
          <a:bodyPr wrap="square" rtlCol="0">
            <a:spAutoFit/>
          </a:bodyPr>
          <a:lstStyle/>
          <a:p>
            <a:r>
              <a:rPr lang="en-US" sz="2000" dirty="0" smtClean="0">
                <a:solidFill>
                  <a:srgbClr val="FFFF00"/>
                </a:solidFill>
              </a:rPr>
              <a:t>Tiberius and Caligula</a:t>
            </a:r>
          </a:p>
          <a:p>
            <a:r>
              <a:rPr lang="en-US" sz="2000" dirty="0" smtClean="0">
                <a:solidFill>
                  <a:srgbClr val="FFFF00"/>
                </a:solidFill>
              </a:rPr>
              <a:t>14 AD – 41 AD </a:t>
            </a:r>
            <a:endParaRPr lang="en-US" sz="2000" dirty="0">
              <a:solidFill>
                <a:srgbClr val="FFFF00"/>
              </a:solidFill>
            </a:endParaRPr>
          </a:p>
        </p:txBody>
      </p:sp>
    </p:spTree>
    <p:extLst>
      <p:ext uri="{BB962C8B-B14F-4D97-AF65-F5344CB8AC3E}">
        <p14:creationId xmlns:p14="http://schemas.microsoft.com/office/powerpoint/2010/main" val="22927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136761"/>
            <a:ext cx="7686392"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THE JOURNEY OF PAUL TO PHILIPPI</a:t>
            </a:r>
            <a:endParaRPr lang="en-US" sz="3200" b="1" dirty="0">
              <a:solidFill>
                <a:srgbClr val="FFFF00"/>
              </a:solidFill>
              <a:effectLst>
                <a:outerShdw blurRad="38100" dist="38100" dir="2700000" algn="tl">
                  <a:srgbClr val="000000">
                    <a:alpha val="43137"/>
                  </a:srgbClr>
                </a:outerShdw>
              </a:effectLst>
            </a:endParaRPr>
          </a:p>
        </p:txBody>
      </p:sp>
      <p:pic>
        <p:nvPicPr>
          <p:cNvPr id="2050" name="Picture 2" descr="Paul Imprisoned Two Years at Caesarea | The Biblical Timelin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16847" y="1185429"/>
            <a:ext cx="2786801" cy="31819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0783" y="742407"/>
            <a:ext cx="5739893" cy="954107"/>
          </a:xfrm>
          <a:prstGeom prst="rect">
            <a:avLst/>
          </a:prstGeom>
          <a:noFill/>
        </p:spPr>
        <p:txBody>
          <a:bodyPr wrap="square" rtlCol="0">
            <a:spAutoFit/>
          </a:bodyPr>
          <a:lstStyle/>
          <a:p>
            <a:r>
              <a:rPr lang="en-US" sz="2800" dirty="0" smtClean="0">
                <a:solidFill>
                  <a:schemeClr val="bg1"/>
                </a:solidFill>
              </a:rPr>
              <a:t>Greek city  200 BC – made into a Roman colony around 31 B.C. </a:t>
            </a:r>
            <a:endParaRPr lang="en-US" sz="2800" dirty="0">
              <a:solidFill>
                <a:schemeClr val="bg1"/>
              </a:solidFill>
            </a:endParaRPr>
          </a:p>
        </p:txBody>
      </p:sp>
      <p:sp>
        <p:nvSpPr>
          <p:cNvPr id="5" name="TextBox 4"/>
          <p:cNvSpPr txBox="1"/>
          <p:nvPr/>
        </p:nvSpPr>
        <p:spPr>
          <a:xfrm>
            <a:off x="425519" y="1754876"/>
            <a:ext cx="5225516" cy="954107"/>
          </a:xfrm>
          <a:prstGeom prst="rect">
            <a:avLst/>
          </a:prstGeom>
          <a:noFill/>
        </p:spPr>
        <p:txBody>
          <a:bodyPr wrap="square" rtlCol="0">
            <a:spAutoFit/>
          </a:bodyPr>
          <a:lstStyle/>
          <a:p>
            <a:r>
              <a:rPr lang="en-US" sz="2800" dirty="0" smtClean="0">
                <a:solidFill>
                  <a:schemeClr val="bg1"/>
                </a:solidFill>
              </a:rPr>
              <a:t>Built up by Retiring Roman legions -</a:t>
            </a:r>
            <a:endParaRPr lang="en-US" sz="2800" dirty="0">
              <a:solidFill>
                <a:schemeClr val="bg1"/>
              </a:solidFill>
            </a:endParaRPr>
          </a:p>
        </p:txBody>
      </p:sp>
      <p:sp>
        <p:nvSpPr>
          <p:cNvPr id="6" name="TextBox 5"/>
          <p:cNvSpPr txBox="1"/>
          <p:nvPr/>
        </p:nvSpPr>
        <p:spPr>
          <a:xfrm>
            <a:off x="425519" y="2776390"/>
            <a:ext cx="5225516" cy="954107"/>
          </a:xfrm>
          <a:prstGeom prst="rect">
            <a:avLst/>
          </a:prstGeom>
          <a:noFill/>
        </p:spPr>
        <p:txBody>
          <a:bodyPr wrap="square" rtlCol="0">
            <a:spAutoFit/>
          </a:bodyPr>
          <a:lstStyle/>
          <a:p>
            <a:r>
              <a:rPr lang="en-US" sz="2800" dirty="0" smtClean="0">
                <a:solidFill>
                  <a:schemeClr val="bg1"/>
                </a:solidFill>
              </a:rPr>
              <a:t>In the Time of Paul was a large city of 10,000</a:t>
            </a:r>
            <a:endParaRPr lang="en-US" sz="2800" dirty="0">
              <a:solidFill>
                <a:schemeClr val="bg1"/>
              </a:solidFill>
            </a:endParaRPr>
          </a:p>
        </p:txBody>
      </p:sp>
      <p:sp>
        <p:nvSpPr>
          <p:cNvPr id="7" name="TextBox 6"/>
          <p:cNvSpPr txBox="1"/>
          <p:nvPr/>
        </p:nvSpPr>
        <p:spPr>
          <a:xfrm>
            <a:off x="362139" y="3785191"/>
            <a:ext cx="6248557" cy="523220"/>
          </a:xfrm>
          <a:prstGeom prst="rect">
            <a:avLst/>
          </a:prstGeom>
          <a:noFill/>
        </p:spPr>
        <p:txBody>
          <a:bodyPr wrap="square" rtlCol="0">
            <a:spAutoFit/>
          </a:bodyPr>
          <a:lstStyle/>
          <a:p>
            <a:r>
              <a:rPr lang="en-US" sz="2800" dirty="0" smtClean="0">
                <a:solidFill>
                  <a:schemeClr val="bg1"/>
                </a:solidFill>
              </a:rPr>
              <a:t>Paul arrives with Silas around 49 AD</a:t>
            </a:r>
            <a:endParaRPr lang="en-US" sz="2800" dirty="0">
              <a:solidFill>
                <a:schemeClr val="bg1"/>
              </a:solidFill>
            </a:endParaRPr>
          </a:p>
        </p:txBody>
      </p:sp>
      <p:sp>
        <p:nvSpPr>
          <p:cNvPr id="8" name="TextBox 7"/>
          <p:cNvSpPr txBox="1"/>
          <p:nvPr/>
        </p:nvSpPr>
        <p:spPr>
          <a:xfrm>
            <a:off x="362139" y="4596299"/>
            <a:ext cx="6491329" cy="523220"/>
          </a:xfrm>
          <a:prstGeom prst="rect">
            <a:avLst/>
          </a:prstGeom>
          <a:noFill/>
        </p:spPr>
        <p:txBody>
          <a:bodyPr wrap="square" rtlCol="0">
            <a:spAutoFit/>
          </a:bodyPr>
          <a:lstStyle/>
          <a:p>
            <a:r>
              <a:rPr lang="en-US" sz="2800" dirty="0" smtClean="0">
                <a:solidFill>
                  <a:schemeClr val="bg1"/>
                </a:solidFill>
              </a:rPr>
              <a:t>Paul and Silas minister about 3 months</a:t>
            </a:r>
            <a:endParaRPr lang="en-US" sz="2800" dirty="0">
              <a:solidFill>
                <a:schemeClr val="bg1"/>
              </a:solidFill>
            </a:endParaRPr>
          </a:p>
        </p:txBody>
      </p:sp>
      <p:sp>
        <p:nvSpPr>
          <p:cNvPr id="9" name="TextBox 8"/>
          <p:cNvSpPr txBox="1"/>
          <p:nvPr/>
        </p:nvSpPr>
        <p:spPr>
          <a:xfrm>
            <a:off x="425519" y="5346052"/>
            <a:ext cx="9388437" cy="523220"/>
          </a:xfrm>
          <a:prstGeom prst="rect">
            <a:avLst/>
          </a:prstGeom>
          <a:noFill/>
        </p:spPr>
        <p:txBody>
          <a:bodyPr wrap="square" rtlCol="0">
            <a:spAutoFit/>
          </a:bodyPr>
          <a:lstStyle/>
          <a:p>
            <a:r>
              <a:rPr lang="en-US" sz="2800" dirty="0" smtClean="0">
                <a:solidFill>
                  <a:schemeClr val="bg1"/>
                </a:solidFill>
              </a:rPr>
              <a:t>Paul writes Philippians around 62 AD – From Rome  </a:t>
            </a:r>
            <a:endParaRPr lang="en-US" sz="2800" dirty="0">
              <a:solidFill>
                <a:schemeClr val="bg1"/>
              </a:solidFill>
            </a:endParaRPr>
          </a:p>
        </p:txBody>
      </p:sp>
      <p:sp>
        <p:nvSpPr>
          <p:cNvPr id="10" name="Rectangle 9"/>
          <p:cNvSpPr/>
          <p:nvPr/>
        </p:nvSpPr>
        <p:spPr>
          <a:xfrm>
            <a:off x="425518" y="5974900"/>
            <a:ext cx="9278129" cy="646331"/>
          </a:xfrm>
          <a:prstGeom prst="rect">
            <a:avLst/>
          </a:prstGeom>
        </p:spPr>
        <p:txBody>
          <a:bodyPr wrap="square">
            <a:spAutoFit/>
          </a:bodyPr>
          <a:lstStyle/>
          <a:p>
            <a:r>
              <a:rPr lang="en-US" dirty="0" smtClean="0">
                <a:solidFill>
                  <a:srgbClr val="FFFF00"/>
                </a:solidFill>
              </a:rPr>
              <a:t>All </a:t>
            </a:r>
            <a:r>
              <a:rPr lang="en-US" dirty="0">
                <a:solidFill>
                  <a:srgbClr val="FFFF00"/>
                </a:solidFill>
              </a:rPr>
              <a:t>the saints send you greetings, especially those who belong to Caesar's household. </a:t>
            </a:r>
            <a:r>
              <a:rPr lang="en-US" b="1" dirty="0">
                <a:solidFill>
                  <a:srgbClr val="FFFF00"/>
                </a:solidFill>
              </a:rPr>
              <a:t>Philippians 4:22 (NIV) </a:t>
            </a:r>
            <a:endParaRPr lang="en-US" dirty="0">
              <a:solidFill>
                <a:srgbClr val="FFFF00"/>
              </a:solidFill>
            </a:endParaRPr>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117710"/>
            <a:ext cx="7686392" cy="1200329"/>
          </a:xfrm>
          <a:prstGeom prst="rect">
            <a:avLst/>
          </a:prstGeom>
          <a:noFill/>
        </p:spPr>
        <p:txBody>
          <a:bodyPr wrap="square" rtlCol="0">
            <a:spAutoFit/>
          </a:bodyPr>
          <a:lstStyle/>
          <a:p>
            <a:pPr algn="ctr"/>
            <a:r>
              <a:rPr lang="en-US" sz="2400" b="1" dirty="0" smtClean="0">
                <a:solidFill>
                  <a:srgbClr val="FFFF00"/>
                </a:solidFill>
                <a:effectLst>
                  <a:outerShdw blurRad="38100" dist="38100" dir="2700000" algn="tl">
                    <a:srgbClr val="000000">
                      <a:alpha val="43137"/>
                    </a:srgbClr>
                  </a:outerShdw>
                </a:effectLst>
              </a:rPr>
              <a:t>THE THEMES OF PHILIPPIANS</a:t>
            </a:r>
          </a:p>
          <a:p>
            <a:pPr algn="ctr"/>
            <a:r>
              <a:rPr lang="en-US" sz="2400" b="1" dirty="0" smtClean="0">
                <a:solidFill>
                  <a:srgbClr val="FFFF00"/>
                </a:solidFill>
                <a:effectLst>
                  <a:outerShdw blurRad="38100" dist="38100" dir="2700000" algn="tl">
                    <a:srgbClr val="000000">
                      <a:alpha val="43137"/>
                    </a:srgbClr>
                  </a:outerShdw>
                </a:effectLst>
              </a:rPr>
              <a:t>COMES FROM A MAN UNDER THE HOLY SPIRIT </a:t>
            </a:r>
          </a:p>
          <a:p>
            <a:pPr algn="ctr"/>
            <a:r>
              <a:rPr lang="en-US" sz="2400" b="1" dirty="0" smtClean="0">
                <a:solidFill>
                  <a:srgbClr val="FFFF00"/>
                </a:solidFill>
                <a:effectLst>
                  <a:outerShdw blurRad="38100" dist="38100" dir="2700000" algn="tl">
                    <a:srgbClr val="000000">
                      <a:alpha val="43137"/>
                    </a:srgbClr>
                  </a:outerShdw>
                </a:effectLst>
              </a:rPr>
              <a:t>WHILE LIVING UNDER HOUSE ARREST </a:t>
            </a:r>
          </a:p>
        </p:txBody>
      </p:sp>
      <p:sp>
        <p:nvSpPr>
          <p:cNvPr id="3" name="AutoShape 2" descr="Who was Nero? | British Muse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6785" y="3906422"/>
            <a:ext cx="18383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76478" y="5595055"/>
            <a:ext cx="2073480" cy="646331"/>
          </a:xfrm>
          <a:prstGeom prst="rect">
            <a:avLst/>
          </a:prstGeom>
          <a:noFill/>
        </p:spPr>
        <p:txBody>
          <a:bodyPr wrap="square" rtlCol="0">
            <a:spAutoFit/>
          </a:bodyPr>
          <a:lstStyle/>
          <a:p>
            <a:pPr algn="ctr"/>
            <a:r>
              <a:rPr lang="en-US" dirty="0" smtClean="0">
                <a:solidFill>
                  <a:schemeClr val="bg1"/>
                </a:solidFill>
              </a:rPr>
              <a:t>Nero takes power at age 16</a:t>
            </a:r>
            <a:endParaRPr lang="en-US" dirty="0">
              <a:solidFill>
                <a:schemeClr val="bg1"/>
              </a:solidFill>
            </a:endParaRPr>
          </a:p>
        </p:txBody>
      </p:sp>
      <p:pic>
        <p:nvPicPr>
          <p:cNvPr id="5125" name="Picture 5" descr="Garden of Praise: Paul a Prisoner in Rome Bible Story"/>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8061" y="1507299"/>
            <a:ext cx="4125794" cy="35127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83320" y="1409527"/>
            <a:ext cx="5029200" cy="1015663"/>
          </a:xfrm>
          <a:prstGeom prst="rect">
            <a:avLst/>
          </a:prstGeom>
        </p:spPr>
        <p:txBody>
          <a:bodyPr>
            <a:spAutoFit/>
          </a:bodyPr>
          <a:lstStyle/>
          <a:p>
            <a:r>
              <a:rPr lang="en-US" sz="2000" dirty="0">
                <a:solidFill>
                  <a:schemeClr val="bg1"/>
                </a:solidFill>
              </a:rPr>
              <a:t> When we got to Rome, Paul was allowed to live by himself, with a soldier to guard him. </a:t>
            </a:r>
            <a:r>
              <a:rPr lang="en-US" sz="2000" b="1" dirty="0">
                <a:solidFill>
                  <a:schemeClr val="bg1"/>
                </a:solidFill>
              </a:rPr>
              <a:t>Acts 28:16 </a:t>
            </a:r>
            <a:r>
              <a:rPr lang="en-US" sz="2000" b="1" dirty="0" smtClean="0">
                <a:solidFill>
                  <a:schemeClr val="bg1"/>
                </a:solidFill>
              </a:rPr>
              <a:t> </a:t>
            </a:r>
            <a:endParaRPr lang="en-US" sz="2000" dirty="0">
              <a:solidFill>
                <a:schemeClr val="bg1"/>
              </a:solidFill>
            </a:endParaRPr>
          </a:p>
        </p:txBody>
      </p:sp>
      <p:sp>
        <p:nvSpPr>
          <p:cNvPr id="6" name="Rectangle 5"/>
          <p:cNvSpPr/>
          <p:nvPr/>
        </p:nvSpPr>
        <p:spPr>
          <a:xfrm>
            <a:off x="4574267" y="2491651"/>
            <a:ext cx="5029200" cy="1323439"/>
          </a:xfrm>
          <a:prstGeom prst="rect">
            <a:avLst/>
          </a:prstGeom>
        </p:spPr>
        <p:txBody>
          <a:bodyPr>
            <a:spAutoFit/>
          </a:bodyPr>
          <a:lstStyle/>
          <a:p>
            <a:r>
              <a:rPr lang="en-US" sz="2000" dirty="0" smtClean="0">
                <a:solidFill>
                  <a:schemeClr val="bg1"/>
                </a:solidFill>
              </a:rPr>
              <a:t>For </a:t>
            </a:r>
            <a:r>
              <a:rPr lang="en-US" sz="2000" dirty="0">
                <a:solidFill>
                  <a:schemeClr val="bg1"/>
                </a:solidFill>
              </a:rPr>
              <a:t>this reason I have asked to see you and talk with you. It is because of the hope of Israel that I am bound with this chain." </a:t>
            </a:r>
            <a:r>
              <a:rPr lang="en-US" sz="2000" b="1" dirty="0">
                <a:solidFill>
                  <a:schemeClr val="bg1"/>
                </a:solidFill>
              </a:rPr>
              <a:t>Acts 28:20 </a:t>
            </a:r>
            <a:endParaRPr lang="en-US" sz="2000" dirty="0">
              <a:solidFill>
                <a:schemeClr val="bg1"/>
              </a:solidFill>
            </a:endParaRPr>
          </a:p>
        </p:txBody>
      </p:sp>
      <p:sp>
        <p:nvSpPr>
          <p:cNvPr id="7" name="Rectangle 6"/>
          <p:cNvSpPr/>
          <p:nvPr/>
        </p:nvSpPr>
        <p:spPr>
          <a:xfrm>
            <a:off x="4562939" y="3911004"/>
            <a:ext cx="3313539" cy="2723823"/>
          </a:xfrm>
          <a:prstGeom prst="rect">
            <a:avLst/>
          </a:prstGeom>
        </p:spPr>
        <p:txBody>
          <a:bodyPr wrap="square">
            <a:spAutoFit/>
          </a:bodyPr>
          <a:lstStyle/>
          <a:p>
            <a:r>
              <a:rPr lang="en-US" sz="1900" dirty="0" smtClean="0">
                <a:solidFill>
                  <a:schemeClr val="bg1"/>
                </a:solidFill>
              </a:rPr>
              <a:t>For </a:t>
            </a:r>
            <a:r>
              <a:rPr lang="en-US" sz="1900" dirty="0">
                <a:solidFill>
                  <a:schemeClr val="bg1"/>
                </a:solidFill>
              </a:rPr>
              <a:t>two whole years Paul stayed there in his own rented house and welcomed all who came to see him. </a:t>
            </a:r>
            <a:r>
              <a:rPr lang="en-US" sz="1900" baseline="30000" dirty="0">
                <a:solidFill>
                  <a:schemeClr val="bg1"/>
                </a:solidFill>
              </a:rPr>
              <a:t>31 </a:t>
            </a:r>
            <a:r>
              <a:rPr lang="en-US" sz="1900" dirty="0">
                <a:solidFill>
                  <a:schemeClr val="bg1"/>
                </a:solidFill>
              </a:rPr>
              <a:t> Boldly and without hindrance he preached the kingdom of God and taught about the Lord Jesus Christ. </a:t>
            </a:r>
            <a:r>
              <a:rPr lang="en-US" sz="1900" b="1" dirty="0">
                <a:solidFill>
                  <a:schemeClr val="bg1"/>
                </a:solidFill>
              </a:rPr>
              <a:t>Acts 28:30-31 (NIV) </a:t>
            </a:r>
            <a:endParaRPr lang="en-US" sz="1900" dirty="0">
              <a:solidFill>
                <a:schemeClr val="bg1"/>
              </a:solidFill>
            </a:endParaRPr>
          </a:p>
        </p:txBody>
      </p:sp>
      <p:sp>
        <p:nvSpPr>
          <p:cNvPr id="8" name="Rectangle 7"/>
          <p:cNvSpPr/>
          <p:nvPr/>
        </p:nvSpPr>
        <p:spPr>
          <a:xfrm>
            <a:off x="181069" y="5382293"/>
            <a:ext cx="4112786" cy="1015663"/>
          </a:xfrm>
          <a:prstGeom prst="rect">
            <a:avLst/>
          </a:prstGeom>
        </p:spPr>
        <p:txBody>
          <a:bodyPr wrap="square">
            <a:spAutoFit/>
          </a:bodyPr>
          <a:lstStyle/>
          <a:p>
            <a:r>
              <a:rPr lang="en-US" sz="2000" dirty="0">
                <a:solidFill>
                  <a:schemeClr val="bg1"/>
                </a:solidFill>
              </a:rPr>
              <a:t> And I am confident in the Lord that I myself will come soon. </a:t>
            </a:r>
            <a:r>
              <a:rPr lang="en-US" sz="2000" b="1" dirty="0">
                <a:solidFill>
                  <a:schemeClr val="bg1"/>
                </a:solidFill>
              </a:rPr>
              <a:t>Philippians 2:24 (NIV) </a:t>
            </a:r>
            <a:endParaRPr lang="en-US" sz="2000" dirty="0">
              <a:solidFill>
                <a:schemeClr val="bg1"/>
              </a:solidFill>
            </a:endParaRPr>
          </a:p>
        </p:txBody>
      </p:sp>
    </p:spTree>
    <p:extLst>
      <p:ext uri="{BB962C8B-B14F-4D97-AF65-F5344CB8AC3E}">
        <p14:creationId xmlns:p14="http://schemas.microsoft.com/office/powerpoint/2010/main" val="23788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073" y="416459"/>
            <a:ext cx="7686392"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THE TOPICS COVERED IN </a:t>
            </a:r>
          </a:p>
          <a:p>
            <a:pPr algn="ctr"/>
            <a:r>
              <a:rPr lang="en-US" sz="3200" b="1" dirty="0" smtClean="0">
                <a:solidFill>
                  <a:srgbClr val="FFFF00"/>
                </a:solidFill>
                <a:effectLst>
                  <a:outerShdw blurRad="38100" dist="38100" dir="2700000" algn="tl">
                    <a:srgbClr val="000000">
                      <a:alpha val="43137"/>
                    </a:srgbClr>
                  </a:outerShdw>
                </a:effectLst>
              </a:rPr>
              <a:t>PHILIPPIANS </a:t>
            </a:r>
            <a:endParaRPr lang="en-US" sz="3200" b="1" dirty="0">
              <a:solidFill>
                <a:srgbClr val="FFFF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548543847"/>
              </p:ext>
            </p:extLst>
          </p:nvPr>
        </p:nvGraphicFramePr>
        <p:xfrm>
          <a:off x="153909" y="1693000"/>
          <a:ext cx="9696261" cy="4412120"/>
        </p:xfrm>
        <a:graphic>
          <a:graphicData uri="http://schemas.openxmlformats.org/drawingml/2006/table">
            <a:tbl>
              <a:tblPr firstRow="1" firstCol="1" bandRow="1">
                <a:tableStyleId>{5C22544A-7EE6-4342-B048-85BDC9FD1C3A}</a:tableStyleId>
              </a:tblPr>
              <a:tblGrid>
                <a:gridCol w="1573563"/>
                <a:gridCol w="1196797"/>
                <a:gridCol w="1403287"/>
                <a:gridCol w="1248413"/>
                <a:gridCol w="1549161"/>
                <a:gridCol w="1343991"/>
                <a:gridCol w="1381049"/>
              </a:tblGrid>
              <a:tr h="2303184">
                <a:tc>
                  <a:txBody>
                    <a:bodyPr/>
                    <a:lstStyle/>
                    <a:p>
                      <a:pPr marL="0" marR="0">
                        <a:spcBef>
                          <a:spcPts val="0"/>
                        </a:spcBef>
                        <a:spcAft>
                          <a:spcPts val="0"/>
                        </a:spcAft>
                      </a:pPr>
                      <a:r>
                        <a:rPr lang="en-US" sz="1800" dirty="0">
                          <a:solidFill>
                            <a:srgbClr val="FFFF00"/>
                          </a:solidFill>
                          <a:effectLst/>
                        </a:rPr>
                        <a:t>CHAPTER </a:t>
                      </a:r>
                      <a:endParaRPr lang="en-US" sz="2000" dirty="0">
                        <a:solidFill>
                          <a:srgbClr val="FFFF00"/>
                        </a:solidFill>
                        <a:effectLst/>
                      </a:endParaRPr>
                    </a:p>
                    <a:p>
                      <a:pPr marL="0" marR="0">
                        <a:spcBef>
                          <a:spcPts val="0"/>
                        </a:spcBef>
                        <a:spcAft>
                          <a:spcPts val="0"/>
                        </a:spcAft>
                      </a:pPr>
                      <a:r>
                        <a:rPr lang="en-US" sz="1800" dirty="0">
                          <a:solidFill>
                            <a:srgbClr val="FFFF00"/>
                          </a:solidFill>
                          <a:effectLst/>
                        </a:rPr>
                        <a:t>Followed</a:t>
                      </a:r>
                      <a:endParaRPr lang="en-US" sz="2000" dirty="0">
                        <a:solidFill>
                          <a:srgbClr val="FFFF00"/>
                        </a:solidFill>
                        <a:effectLst/>
                      </a:endParaRPr>
                    </a:p>
                    <a:p>
                      <a:pPr marL="0" marR="0">
                        <a:spcBef>
                          <a:spcPts val="0"/>
                        </a:spcBef>
                        <a:spcAft>
                          <a:spcPts val="0"/>
                        </a:spcAft>
                      </a:pPr>
                      <a:r>
                        <a:rPr lang="en-US" sz="1800" dirty="0">
                          <a:solidFill>
                            <a:srgbClr val="FFFF00"/>
                          </a:solidFill>
                          <a:effectLst/>
                        </a:rPr>
                        <a:t>By  verse</a:t>
                      </a:r>
                      <a:endParaRPr lang="en-US" sz="2000" dirty="0">
                        <a:solidFill>
                          <a:srgbClr val="FFFF00"/>
                        </a:solidFill>
                        <a:effectLst/>
                      </a:endParaRPr>
                    </a:p>
                    <a:p>
                      <a:pPr marL="0" marR="0">
                        <a:spcBef>
                          <a:spcPts val="0"/>
                        </a:spcBef>
                        <a:spcAft>
                          <a:spcPts val="0"/>
                        </a:spcAft>
                      </a:pPr>
                      <a:r>
                        <a:rPr lang="en-US" sz="1800" dirty="0">
                          <a:solidFill>
                            <a:srgbClr val="FFFF00"/>
                          </a:solidFill>
                          <a:effectLst/>
                        </a:rPr>
                        <a:t>total</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1800" dirty="0">
                          <a:effectLst/>
                        </a:rPr>
                        <a:t>Verses </a:t>
                      </a:r>
                      <a:r>
                        <a:rPr lang="en-US" sz="1800" dirty="0" smtClean="0">
                          <a:effectLst/>
                        </a:rPr>
                        <a:t>Written </a:t>
                      </a:r>
                      <a:r>
                        <a:rPr lang="en-US" sz="1800" dirty="0">
                          <a:effectLst/>
                        </a:rPr>
                        <a:t>to Everyday </a:t>
                      </a:r>
                      <a:r>
                        <a:rPr lang="en-US" sz="1800" dirty="0" smtClean="0">
                          <a:effectLst/>
                        </a:rPr>
                        <a:t>Believers</a:t>
                      </a:r>
                    </a:p>
                    <a:p>
                      <a:pPr marL="0" marR="0">
                        <a:spcBef>
                          <a:spcPts val="0"/>
                        </a:spcBef>
                        <a:spcAft>
                          <a:spcPts val="0"/>
                        </a:spcAft>
                      </a:pPr>
                      <a:r>
                        <a:rPr lang="en-US" sz="1800" dirty="0" smtClean="0">
                          <a:effectLst/>
                        </a:rPr>
                        <a:t>About</a:t>
                      </a:r>
                    </a:p>
                    <a:p>
                      <a:pPr marL="0" marR="0">
                        <a:spcBef>
                          <a:spcPts val="0"/>
                        </a:spcBef>
                        <a:spcAft>
                          <a:spcPts val="0"/>
                        </a:spcAft>
                      </a:pPr>
                      <a:r>
                        <a:rPr lang="en-US" sz="1800" dirty="0" smtClean="0">
                          <a:effectLst/>
                        </a:rPr>
                        <a:t>Living</a:t>
                      </a:r>
                      <a:r>
                        <a:rPr lang="en-US" sz="1800" baseline="0" dirty="0" smtClean="0">
                          <a:effectLst/>
                        </a:rPr>
                        <a:t> by</a:t>
                      </a:r>
                    </a:p>
                    <a:p>
                      <a:pPr marL="0" marR="0">
                        <a:spcBef>
                          <a:spcPts val="0"/>
                        </a:spcBef>
                        <a:spcAft>
                          <a:spcPts val="0"/>
                        </a:spcAft>
                      </a:pPr>
                      <a:r>
                        <a:rPr lang="en-US" sz="1800" baseline="0" dirty="0" smtClean="0">
                          <a:effectLst/>
                        </a:rPr>
                        <a:t>Faith</a:t>
                      </a:r>
                      <a:r>
                        <a:rPr lang="en-US" sz="1800" dirty="0" smtClean="0">
                          <a:effectLst/>
                        </a:rPr>
                        <a:t> </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Verses </a:t>
                      </a:r>
                      <a:r>
                        <a:rPr lang="en-US" sz="1600" dirty="0" smtClean="0">
                          <a:effectLst/>
                        </a:rPr>
                        <a:t>Written About Relationship</a:t>
                      </a:r>
                      <a:endParaRPr lang="en-US" sz="1800" dirty="0">
                        <a:effectLst/>
                      </a:endParaRPr>
                    </a:p>
                    <a:p>
                      <a:pPr marL="0" marR="0">
                        <a:spcBef>
                          <a:spcPts val="0"/>
                        </a:spcBef>
                        <a:spcAft>
                          <a:spcPts val="0"/>
                        </a:spcAft>
                      </a:pPr>
                      <a:r>
                        <a:rPr lang="en-US" sz="1600" dirty="0" smtClean="0">
                          <a:effectLst/>
                        </a:rPr>
                        <a:t>Essentials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Verses Written For Guiding Leadership</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Verses written For The unsaved</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Verses </a:t>
                      </a:r>
                      <a:r>
                        <a:rPr lang="en-US" sz="1600" dirty="0" smtClean="0">
                          <a:effectLst/>
                        </a:rPr>
                        <a:t>On Theology</a:t>
                      </a:r>
                      <a:r>
                        <a:rPr lang="en-US" sz="1600" dirty="0">
                          <a:effectLst/>
                        </a:rPr>
                        <a:t>, the Character of God, and Plan of </a:t>
                      </a:r>
                      <a:r>
                        <a:rPr lang="en-US" sz="1600" dirty="0" smtClean="0">
                          <a:effectLst/>
                        </a:rPr>
                        <a:t>Salvation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Verses </a:t>
                      </a:r>
                      <a:r>
                        <a:rPr lang="en-US" sz="1600" dirty="0" smtClean="0">
                          <a:effectLst/>
                        </a:rPr>
                        <a:t>on </a:t>
                      </a:r>
                      <a:r>
                        <a:rPr lang="en-US" sz="1600" dirty="0">
                          <a:effectLst/>
                        </a:rPr>
                        <a:t>Poetry, Prophecy, </a:t>
                      </a:r>
                      <a:r>
                        <a:rPr lang="en-US" sz="1600" dirty="0" smtClean="0">
                          <a:effectLst/>
                        </a:rPr>
                        <a:t>History </a:t>
                      </a:r>
                      <a:r>
                        <a:rPr lang="en-US" sz="1600" dirty="0">
                          <a:effectLst/>
                        </a:rPr>
                        <a:t>or </a:t>
                      </a:r>
                      <a:r>
                        <a:rPr lang="en-US" sz="1600" dirty="0" smtClean="0">
                          <a:effectLst/>
                        </a:rPr>
                        <a:t>Paul’s Personal Testimony Or Greeting</a:t>
                      </a:r>
                      <a:endParaRPr lang="en-US" sz="1800" dirty="0">
                        <a:effectLst/>
                        <a:latin typeface="Calibri"/>
                        <a:ea typeface="Calibri"/>
                        <a:cs typeface="Times New Roman"/>
                      </a:endParaRPr>
                    </a:p>
                  </a:txBody>
                  <a:tcPr marL="68580" marR="68580" marT="0" marB="0"/>
                </a:tc>
              </a:tr>
              <a:tr h="292467">
                <a:tc>
                  <a:txBody>
                    <a:bodyPr/>
                    <a:lstStyle/>
                    <a:p>
                      <a:pPr marL="0" marR="0">
                        <a:spcBef>
                          <a:spcPts val="0"/>
                        </a:spcBef>
                        <a:spcAft>
                          <a:spcPts val="0"/>
                        </a:spcAft>
                      </a:pPr>
                      <a:r>
                        <a:rPr lang="en-US" sz="2000" dirty="0">
                          <a:solidFill>
                            <a:srgbClr val="FFFF00"/>
                          </a:solidFill>
                          <a:effectLst/>
                        </a:rPr>
                        <a:t>1 (30)</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2000">
                          <a:effectLst/>
                        </a:rPr>
                        <a:t>7</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5</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smtClean="0">
                          <a:effectLst/>
                        </a:rPr>
                        <a:t>2</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2</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2</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19</a:t>
                      </a:r>
                      <a:endParaRPr lang="en-US" sz="2000">
                        <a:effectLst/>
                        <a:latin typeface="Calibri"/>
                        <a:ea typeface="Calibri"/>
                        <a:cs typeface="Times New Roman"/>
                      </a:endParaRPr>
                    </a:p>
                  </a:txBody>
                  <a:tcPr marL="68580" marR="68580" marT="0" marB="0"/>
                </a:tc>
              </a:tr>
              <a:tr h="292467">
                <a:tc>
                  <a:txBody>
                    <a:bodyPr/>
                    <a:lstStyle/>
                    <a:p>
                      <a:pPr marL="0" marR="0">
                        <a:spcBef>
                          <a:spcPts val="0"/>
                        </a:spcBef>
                        <a:spcAft>
                          <a:spcPts val="0"/>
                        </a:spcAft>
                      </a:pPr>
                      <a:r>
                        <a:rPr lang="en-US" sz="2000" dirty="0">
                          <a:solidFill>
                            <a:srgbClr val="FFFF00"/>
                          </a:solidFill>
                          <a:effectLst/>
                        </a:rPr>
                        <a:t>2 (30)</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2000" dirty="0" smtClean="0">
                          <a:effectLst/>
                        </a:rPr>
                        <a:t>5</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8</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smtClean="0">
                          <a:effectLst/>
                        </a:rPr>
                        <a:t>8</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5</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smtClean="0">
                          <a:effectLst/>
                        </a:rPr>
                        <a:t>11</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7</a:t>
                      </a:r>
                      <a:endParaRPr lang="en-US" sz="2000">
                        <a:effectLst/>
                        <a:latin typeface="Calibri"/>
                        <a:ea typeface="Calibri"/>
                        <a:cs typeface="Times New Roman"/>
                      </a:endParaRPr>
                    </a:p>
                  </a:txBody>
                  <a:tcPr marL="68580" marR="68580" marT="0" marB="0"/>
                </a:tc>
              </a:tr>
              <a:tr h="292467">
                <a:tc>
                  <a:txBody>
                    <a:bodyPr/>
                    <a:lstStyle/>
                    <a:p>
                      <a:pPr marL="0" marR="0">
                        <a:spcBef>
                          <a:spcPts val="0"/>
                        </a:spcBef>
                        <a:spcAft>
                          <a:spcPts val="0"/>
                        </a:spcAft>
                      </a:pPr>
                      <a:r>
                        <a:rPr lang="en-US" sz="2000" dirty="0">
                          <a:solidFill>
                            <a:srgbClr val="FFFF00"/>
                          </a:solidFill>
                          <a:effectLst/>
                        </a:rPr>
                        <a:t>3 (21)</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2000" dirty="0" smtClean="0">
                          <a:effectLst/>
                        </a:rPr>
                        <a:t>10</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3</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2</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11</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r>
              <a:tr h="292467">
                <a:tc>
                  <a:txBody>
                    <a:bodyPr/>
                    <a:lstStyle/>
                    <a:p>
                      <a:pPr marL="0" marR="0">
                        <a:spcBef>
                          <a:spcPts val="0"/>
                        </a:spcBef>
                        <a:spcAft>
                          <a:spcPts val="0"/>
                        </a:spcAft>
                      </a:pPr>
                      <a:r>
                        <a:rPr lang="en-US" sz="2000" dirty="0">
                          <a:solidFill>
                            <a:srgbClr val="FFFF00"/>
                          </a:solidFill>
                          <a:effectLst/>
                        </a:rPr>
                        <a:t>4 (23)</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2000" dirty="0" smtClean="0">
                          <a:effectLst/>
                        </a:rPr>
                        <a:t>10</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5</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2</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11</a:t>
                      </a:r>
                      <a:endParaRPr lang="en-US" sz="2000">
                        <a:effectLst/>
                        <a:latin typeface="Calibri"/>
                        <a:ea typeface="Calibri"/>
                        <a:cs typeface="Times New Roman"/>
                      </a:endParaRPr>
                    </a:p>
                  </a:txBody>
                  <a:tcPr marL="68580" marR="68580" marT="0" marB="0"/>
                </a:tc>
              </a:tr>
              <a:tr h="292467">
                <a:tc>
                  <a:txBody>
                    <a:bodyPr/>
                    <a:lstStyle/>
                    <a:p>
                      <a:pPr marL="0" marR="0">
                        <a:spcBef>
                          <a:spcPts val="0"/>
                        </a:spcBef>
                        <a:spcAft>
                          <a:spcPts val="0"/>
                        </a:spcAft>
                      </a:pPr>
                      <a:r>
                        <a:rPr lang="en-US" sz="2000" dirty="0">
                          <a:solidFill>
                            <a:srgbClr val="FFFF00"/>
                          </a:solidFill>
                          <a:effectLst/>
                        </a:rPr>
                        <a:t>Total 104</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2000">
                          <a:effectLst/>
                        </a:rPr>
                        <a:t>32</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18</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15</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9</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25</a:t>
                      </a:r>
                      <a:endParaRPr lang="en-US" sz="20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 37</a:t>
                      </a:r>
                      <a:endParaRPr lang="en-US" sz="2000">
                        <a:effectLst/>
                        <a:latin typeface="Calibri"/>
                        <a:ea typeface="Calibri"/>
                        <a:cs typeface="Times New Roman"/>
                      </a:endParaRPr>
                    </a:p>
                  </a:txBody>
                  <a:tcPr marL="68580" marR="68580" marT="0" marB="0"/>
                </a:tc>
              </a:tr>
              <a:tr h="584936">
                <a:tc>
                  <a:txBody>
                    <a:bodyPr/>
                    <a:lstStyle/>
                    <a:p>
                      <a:pPr marL="0" marR="0">
                        <a:spcBef>
                          <a:spcPts val="0"/>
                        </a:spcBef>
                        <a:spcAft>
                          <a:spcPts val="0"/>
                        </a:spcAft>
                      </a:pPr>
                      <a:r>
                        <a:rPr lang="en-US" sz="2000" dirty="0">
                          <a:solidFill>
                            <a:srgbClr val="FFFF00"/>
                          </a:solidFill>
                          <a:effectLst/>
                        </a:rPr>
                        <a:t>Percentage</a:t>
                      </a:r>
                      <a:endParaRPr lang="en-US" sz="2000" dirty="0">
                        <a:solidFill>
                          <a:srgbClr val="FFFF00"/>
                        </a:solidFill>
                        <a:effectLst/>
                        <a:latin typeface="Calibri"/>
                        <a:ea typeface="Calibri"/>
                        <a:cs typeface="Times New Roman"/>
                      </a:endParaRPr>
                    </a:p>
                  </a:txBody>
                  <a:tcPr marL="68580" marR="68580" marT="0" marB="0">
                    <a:solidFill>
                      <a:schemeClr val="bg2">
                        <a:lumMod val="25000"/>
                      </a:schemeClr>
                    </a:solidFill>
                  </a:tcPr>
                </a:tc>
                <a:tc>
                  <a:txBody>
                    <a:bodyPr/>
                    <a:lstStyle/>
                    <a:p>
                      <a:pPr marL="0" marR="0">
                        <a:spcBef>
                          <a:spcPts val="0"/>
                        </a:spcBef>
                        <a:spcAft>
                          <a:spcPts val="0"/>
                        </a:spcAft>
                      </a:pPr>
                      <a:r>
                        <a:rPr lang="en-US" sz="2000">
                          <a:effectLst/>
                        </a:rPr>
                        <a:t>30%</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17%</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14%</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8%</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a:effectLst/>
                        </a:rPr>
                        <a:t>24%</a:t>
                      </a:r>
                      <a:endParaRPr lang="en-US" sz="20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effectLst/>
                        </a:rPr>
                        <a:t> 35%</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23268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282" y="144869"/>
            <a:ext cx="9641941"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PHILIPPIANS GIVES US SIX PROFOUND PROMISES FROM THE NEW TESTAMENT </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217283" y="1616818"/>
            <a:ext cx="9578567" cy="4893647"/>
          </a:xfrm>
          <a:prstGeom prst="rect">
            <a:avLst/>
          </a:prstGeom>
        </p:spPr>
        <p:txBody>
          <a:bodyPr wrap="square">
            <a:spAutoFit/>
          </a:bodyPr>
          <a:lstStyle/>
          <a:p>
            <a:r>
              <a:rPr lang="en-US" sz="2400" b="1" dirty="0">
                <a:solidFill>
                  <a:srgbClr val="FFFF00"/>
                </a:solidFill>
              </a:rPr>
              <a:t>PROMISE ONE </a:t>
            </a:r>
            <a:endParaRPr lang="en-US" sz="2400" dirty="0">
              <a:solidFill>
                <a:srgbClr val="FFFF00"/>
              </a:solidFill>
            </a:endParaRPr>
          </a:p>
          <a:p>
            <a:r>
              <a:rPr lang="en-US" sz="2400" dirty="0">
                <a:solidFill>
                  <a:schemeClr val="bg1"/>
                </a:solidFill>
              </a:rPr>
              <a:t>Being confident of this very thing, that He </a:t>
            </a:r>
            <a:r>
              <a:rPr lang="en-US" dirty="0">
                <a:solidFill>
                  <a:schemeClr val="bg1"/>
                </a:solidFill>
              </a:rPr>
              <a:t>(FATHER) </a:t>
            </a:r>
            <a:r>
              <a:rPr lang="en-US" sz="2400" dirty="0">
                <a:solidFill>
                  <a:schemeClr val="bg1"/>
                </a:solidFill>
              </a:rPr>
              <a:t>which hath begun a good work in you will </a:t>
            </a:r>
            <a:r>
              <a:rPr lang="en-US" sz="2400" b="1" dirty="0" smtClean="0">
                <a:solidFill>
                  <a:srgbClr val="FFFF00"/>
                </a:solidFill>
              </a:rPr>
              <a:t>perform </a:t>
            </a:r>
            <a:r>
              <a:rPr lang="en-US" dirty="0" smtClean="0">
                <a:solidFill>
                  <a:schemeClr val="bg1"/>
                </a:solidFill>
              </a:rPr>
              <a:t>(FULFILL FURTHER - carry forward to completion)</a:t>
            </a:r>
            <a:r>
              <a:rPr lang="en-US" sz="2400" dirty="0" smtClean="0">
                <a:solidFill>
                  <a:schemeClr val="bg1"/>
                </a:solidFill>
              </a:rPr>
              <a:t> </a:t>
            </a:r>
            <a:r>
              <a:rPr lang="en-US" sz="2400" b="1" dirty="0">
                <a:solidFill>
                  <a:srgbClr val="FFFF00"/>
                </a:solidFill>
              </a:rPr>
              <a:t>it</a:t>
            </a:r>
            <a:r>
              <a:rPr lang="en-US" sz="2400" dirty="0">
                <a:solidFill>
                  <a:schemeClr val="bg1"/>
                </a:solidFill>
              </a:rPr>
              <a:t> until the day of Jesus Christ: Philippians 1:6 (KJV) </a:t>
            </a:r>
          </a:p>
          <a:p>
            <a:r>
              <a:rPr lang="en-US" sz="2400" dirty="0">
                <a:solidFill>
                  <a:schemeClr val="bg1"/>
                </a:solidFill>
              </a:rPr>
              <a:t> </a:t>
            </a:r>
          </a:p>
          <a:p>
            <a:r>
              <a:rPr lang="en-US" sz="2400" b="1" dirty="0">
                <a:solidFill>
                  <a:srgbClr val="FFFF00"/>
                </a:solidFill>
              </a:rPr>
              <a:t>PROMISE TWO </a:t>
            </a:r>
            <a:endParaRPr lang="en-US" sz="2400" dirty="0">
              <a:solidFill>
                <a:srgbClr val="FFFF00"/>
              </a:solidFill>
            </a:endParaRPr>
          </a:p>
          <a:p>
            <a:r>
              <a:rPr lang="en-US" sz="2400" dirty="0">
                <a:solidFill>
                  <a:schemeClr val="bg1"/>
                </a:solidFill>
              </a:rPr>
              <a:t>For I know that this shall turn to my salvation through your prayers, and the supply of the Spirit of Jesus Christ,  According to my earnest expectation and my hope, Philippians 1:19-20 (KJV)</a:t>
            </a:r>
          </a:p>
          <a:p>
            <a:r>
              <a:rPr lang="en-US" sz="2400" dirty="0">
                <a:solidFill>
                  <a:schemeClr val="bg1"/>
                </a:solidFill>
              </a:rPr>
              <a:t> </a:t>
            </a:r>
          </a:p>
          <a:p>
            <a:r>
              <a:rPr lang="en-US" sz="2400" b="1" dirty="0">
                <a:solidFill>
                  <a:srgbClr val="FFFF00"/>
                </a:solidFill>
              </a:rPr>
              <a:t>PROMISE THREE</a:t>
            </a:r>
            <a:endParaRPr lang="en-US" sz="2400" dirty="0">
              <a:solidFill>
                <a:srgbClr val="FFFF00"/>
              </a:solidFill>
            </a:endParaRPr>
          </a:p>
          <a:p>
            <a:r>
              <a:rPr lang="en-US" sz="2400" dirty="0">
                <a:solidFill>
                  <a:schemeClr val="bg1"/>
                </a:solidFill>
              </a:rPr>
              <a:t>For it is God which works in you both to will and to do of His good pleasure. Philippians 2:13 (KJV) </a:t>
            </a:r>
          </a:p>
        </p:txBody>
      </p:sp>
    </p:spTree>
    <p:extLst>
      <p:ext uri="{BB962C8B-B14F-4D97-AF65-F5344CB8AC3E}">
        <p14:creationId xmlns:p14="http://schemas.microsoft.com/office/powerpoint/2010/main" val="10976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282" y="162962"/>
            <a:ext cx="9641941"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rPr>
              <a:t>PHILIPPIANS GIVES US SIX PROFOUND PROMISES FROM THE NEW TESTAMENT </a:t>
            </a:r>
            <a:endParaRPr lang="en-US"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325923" y="1498978"/>
            <a:ext cx="9424657" cy="5262979"/>
          </a:xfrm>
          <a:prstGeom prst="rect">
            <a:avLst/>
          </a:prstGeom>
        </p:spPr>
        <p:txBody>
          <a:bodyPr wrap="square">
            <a:spAutoFit/>
          </a:bodyPr>
          <a:lstStyle/>
          <a:p>
            <a:r>
              <a:rPr lang="en-US" sz="2400" b="1" dirty="0">
                <a:solidFill>
                  <a:srgbClr val="FFFF00"/>
                </a:solidFill>
              </a:rPr>
              <a:t>PROMISE FOUR </a:t>
            </a:r>
            <a:endParaRPr lang="en-US" sz="2400" dirty="0">
              <a:solidFill>
                <a:srgbClr val="FFFF00"/>
              </a:solidFill>
            </a:endParaRPr>
          </a:p>
          <a:p>
            <a:r>
              <a:rPr lang="en-US" sz="2400" dirty="0">
                <a:solidFill>
                  <a:schemeClr val="bg1"/>
                </a:solidFill>
              </a:rPr>
              <a:t>But our citizenship is in heaven. And we eagerly await a Savior from there, the Lord Jesus Christ, who, by the power that enables Him to bring everything under his control, will transform our lowly bodies so that they will be like His glorious body. Philippians 3:20-21 (NIV)</a:t>
            </a:r>
          </a:p>
          <a:p>
            <a:r>
              <a:rPr lang="en-US" sz="2400" dirty="0">
                <a:solidFill>
                  <a:schemeClr val="bg1"/>
                </a:solidFill>
              </a:rPr>
              <a:t> </a:t>
            </a:r>
          </a:p>
          <a:p>
            <a:r>
              <a:rPr lang="en-US" sz="2400" b="1" dirty="0">
                <a:solidFill>
                  <a:srgbClr val="FFFF00"/>
                </a:solidFill>
              </a:rPr>
              <a:t>PROMISE FIVE </a:t>
            </a:r>
            <a:endParaRPr lang="en-US" sz="2400" dirty="0">
              <a:solidFill>
                <a:srgbClr val="FFFF00"/>
              </a:solidFill>
            </a:endParaRPr>
          </a:p>
          <a:p>
            <a:r>
              <a:rPr lang="en-US" sz="2400" dirty="0">
                <a:solidFill>
                  <a:schemeClr val="bg1"/>
                </a:solidFill>
              </a:rPr>
              <a:t>And the peace of God, which transcends all understanding, will guard your hearts and your minds in Christ Jesus. Philippians 4:7 (NIV) </a:t>
            </a:r>
          </a:p>
          <a:p>
            <a:r>
              <a:rPr lang="en-US" sz="2400" dirty="0">
                <a:solidFill>
                  <a:schemeClr val="bg1"/>
                </a:solidFill>
              </a:rPr>
              <a:t> </a:t>
            </a:r>
          </a:p>
          <a:p>
            <a:r>
              <a:rPr lang="en-US" sz="2400" b="1" dirty="0">
                <a:solidFill>
                  <a:srgbClr val="FFFF00"/>
                </a:solidFill>
              </a:rPr>
              <a:t>PROMISE SIX </a:t>
            </a:r>
            <a:endParaRPr lang="en-US" sz="2400" dirty="0">
              <a:solidFill>
                <a:srgbClr val="FFFF00"/>
              </a:solidFill>
            </a:endParaRPr>
          </a:p>
          <a:p>
            <a:r>
              <a:rPr lang="en-US" sz="2400" dirty="0">
                <a:solidFill>
                  <a:schemeClr val="bg1"/>
                </a:solidFill>
              </a:rPr>
              <a:t>And my God will meet all your needs according to </a:t>
            </a:r>
            <a:r>
              <a:rPr lang="en-US" sz="2400" dirty="0" smtClean="0">
                <a:solidFill>
                  <a:schemeClr val="bg1"/>
                </a:solidFill>
              </a:rPr>
              <a:t>His </a:t>
            </a:r>
            <a:r>
              <a:rPr lang="en-US" sz="2400" dirty="0">
                <a:solidFill>
                  <a:schemeClr val="bg1"/>
                </a:solidFill>
              </a:rPr>
              <a:t>glorious riches in Christ Jesus. Philippians 4:19 (NIV) </a:t>
            </a:r>
          </a:p>
        </p:txBody>
      </p:sp>
    </p:spTree>
    <p:extLst>
      <p:ext uri="{BB962C8B-B14F-4D97-AF65-F5344CB8AC3E}">
        <p14:creationId xmlns:p14="http://schemas.microsoft.com/office/powerpoint/2010/main" val="19154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834" y="162975"/>
            <a:ext cx="9107786" cy="2246769"/>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THE WHOLE TRAJECTORY OF</a:t>
            </a:r>
          </a:p>
          <a:p>
            <a:pPr algn="ctr"/>
            <a:r>
              <a:rPr lang="en-US" sz="2800" b="1" dirty="0" smtClean="0">
                <a:solidFill>
                  <a:srgbClr val="FFFF00"/>
                </a:solidFill>
                <a:effectLst>
                  <a:outerShdw blurRad="38100" dist="38100" dir="2700000" algn="tl">
                    <a:srgbClr val="000000">
                      <a:alpha val="43137"/>
                    </a:srgbClr>
                  </a:outerShdw>
                </a:effectLst>
              </a:rPr>
              <a:t>PHILIPPIANS IS THE CENTRALITY</a:t>
            </a:r>
          </a:p>
          <a:p>
            <a:pPr algn="ctr"/>
            <a:r>
              <a:rPr lang="en-US" sz="2800" b="1" dirty="0" smtClean="0">
                <a:solidFill>
                  <a:srgbClr val="FFFF00"/>
                </a:solidFill>
                <a:effectLst>
                  <a:outerShdw blurRad="38100" dist="38100" dir="2700000" algn="tl">
                    <a:srgbClr val="000000">
                      <a:alpha val="43137"/>
                    </a:srgbClr>
                  </a:outerShdw>
                </a:effectLst>
              </a:rPr>
              <a:t>OF CHRIST AND HOW HE CHANGES</a:t>
            </a:r>
          </a:p>
          <a:p>
            <a:pPr algn="ctr"/>
            <a:r>
              <a:rPr lang="en-US" sz="2800" b="1" dirty="0" smtClean="0">
                <a:solidFill>
                  <a:srgbClr val="FFFF00"/>
                </a:solidFill>
                <a:effectLst>
                  <a:outerShdw blurRad="38100" dist="38100" dir="2700000" algn="tl">
                    <a:srgbClr val="000000">
                      <a:alpha val="43137"/>
                    </a:srgbClr>
                  </a:outerShdw>
                </a:effectLst>
              </a:rPr>
              <a:t>OUR ATTITUDE AND OUR RELATIONSHIP WITH GOD AND OTHERS</a:t>
            </a:r>
            <a:endParaRPr lang="en-US" sz="2800" b="1" dirty="0">
              <a:solidFill>
                <a:srgbClr val="FFFF00"/>
              </a:solidFill>
              <a:effectLst>
                <a:outerShdw blurRad="38100" dist="38100" dir="2700000" algn="tl">
                  <a:srgbClr val="000000">
                    <a:alpha val="43137"/>
                  </a:srgbClr>
                </a:outerShdw>
              </a:effectLst>
            </a:endParaRPr>
          </a:p>
        </p:txBody>
      </p:sp>
      <p:pic>
        <p:nvPicPr>
          <p:cNvPr id="3" name="Picture 2"/>
          <p:cNvPicPr/>
          <p:nvPr/>
        </p:nvPicPr>
        <p:blipFill rotWithShape="1">
          <a:blip r:embed="rId2"/>
          <a:srcRect b="4009"/>
          <a:stretch/>
        </p:blipFill>
        <p:spPr>
          <a:xfrm>
            <a:off x="573826" y="2362955"/>
            <a:ext cx="2440978" cy="4363770"/>
          </a:xfrm>
          <a:prstGeom prst="rect">
            <a:avLst/>
          </a:prstGeom>
        </p:spPr>
      </p:pic>
      <p:pic>
        <p:nvPicPr>
          <p:cNvPr id="7170" name="Picture 2" descr="Roots Radical Exhibition Program — RedLine Contemporary Art Center |  Denver, Colorado"/>
          <p:cNvPicPr>
            <a:picLocks noChangeAspect="1" noChangeArrowheads="1"/>
          </p:cNvPicPr>
          <p:nvPr/>
        </p:nvPicPr>
        <p:blipFill rotWithShape="1">
          <a:blip r:embed="rId3">
            <a:extLst>
              <a:ext uri="{28A0092B-C50C-407E-A947-70E740481C1C}">
                <a14:useLocalDpi xmlns:a14="http://schemas.microsoft.com/office/drawing/2010/main" val="0"/>
              </a:ext>
            </a:extLst>
          </a:blip>
          <a:srcRect l="43703" b="30195"/>
          <a:stretch/>
        </p:blipFill>
        <p:spPr bwMode="auto">
          <a:xfrm>
            <a:off x="3997842" y="2674363"/>
            <a:ext cx="4731488" cy="15042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rizontal Line | Definition, Equations &amp; Examples - Video &amp; Lesson  Transcript | Study.com"/>
          <p:cNvPicPr>
            <a:picLocks noChangeAspect="1" noChangeArrowheads="1"/>
          </p:cNvPicPr>
          <p:nvPr/>
        </p:nvPicPr>
        <p:blipFill rotWithShape="1">
          <a:blip r:embed="rId4">
            <a:extLst>
              <a:ext uri="{28A0092B-C50C-407E-A947-70E740481C1C}">
                <a14:useLocalDpi xmlns:a14="http://schemas.microsoft.com/office/drawing/2010/main" val="0"/>
              </a:ext>
            </a:extLst>
          </a:blip>
          <a:srcRect l="14108" t="10930" r="14857" b="60191"/>
          <a:stretch/>
        </p:blipFill>
        <p:spPr bwMode="auto">
          <a:xfrm>
            <a:off x="3891516" y="4369981"/>
            <a:ext cx="4837814" cy="110578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6517758" y="5762847"/>
            <a:ext cx="2860158" cy="7336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3503428" y="5762847"/>
            <a:ext cx="2860158" cy="7336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5562" y="5879800"/>
            <a:ext cx="2094614" cy="461665"/>
          </a:xfrm>
          <a:prstGeom prst="rect">
            <a:avLst/>
          </a:prstGeom>
          <a:noFill/>
        </p:spPr>
        <p:txBody>
          <a:bodyPr wrap="square" rtlCol="0">
            <a:spAutoFit/>
          </a:bodyPr>
          <a:lstStyle/>
          <a:p>
            <a:r>
              <a:rPr lang="en-US" sz="2400" dirty="0" smtClean="0"/>
              <a:t>Family</a:t>
            </a:r>
            <a:endParaRPr lang="en-US" sz="2400" dirty="0"/>
          </a:p>
        </p:txBody>
      </p:sp>
      <p:sp>
        <p:nvSpPr>
          <p:cNvPr id="9" name="TextBox 8"/>
          <p:cNvSpPr txBox="1"/>
          <p:nvPr/>
        </p:nvSpPr>
        <p:spPr>
          <a:xfrm>
            <a:off x="6829660" y="5877571"/>
            <a:ext cx="2094614" cy="461665"/>
          </a:xfrm>
          <a:prstGeom prst="rect">
            <a:avLst/>
          </a:prstGeom>
          <a:noFill/>
        </p:spPr>
        <p:txBody>
          <a:bodyPr wrap="square" rtlCol="0">
            <a:spAutoFit/>
          </a:bodyPr>
          <a:lstStyle/>
          <a:p>
            <a:r>
              <a:rPr lang="en-US" sz="2400" dirty="0" smtClean="0"/>
              <a:t>World</a:t>
            </a:r>
            <a:endParaRPr lang="en-US" sz="2400" dirty="0"/>
          </a:p>
        </p:txBody>
      </p:sp>
    </p:spTree>
    <p:extLst>
      <p:ext uri="{BB962C8B-B14F-4D97-AF65-F5344CB8AC3E}">
        <p14:creationId xmlns:p14="http://schemas.microsoft.com/office/powerpoint/2010/main" val="24232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66D2D45-3944-4D77-9142-02FD272EF319}">
  <ds:schemaRefs>
    <ds:schemaRef ds:uri="http://schemas.microsoft.com/sharepoint/v3/contenttype/fo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8F013-9E4A-4975-A97B-33FEBC5FEE80}">
  <ds:schemaRefs>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16c05727-aa75-4e4a-9b5f-8a80a1165891"/>
    <ds:schemaRef ds:uri="http://schemas.microsoft.com/office/2006/metadata/properties"/>
    <ds:schemaRef ds:uri="http://purl.org/dc/dcmitype/"/>
    <ds:schemaRef ds:uri="71af3243-3dd4-4a8d-8c0d-dd76da1f02a5"/>
    <ds:schemaRef ds:uri="http://schemas.microsoft.com/office/infopath/2007/PartnerControls"/>
    <ds:schemaRef ds:uri="230e9df3-be65-4c73-a93b-d1236ebd677e"/>
    <ds:schemaRef ds:uri="http://schemas.microsoft.com/sharepoint/v3"/>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1120</Words>
  <Application>Microsoft Office PowerPoint</Application>
  <PresentationFormat>Custom</PresentationFormat>
  <Paragraphs>145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2024-02-04T16:45:36Z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