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56" r:id="rId5"/>
    <p:sldId id="293" r:id="rId6"/>
    <p:sldId id="290" r:id="rId7"/>
    <p:sldId id="288" r:id="rId8"/>
    <p:sldId id="289" r:id="rId9"/>
    <p:sldId id="259" r:id="rId10"/>
    <p:sldId id="287" r:id="rId11"/>
    <p:sldId id="260" r:id="rId12"/>
    <p:sldId id="271" r:id="rId13"/>
    <p:sldId id="291" r:id="rId14"/>
    <p:sldId id="292" r:id="rId15"/>
    <p:sldId id="273" r:id="rId16"/>
    <p:sldId id="286" r:id="rId17"/>
    <p:sldId id="270" r:id="rId18"/>
    <p:sldId id="285" r:id="rId19"/>
    <p:sldId id="283" r:id="rId20"/>
    <p:sldId id="277" r:id="rId21"/>
    <p:sldId id="284" r:id="rId22"/>
    <p:sldId id="278" r:id="rId23"/>
    <p:sldId id="279" r:id="rId24"/>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41" autoAdjust="0"/>
  </p:normalViewPr>
  <p:slideViewPr>
    <p:cSldViewPr snapToGrid="0">
      <p:cViewPr>
        <p:scale>
          <a:sx n="70" d="100"/>
          <a:sy n="70" d="100"/>
        </p:scale>
        <p:origin x="-2502" y="-816"/>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2/11/2024</a:t>
            </a:fld>
            <a:endParaRPr lang="en-US" dirty="0"/>
          </a:p>
        </p:txBody>
      </p:sp>
      <p:sp>
        <p:nvSpPr>
          <p:cNvPr id="4" name="Footer Placeholder 3">
            <a:extLst>
              <a:ext uri="{FF2B5EF4-FFF2-40B4-BE49-F238E27FC236}">
                <a16:creationId xmlns:a16="http://schemas.microsoft.com/office/drawing/2014/main" xmlns=""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2/11/2024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7FFE5B-C2CA-473D-8FCA-B26579CCBA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a16="http://schemas.microsoft.com/office/drawing/2014/main" xmlns=""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xmlns=""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6D8EB4-0AAB-4C86-96ED-AB74FA56A6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a16="http://schemas.microsoft.com/office/drawing/2014/main" xmlns=""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a16="http://schemas.microsoft.com/office/drawing/2014/main" xmlns=""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xmlns=""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xmlns=""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xmlns=""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xmlns=""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xmlns=""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xmlns=""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xmlns=""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xmlns=""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xmlns=""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xmlns=""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xmlns=""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954AA95-575B-4060-9443-53B3476644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a16="http://schemas.microsoft.com/office/drawing/2014/main" xmlns="" id="{38BF2BB6-8F62-424E-B01D-F90A0DB7BFBB}"/>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xmlns=""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xmlns=""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xmlns=""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xmlns=""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xmlns=""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xmlns=""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xmlns=""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xmlns=""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xmlns=""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xmlns=""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xmlns=""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xmlns=""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xmlns=""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1F00DA-5D59-4EDE-BA9C-D312B3FBBA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xmlns=""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xmlns=""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xmlns=""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xmlns=""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xmlns=""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xmlns=""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D91600-3E99-42F4-85C2-60F442CD5E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a16="http://schemas.microsoft.com/office/drawing/2014/main" xmlns=""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xmlns=""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xmlns=""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xmlns=""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xmlns=""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xmlns=""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xmlns=""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533791-52F7-40F6-B230-7BF6C505CC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xmlns=""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xmlns=""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xmlns=""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xmlns=""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xmlns=""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xmlns=""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xmlns=""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xmlns=""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xmlns=""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xmlns=""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xmlns=""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xmlns=""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xmlns=""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xmlns=""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xmlns=""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xmlns=""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xmlns=""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xmlns=""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xmlns=""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xmlns=""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xmlns=""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xmlns=""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xmlns=""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C89BE0-E34D-48FA-8ED2-CA69BFBC4F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a16="http://schemas.microsoft.com/office/drawing/2014/main" xmlns=""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xmlns=""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xmlns=""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xmlns=""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9293AB-35CB-4344-A710-9C0BF396AE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xmlns=""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xmlns=""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xmlns=""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xmlns=""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xmlns=""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xmlns=""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xmlns=""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xmlns=""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xmlns=""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xmlns=""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xmlns=""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xmlns=""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xmlns=""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xmlns=""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B7C369-B3B1-47DB-AFB5-4A2FA0A046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xmlns=""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xmlns=""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xmlns=""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xmlns=""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xmlns=""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xmlns=""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xmlns=""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xmlns=""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xmlns=""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xmlns=""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xmlns=""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xmlns=""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xmlns=""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xmlns=""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xmlns=""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xmlns=""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xmlns=""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xmlns=""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xmlns=""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xmlns=""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xmlns=""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xmlns=""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xmlns=""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xmlns=""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xmlns=""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xmlns=""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xmlns=""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xmlns=""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xmlns=""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xmlns=""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xmlns=""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xmlns=""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xmlns=""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xmlns=""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BC2989-2CED-47FB-8D23-FF60F2561E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xmlns="" id="{137D1BF6-CA32-48D3-B8AE-5D5C621A7EB5}"/>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xmlns=""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xmlns=""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xmlns=""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xmlns=""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xmlns=""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xmlns=""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xmlns=""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xmlns=""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9B8705-C027-4E12-892E-C32FF13296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xmlns=""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xmlns=""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xmlns=""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xmlns=""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xmlns=""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xmlns=""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xmlns=""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95BA1F-6B83-4358-A202-FD15470976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a16="http://schemas.microsoft.com/office/drawing/2014/main" xmlns=""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xmlns=""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xmlns=""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xmlns=""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xmlns=""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xmlns=""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xmlns=""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781AFB-2572-4954-B05E-84CDE1D883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a16="http://schemas.microsoft.com/office/drawing/2014/main" xmlns=""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xmlns=""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xmlns=""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xmlns=""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xmlns=""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xmlns=""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xmlns=""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xmlns=""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0CE26C-A8CF-4DC0-9913-86FF0ED876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a16="http://schemas.microsoft.com/office/drawing/2014/main" xmlns=""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a16="http://schemas.microsoft.com/office/drawing/2014/main" xmlns=""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xmlns=""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xmlns=""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xmlns=""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xmlns=""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xmlns=""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xmlns=""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xmlns=""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xmlns=""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xmlns=""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a16="http://schemas.microsoft.com/office/drawing/2014/main" xmlns=""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a16="http://schemas.microsoft.com/office/drawing/2014/main" xmlns=""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7C8E50C-1C7A-4E62-B38F-3E12A174C8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xmlns=""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xmlns=""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xmlns=""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xmlns=""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684757-E21D-414B-B627-1E0D15F89C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a16="http://schemas.microsoft.com/office/drawing/2014/main" xmlns=""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xmlns=""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xmlns=""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xmlns=""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xmlns=""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27D588-C832-4149-9B9F-D817459D8B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a16="http://schemas.microsoft.com/office/drawing/2014/main" xmlns=""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xmlns=""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xmlns=""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xmlns=""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xmlns=""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xmlns=""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xmlns=""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xmlns=""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xmlns=""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a16="http://schemas.microsoft.com/office/drawing/2014/main" xmlns=""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xmlns=""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1120990" y="439276"/>
            <a:ext cx="7087561" cy="290145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22658" y="3883941"/>
            <a:ext cx="7651818" cy="707886"/>
          </a:xfrm>
          <a:prstGeom prst="rect">
            <a:avLst/>
          </a:prstGeom>
          <a:noFill/>
        </p:spPr>
        <p:txBody>
          <a:bodyPr wrap="square" rtlCol="0">
            <a:spAutoFit/>
          </a:bodyPr>
          <a:lstStyle/>
          <a:p>
            <a:pPr algn="ctr"/>
            <a:r>
              <a:rPr lang="en-US" sz="4000" dirty="0" smtClean="0">
                <a:solidFill>
                  <a:schemeClr val="bg1"/>
                </a:solidFill>
              </a:rPr>
              <a:t>Chapter One – PART TWO </a:t>
            </a:r>
            <a:endParaRPr lang="en-US" sz="4000" dirty="0">
              <a:solidFill>
                <a:schemeClr val="bg1"/>
              </a:solidFill>
            </a:endParaRPr>
          </a:p>
        </p:txBody>
      </p:sp>
      <p:sp>
        <p:nvSpPr>
          <p:cNvPr id="4" name="TextBox 3"/>
          <p:cNvSpPr txBox="1"/>
          <p:nvPr/>
        </p:nvSpPr>
        <p:spPr>
          <a:xfrm>
            <a:off x="1710427" y="4787776"/>
            <a:ext cx="6199360" cy="1200329"/>
          </a:xfrm>
          <a:prstGeom prst="rect">
            <a:avLst/>
          </a:prstGeom>
          <a:noFill/>
        </p:spPr>
        <p:txBody>
          <a:bodyPr wrap="square" rtlCol="0">
            <a:spAutoFit/>
          </a:bodyPr>
          <a:lstStyle/>
          <a:p>
            <a:pPr algn="ctr"/>
            <a:r>
              <a:rPr lang="en-US" sz="4000" dirty="0" smtClean="0">
                <a:solidFill>
                  <a:srgbClr val="FFFF00"/>
                </a:solidFill>
              </a:rPr>
              <a:t>LifeGate Sermon</a:t>
            </a:r>
          </a:p>
          <a:p>
            <a:pPr algn="ctr"/>
            <a:r>
              <a:rPr lang="en-US" sz="3200" dirty="0" smtClean="0">
                <a:solidFill>
                  <a:schemeClr val="bg1"/>
                </a:solidFill>
              </a:rPr>
              <a:t>February 11, 2024</a:t>
            </a:r>
            <a:endParaRPr lang="en-US" sz="3200" dirty="0">
              <a:solidFill>
                <a:schemeClr val="bg1"/>
              </a:solidFill>
            </a:endParaRPr>
          </a:p>
        </p:txBody>
      </p:sp>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834" y="153922"/>
            <a:ext cx="9107786" cy="1815882"/>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We Can Simply Want God To Fix Our</a:t>
            </a:r>
          </a:p>
          <a:p>
            <a:pPr algn="ctr"/>
            <a:r>
              <a:rPr lang="en-US" sz="2800" b="1" dirty="0" smtClean="0">
                <a:solidFill>
                  <a:srgbClr val="FFFF00"/>
                </a:solidFill>
                <a:effectLst>
                  <a:outerShdw blurRad="38100" dist="38100" dir="2700000" algn="tl">
                    <a:srgbClr val="000000">
                      <a:alpha val="43137"/>
                    </a:srgbClr>
                  </a:outerShdw>
                </a:effectLst>
              </a:rPr>
              <a:t>Problems without Changing Our Hearts</a:t>
            </a:r>
          </a:p>
          <a:p>
            <a:pPr algn="ctr"/>
            <a:r>
              <a:rPr lang="en-US" sz="2800" b="1" dirty="0" smtClean="0">
                <a:solidFill>
                  <a:srgbClr val="FFFF00"/>
                </a:solidFill>
                <a:effectLst>
                  <a:outerShdw blurRad="38100" dist="38100" dir="2700000" algn="tl">
                    <a:srgbClr val="000000">
                      <a:alpha val="43137"/>
                    </a:srgbClr>
                  </a:outerShdw>
                </a:effectLst>
              </a:rPr>
              <a:t>This is Where Prayer Changes Our Heart and Then </a:t>
            </a:r>
          </a:p>
          <a:p>
            <a:pPr algn="ctr"/>
            <a:r>
              <a:rPr lang="en-US" sz="2800" b="1" dirty="0" smtClean="0">
                <a:solidFill>
                  <a:srgbClr val="FFFF00"/>
                </a:solidFill>
                <a:effectLst>
                  <a:outerShdw blurRad="38100" dist="38100" dir="2700000" algn="tl">
                    <a:srgbClr val="000000">
                      <a:alpha val="43137"/>
                    </a:srgbClr>
                  </a:outerShdw>
                </a:effectLst>
              </a:rPr>
              <a:t>Our Circumstances  </a:t>
            </a:r>
            <a:endParaRPr lang="en-US" sz="2800" b="1" dirty="0">
              <a:solidFill>
                <a:srgbClr val="FFFF00"/>
              </a:solidFill>
              <a:effectLst>
                <a:outerShdw blurRad="38100" dist="38100" dir="2700000" algn="tl">
                  <a:srgbClr val="000000">
                    <a:alpha val="43137"/>
                  </a:srgbClr>
                </a:outerShdw>
              </a:effectLst>
            </a:endParaRPr>
          </a:p>
        </p:txBody>
      </p:sp>
      <p:pic>
        <p:nvPicPr>
          <p:cNvPr id="6146" name="Picture 2" descr="Why praying and intercession are important to God? – Dr Bradley Stuart in  New Life Restoration Centre, PJ – Malaysia's Christian News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439" y="2311229"/>
            <a:ext cx="5893806" cy="4420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390" y="1629636"/>
            <a:ext cx="2996697" cy="2308324"/>
          </a:xfrm>
          <a:prstGeom prst="rect">
            <a:avLst/>
          </a:prstGeom>
          <a:noFill/>
        </p:spPr>
        <p:txBody>
          <a:bodyPr wrap="square" rtlCol="0">
            <a:spAutoFit/>
          </a:bodyPr>
          <a:lstStyle/>
          <a:p>
            <a:r>
              <a:rPr lang="en-US" sz="2400" dirty="0" smtClean="0">
                <a:solidFill>
                  <a:schemeClr val="bg1"/>
                </a:solidFill>
              </a:rPr>
              <a:t>God Wants To Move In Our Life and Family and Nation – But He also wants to CHANGE US along the way.</a:t>
            </a:r>
          </a:p>
        </p:txBody>
      </p:sp>
      <p:sp>
        <p:nvSpPr>
          <p:cNvPr id="3" name="Rectangle 2"/>
          <p:cNvSpPr/>
          <p:nvPr/>
        </p:nvSpPr>
        <p:spPr>
          <a:xfrm>
            <a:off x="346295" y="4027552"/>
            <a:ext cx="3084968" cy="2723823"/>
          </a:xfrm>
          <a:prstGeom prst="rect">
            <a:avLst/>
          </a:prstGeom>
        </p:spPr>
        <p:txBody>
          <a:bodyPr wrap="square">
            <a:spAutoFit/>
          </a:bodyPr>
          <a:lstStyle/>
          <a:p>
            <a:r>
              <a:rPr lang="en-US" sz="1900" dirty="0" smtClean="0">
                <a:solidFill>
                  <a:srgbClr val="FFFF00"/>
                </a:solidFill>
              </a:rPr>
              <a:t>And </a:t>
            </a:r>
            <a:r>
              <a:rPr lang="en-US" sz="1900" dirty="0">
                <a:solidFill>
                  <a:srgbClr val="FFFF00"/>
                </a:solidFill>
              </a:rPr>
              <a:t>the God of all grace, who called you to his eternal glory in Christ, after you have suffered a little while, will himself restore you and make you strong, firm and steadfast. </a:t>
            </a:r>
            <a:r>
              <a:rPr lang="en-US" sz="1900" b="1" dirty="0">
                <a:solidFill>
                  <a:srgbClr val="FFFF00"/>
                </a:solidFill>
              </a:rPr>
              <a:t>1 Peter 5:10 (NIV) </a:t>
            </a:r>
            <a:r>
              <a:rPr lang="en-US" sz="1900" dirty="0">
                <a:solidFill>
                  <a:srgbClr val="FFFF00"/>
                </a:solidFill>
              </a:rPr>
              <a:t/>
            </a:r>
            <a:br>
              <a:rPr lang="en-US" sz="1900" dirty="0">
                <a:solidFill>
                  <a:srgbClr val="FFFF00"/>
                </a:solidFill>
              </a:rPr>
            </a:br>
            <a:endParaRPr lang="en-US" sz="1900" dirty="0">
              <a:solidFill>
                <a:srgbClr val="FFFF00"/>
              </a:solidFill>
            </a:endParaRPr>
          </a:p>
        </p:txBody>
      </p:sp>
    </p:spTree>
    <p:extLst>
      <p:ext uri="{BB962C8B-B14F-4D97-AF65-F5344CB8AC3E}">
        <p14:creationId xmlns:p14="http://schemas.microsoft.com/office/powerpoint/2010/main" val="35300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21" y="33671"/>
            <a:ext cx="9760688" cy="954107"/>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The Challenge To Keep A Biblical Balance</a:t>
            </a:r>
          </a:p>
          <a:p>
            <a:pPr algn="ctr"/>
            <a:r>
              <a:rPr lang="en-US" sz="2800" b="1" dirty="0" smtClean="0">
                <a:solidFill>
                  <a:srgbClr val="FFFF00"/>
                </a:solidFill>
                <a:effectLst>
                  <a:outerShdw blurRad="38100" dist="38100" dir="2700000" algn="tl">
                    <a:srgbClr val="000000">
                      <a:alpha val="43137"/>
                    </a:srgbClr>
                  </a:outerShdw>
                </a:effectLst>
              </a:rPr>
              <a:t>Concerning The Sovereignty of God and Prayer </a:t>
            </a:r>
            <a:endParaRPr lang="en-US" sz="2800" b="1" dirty="0">
              <a:solidFill>
                <a:srgbClr val="FFFF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4061477760"/>
              </p:ext>
            </p:extLst>
          </p:nvPr>
        </p:nvGraphicFramePr>
        <p:xfrm>
          <a:off x="404037" y="1187663"/>
          <a:ext cx="9335386" cy="5547360"/>
        </p:xfrm>
        <a:graphic>
          <a:graphicData uri="http://schemas.openxmlformats.org/drawingml/2006/table">
            <a:tbl>
              <a:tblPr firstRow="1" firstCol="1" bandRow="1" bandCol="1">
                <a:tableStyleId>{0660B408-B3CF-4A94-85FC-2B1E0A45F4A2}</a:tableStyleId>
              </a:tblPr>
              <a:tblGrid>
                <a:gridCol w="3030279"/>
                <a:gridCol w="3179135"/>
                <a:gridCol w="3125972"/>
              </a:tblGrid>
              <a:tr h="1398644">
                <a:tc>
                  <a:txBody>
                    <a:bodyPr/>
                    <a:lstStyle/>
                    <a:p>
                      <a:pPr marL="0" marR="0" algn="ctr">
                        <a:spcBef>
                          <a:spcPts val="0"/>
                        </a:spcBef>
                        <a:spcAft>
                          <a:spcPts val="0"/>
                        </a:spcAft>
                      </a:pPr>
                      <a:r>
                        <a:rPr lang="en-US" sz="2000" dirty="0">
                          <a:solidFill>
                            <a:srgbClr val="FFFF00"/>
                          </a:solidFill>
                          <a:effectLst/>
                        </a:rPr>
                        <a:t>Haphazard Sovereignty </a:t>
                      </a:r>
                      <a:endParaRPr lang="en-US" sz="2000" dirty="0" smtClean="0">
                        <a:solidFill>
                          <a:srgbClr val="FFFF00"/>
                        </a:solidFill>
                        <a:effectLst/>
                      </a:endParaRPr>
                    </a:p>
                    <a:p>
                      <a:pPr marL="0" marR="0" algn="ctr">
                        <a:spcBef>
                          <a:spcPts val="0"/>
                        </a:spcBef>
                        <a:spcAft>
                          <a:spcPts val="0"/>
                        </a:spcAft>
                      </a:pPr>
                      <a:r>
                        <a:rPr lang="en-US" sz="2000" dirty="0" smtClean="0">
                          <a:solidFill>
                            <a:srgbClr val="FFFF00"/>
                          </a:solidFill>
                          <a:effectLst/>
                        </a:rPr>
                        <a:t>of </a:t>
                      </a:r>
                      <a:r>
                        <a:rPr lang="en-US" sz="2000" dirty="0">
                          <a:solidFill>
                            <a:srgbClr val="FFFF00"/>
                          </a:solidFill>
                          <a:effectLst/>
                        </a:rPr>
                        <a:t>God </a:t>
                      </a:r>
                      <a:endParaRPr lang="en-US" sz="2000" dirty="0" smtClean="0">
                        <a:solidFill>
                          <a:srgbClr val="FFFF00"/>
                        </a:solidFill>
                        <a:effectLst/>
                      </a:endParaRPr>
                    </a:p>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We</a:t>
                      </a:r>
                      <a:r>
                        <a:rPr lang="en-US" sz="1600" baseline="0" dirty="0" smtClean="0">
                          <a:effectLst/>
                        </a:rPr>
                        <a:t> h</a:t>
                      </a:r>
                      <a:r>
                        <a:rPr lang="en-US" sz="1600" dirty="0" smtClean="0">
                          <a:effectLst/>
                        </a:rPr>
                        <a:t>ave </a:t>
                      </a:r>
                      <a:r>
                        <a:rPr lang="en-US" sz="1600" dirty="0">
                          <a:effectLst/>
                        </a:rPr>
                        <a:t>to wait till He decides to randomly show up – we have no way of influencing Him.</a:t>
                      </a:r>
                      <a:endParaRPr lang="en-US" sz="2000" dirty="0">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FF00"/>
                          </a:solidFill>
                          <a:effectLst/>
                        </a:rPr>
                        <a:t>Biblical Faith in </a:t>
                      </a:r>
                      <a:endParaRPr lang="en-US" sz="2000" dirty="0" smtClean="0">
                        <a:solidFill>
                          <a:srgbClr val="FFFF00"/>
                        </a:solidFill>
                        <a:effectLst/>
                      </a:endParaRPr>
                    </a:p>
                    <a:p>
                      <a:pPr marL="0" marR="0" algn="ctr">
                        <a:spcBef>
                          <a:spcPts val="0"/>
                        </a:spcBef>
                        <a:spcAft>
                          <a:spcPts val="0"/>
                        </a:spcAft>
                      </a:pPr>
                      <a:r>
                        <a:rPr lang="en-US" sz="2000" dirty="0" smtClean="0">
                          <a:solidFill>
                            <a:srgbClr val="FFFF00"/>
                          </a:solidFill>
                          <a:effectLst/>
                        </a:rPr>
                        <a:t>A </a:t>
                      </a:r>
                      <a:r>
                        <a:rPr lang="en-US" sz="2000" dirty="0">
                          <a:solidFill>
                            <a:srgbClr val="FFFF00"/>
                          </a:solidFill>
                          <a:effectLst/>
                        </a:rPr>
                        <a:t>Dynamic </a:t>
                      </a:r>
                      <a:endParaRPr lang="en-US" sz="2000" dirty="0" smtClean="0">
                        <a:solidFill>
                          <a:srgbClr val="FFFF00"/>
                        </a:solidFill>
                        <a:effectLst/>
                      </a:endParaRPr>
                    </a:p>
                    <a:p>
                      <a:pPr marL="0" marR="0" algn="ctr">
                        <a:spcBef>
                          <a:spcPts val="0"/>
                        </a:spcBef>
                        <a:spcAft>
                          <a:spcPts val="0"/>
                        </a:spcAft>
                      </a:pPr>
                      <a:r>
                        <a:rPr lang="en-US" sz="2000" dirty="0" smtClean="0">
                          <a:solidFill>
                            <a:srgbClr val="FFFF00"/>
                          </a:solidFill>
                          <a:effectLst/>
                        </a:rPr>
                        <a:t>Responding </a:t>
                      </a:r>
                      <a:r>
                        <a:rPr lang="en-US" sz="2000" dirty="0">
                          <a:solidFill>
                            <a:srgbClr val="FFFF00"/>
                          </a:solidFill>
                          <a:effectLst/>
                        </a:rPr>
                        <a:t>God </a:t>
                      </a:r>
                      <a:endParaRPr lang="en-US" sz="2000" dirty="0" smtClean="0">
                        <a:solidFill>
                          <a:srgbClr val="FFFF00"/>
                        </a:solidFill>
                        <a:effectLst/>
                      </a:endParaRPr>
                    </a:p>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Who </a:t>
                      </a:r>
                      <a:r>
                        <a:rPr lang="en-US" sz="1600" dirty="0">
                          <a:solidFill>
                            <a:schemeClr val="bg1"/>
                          </a:solidFill>
                          <a:effectLst/>
                        </a:rPr>
                        <a:t>makes</a:t>
                      </a:r>
                      <a:r>
                        <a:rPr lang="en-US" sz="1600" dirty="0">
                          <a:effectLst/>
                        </a:rPr>
                        <a:t> us promises and then invites us to lay hold of Him For Our Impossibilities </a:t>
                      </a:r>
                      <a:endParaRPr lang="en-US" sz="2000" dirty="0">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FF00"/>
                          </a:solidFill>
                          <a:effectLst/>
                        </a:rPr>
                        <a:t>Quick Fix Agenda</a:t>
                      </a:r>
                      <a:endParaRPr lang="en-US" sz="3200" dirty="0">
                        <a:solidFill>
                          <a:srgbClr val="FFFF00"/>
                        </a:solidFill>
                        <a:effectLst/>
                      </a:endParaRPr>
                    </a:p>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God </a:t>
                      </a:r>
                      <a:r>
                        <a:rPr lang="en-US" sz="1600" dirty="0">
                          <a:effectLst/>
                        </a:rPr>
                        <a:t>is almost like a Genie In A Bottle </a:t>
                      </a:r>
                      <a:r>
                        <a:rPr lang="en-US" sz="1600" dirty="0" smtClean="0">
                          <a:effectLst/>
                        </a:rPr>
                        <a:t> - He should always answer once we figure out the FORMULA</a:t>
                      </a:r>
                      <a:endParaRPr lang="en-US" sz="2000" dirty="0">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3239">
                <a:tc>
                  <a:txBody>
                    <a:bodyPr/>
                    <a:lstStyle/>
                    <a:p>
                      <a:pPr marL="0" marR="0">
                        <a:spcBef>
                          <a:spcPts val="0"/>
                        </a:spcBef>
                        <a:spcAft>
                          <a:spcPts val="0"/>
                        </a:spcAft>
                      </a:pPr>
                      <a:r>
                        <a:rPr lang="en-US" sz="1600" dirty="0">
                          <a:effectLst/>
                        </a:rPr>
                        <a:t>Excited when God comes forth but don’t </a:t>
                      </a:r>
                      <a:r>
                        <a:rPr lang="en-US" sz="1600" dirty="0" smtClean="0">
                          <a:effectLst/>
                        </a:rPr>
                        <a:t>really know </a:t>
                      </a:r>
                      <a:r>
                        <a:rPr lang="en-US" sz="1600" dirty="0">
                          <a:effectLst/>
                        </a:rPr>
                        <a:t>how to regularly enter into His </a:t>
                      </a:r>
                      <a:r>
                        <a:rPr lang="en-US" sz="1600" dirty="0" smtClean="0">
                          <a:effectLst/>
                        </a:rPr>
                        <a:t>promises: Everything </a:t>
                      </a:r>
                      <a:r>
                        <a:rPr lang="en-US" sz="1600" dirty="0">
                          <a:effectLst/>
                        </a:rPr>
                        <a:t>is on a DIVINE CLOCK nothing </a:t>
                      </a:r>
                      <a:r>
                        <a:rPr lang="en-US" sz="1600" dirty="0" smtClean="0">
                          <a:effectLst/>
                        </a:rPr>
                        <a:t>we can </a:t>
                      </a:r>
                      <a:r>
                        <a:rPr lang="en-US" sz="1600" dirty="0">
                          <a:effectLst/>
                        </a:rPr>
                        <a:t>do to change </a:t>
                      </a:r>
                      <a:r>
                        <a:rPr lang="en-US" sz="1600" dirty="0" smtClean="0">
                          <a:effectLst/>
                        </a:rPr>
                        <a:t>that. </a:t>
                      </a:r>
                    </a:p>
                    <a:p>
                      <a:pPr marL="0" marR="0">
                        <a:spcBef>
                          <a:spcPts val="0"/>
                        </a:spcBef>
                        <a:spcAft>
                          <a:spcPts val="0"/>
                        </a:spcAft>
                      </a:pPr>
                      <a:r>
                        <a:rPr lang="en-US" sz="1600" dirty="0" smtClean="0">
                          <a:solidFill>
                            <a:srgbClr val="FF0000"/>
                          </a:solidFill>
                          <a:effectLst/>
                        </a:rPr>
                        <a:t>Faith is STUNTED.</a:t>
                      </a:r>
                      <a:endParaRPr lang="en-US" sz="2000" dirty="0">
                        <a:solidFill>
                          <a:srgbClr val="FF0000"/>
                        </a:solidFill>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2000" dirty="0">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a:effectLst/>
                        </a:rPr>
                        <a:t>Trying to always find </a:t>
                      </a:r>
                      <a:r>
                        <a:rPr lang="en-US" sz="1600" b="1" dirty="0" smtClean="0">
                          <a:effectLst/>
                        </a:rPr>
                        <a:t>a better </a:t>
                      </a:r>
                      <a:r>
                        <a:rPr lang="en-US" sz="1600" b="1" dirty="0">
                          <a:effectLst/>
                        </a:rPr>
                        <a:t>FORMULA that can be used to GET GOD to fix our problems – even making deals with </a:t>
                      </a:r>
                      <a:r>
                        <a:rPr lang="en-US" sz="1600" b="1" dirty="0" smtClean="0">
                          <a:effectLst/>
                        </a:rPr>
                        <a:t>God.</a:t>
                      </a:r>
                      <a:r>
                        <a:rPr lang="en-US" sz="1600" b="1" baseline="0" dirty="0" smtClean="0">
                          <a:effectLst/>
                        </a:rPr>
                        <a:t> </a:t>
                      </a:r>
                      <a:r>
                        <a:rPr lang="en-US" sz="1600" b="1" baseline="0" dirty="0" smtClean="0">
                          <a:solidFill>
                            <a:srgbClr val="FF0000"/>
                          </a:solidFill>
                          <a:effectLst/>
                        </a:rPr>
                        <a:t>Faith is FLAKY</a:t>
                      </a:r>
                      <a:endParaRPr lang="en-US" sz="2000" b="1" dirty="0">
                        <a:solidFill>
                          <a:srgbClr val="FF0000"/>
                        </a:solidFill>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9454">
                <a:tc>
                  <a:txBody>
                    <a:bodyPr/>
                    <a:lstStyle/>
                    <a:p>
                      <a:pPr marL="0" marR="0">
                        <a:spcBef>
                          <a:spcPts val="0"/>
                        </a:spcBef>
                        <a:spcAft>
                          <a:spcPts val="0"/>
                        </a:spcAft>
                      </a:pPr>
                      <a:r>
                        <a:rPr lang="en-US" sz="1600" dirty="0">
                          <a:effectLst/>
                        </a:rPr>
                        <a:t> </a:t>
                      </a:r>
                      <a:endParaRPr lang="en-US" sz="2000" dirty="0">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a:solidFill>
                            <a:schemeClr val="bg1"/>
                          </a:solidFill>
                          <a:effectLst/>
                        </a:rPr>
                        <a:t>Covenant prayer warriors who know they already have God’s favor but need to press through the delays and hindrances until the answer is </a:t>
                      </a:r>
                      <a:r>
                        <a:rPr lang="en-US" sz="1600" b="1" dirty="0" smtClean="0">
                          <a:solidFill>
                            <a:schemeClr val="bg1"/>
                          </a:solidFill>
                          <a:effectLst/>
                        </a:rPr>
                        <a:t>manifested – this may require deeper consecration and fasting – </a:t>
                      </a:r>
                      <a:r>
                        <a:rPr lang="en-US" sz="1600" b="1" dirty="0" smtClean="0">
                          <a:solidFill>
                            <a:srgbClr val="FFFF00"/>
                          </a:solidFill>
                          <a:effectLst/>
                        </a:rPr>
                        <a:t>Faith is TESTED but PREVAILS</a:t>
                      </a:r>
                      <a:endParaRPr lang="en-US" sz="2000" b="1" dirty="0">
                        <a:solidFill>
                          <a:srgbClr val="FFFF00"/>
                        </a:solidFill>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spcBef>
                          <a:spcPts val="0"/>
                        </a:spcBef>
                        <a:spcAft>
                          <a:spcPts val="0"/>
                        </a:spcAft>
                      </a:pPr>
                      <a:r>
                        <a:rPr lang="en-US" sz="1600" dirty="0">
                          <a:effectLst/>
                        </a:rPr>
                        <a:t> </a:t>
                      </a:r>
                      <a:endParaRPr lang="en-US" sz="2000" dirty="0">
                        <a:effectLst/>
                        <a:latin typeface="Arial"/>
                        <a:ea typeface="Calibri"/>
                      </a:endParaRPr>
                    </a:p>
                  </a:txBody>
                  <a:tcPr marL="38851" marR="388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1927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416459"/>
            <a:ext cx="7686392"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How Could Paul Say, “For Me To Live Is Christ to Die is Gain?”</a:t>
            </a:r>
            <a:endParaRPr lang="en-US" sz="32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340242" y="1690324"/>
            <a:ext cx="9377916" cy="3108543"/>
          </a:xfrm>
          <a:prstGeom prst="rect">
            <a:avLst/>
          </a:prstGeom>
        </p:spPr>
        <p:txBody>
          <a:bodyPr wrap="square">
            <a:spAutoFit/>
          </a:bodyPr>
          <a:lstStyle/>
          <a:p>
            <a:r>
              <a:rPr lang="en-US" sz="2800" dirty="0">
                <a:solidFill>
                  <a:schemeClr val="bg1"/>
                </a:solidFill>
              </a:rPr>
              <a:t>The earnest desire and hope which Paul had was not, primarily, that he might be released; but it was that, in all circumstances, he might be able to </a:t>
            </a:r>
            <a:r>
              <a:rPr lang="en-US" sz="2800" dirty="0" smtClean="0">
                <a:solidFill>
                  <a:schemeClr val="bg1"/>
                </a:solidFill>
              </a:rPr>
              <a:t>honor </a:t>
            </a:r>
            <a:r>
              <a:rPr lang="en-US" sz="2800" dirty="0">
                <a:solidFill>
                  <a:schemeClr val="bg1"/>
                </a:solidFill>
              </a:rPr>
              <a:t>the gospel, living or dying. To that he </a:t>
            </a:r>
            <a:r>
              <a:rPr lang="en-US" sz="2800" dirty="0" smtClean="0">
                <a:solidFill>
                  <a:schemeClr val="bg1"/>
                </a:solidFill>
              </a:rPr>
              <a:t>looked, at representing Christ as </a:t>
            </a:r>
            <a:r>
              <a:rPr lang="en-US" sz="2800" dirty="0">
                <a:solidFill>
                  <a:schemeClr val="bg1"/>
                </a:solidFill>
              </a:rPr>
              <a:t>a much more important matter than to save his life</a:t>
            </a:r>
            <a:r>
              <a:rPr lang="en-US" sz="2800" dirty="0" smtClean="0">
                <a:solidFill>
                  <a:schemeClr val="bg1"/>
                </a:solidFill>
              </a:rPr>
              <a:t>. </a:t>
            </a:r>
            <a:r>
              <a:rPr lang="en-US" sz="2800" dirty="0" smtClean="0">
                <a:solidFill>
                  <a:srgbClr val="FFFF00"/>
                </a:solidFill>
              </a:rPr>
              <a:t>Albert Barnes 1840</a:t>
            </a:r>
            <a:r>
              <a:rPr lang="en-US" sz="2800" dirty="0">
                <a:solidFill>
                  <a:srgbClr val="FFFF00"/>
                </a:solidFill>
              </a:rPr>
              <a:t/>
            </a:r>
            <a:br>
              <a:rPr lang="en-US" sz="2800" dirty="0">
                <a:solidFill>
                  <a:srgbClr val="FFFF00"/>
                </a:solidFill>
              </a:rPr>
            </a:br>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0242" y="828810"/>
            <a:ext cx="9292856" cy="3539430"/>
          </a:xfrm>
          <a:prstGeom prst="rect">
            <a:avLst/>
          </a:prstGeom>
        </p:spPr>
        <p:txBody>
          <a:bodyPr wrap="square">
            <a:spAutoFit/>
          </a:bodyPr>
          <a:lstStyle/>
          <a:p>
            <a:r>
              <a:rPr lang="en-US" sz="2800" b="1" dirty="0">
                <a:solidFill>
                  <a:srgbClr val="FFFF00"/>
                </a:solidFill>
              </a:rPr>
              <a:t>PAUL WALKS IN EXPECTATION FOR CONTINUED LIFE AND MINISTRY WHILE WAITING FOR A TRIAL BEFORE </a:t>
            </a:r>
            <a:r>
              <a:rPr lang="en-US" sz="2800" b="1" dirty="0" smtClean="0">
                <a:solidFill>
                  <a:srgbClr val="FFFF00"/>
                </a:solidFill>
              </a:rPr>
              <a:t>CAESAR (Nero)  </a:t>
            </a:r>
            <a:endParaRPr lang="en-US" sz="2800" dirty="0">
              <a:solidFill>
                <a:srgbClr val="FFFF00"/>
              </a:solidFill>
            </a:endParaRPr>
          </a:p>
          <a:p>
            <a:r>
              <a:rPr lang="en-US" sz="2800" b="1" dirty="0">
                <a:solidFill>
                  <a:srgbClr val="FFFF00"/>
                </a:solidFill>
              </a:rPr>
              <a:t> </a:t>
            </a:r>
            <a:endParaRPr lang="en-US" sz="2800" dirty="0">
              <a:solidFill>
                <a:srgbClr val="FFFF00"/>
              </a:solidFill>
            </a:endParaRPr>
          </a:p>
          <a:p>
            <a:r>
              <a:rPr lang="en-US" sz="2800" b="1" dirty="0">
                <a:solidFill>
                  <a:srgbClr val="FFFF00"/>
                </a:solidFill>
              </a:rPr>
              <a:t>THINGS WERE DONE </a:t>
            </a:r>
            <a:r>
              <a:rPr lang="en-US" sz="2800" b="1" dirty="0" smtClean="0">
                <a:solidFill>
                  <a:srgbClr val="FFFF00"/>
                </a:solidFill>
              </a:rPr>
              <a:t>BY OTHERS TO </a:t>
            </a:r>
            <a:r>
              <a:rPr lang="en-US" sz="2800" b="1" dirty="0">
                <a:solidFill>
                  <a:srgbClr val="FFFF00"/>
                </a:solidFill>
              </a:rPr>
              <a:t>MAKE HIS LIFE MORE MISERABLE BUT HE STILL SAW THE UPSIDE OF THE EVENTS BECAUSE THE GOSPEL STILL WENT FORWARD</a:t>
            </a:r>
          </a:p>
        </p:txBody>
      </p:sp>
      <p:sp>
        <p:nvSpPr>
          <p:cNvPr id="14" name="Rectangle 13"/>
          <p:cNvSpPr/>
          <p:nvPr/>
        </p:nvSpPr>
        <p:spPr>
          <a:xfrm>
            <a:off x="423247" y="5079490"/>
            <a:ext cx="9019515" cy="954107"/>
          </a:xfrm>
          <a:prstGeom prst="rect">
            <a:avLst/>
          </a:prstGeom>
        </p:spPr>
        <p:txBody>
          <a:bodyPr wrap="square">
            <a:spAutoFit/>
          </a:bodyPr>
          <a:lstStyle/>
          <a:p>
            <a:r>
              <a:rPr lang="en-US" sz="2800" b="1" dirty="0">
                <a:solidFill>
                  <a:srgbClr val="FFFF00"/>
                </a:solidFill>
              </a:rPr>
              <a:t>HE WAS BLESSED BY THOSE CONCERNED FOR HIS WELL BEING </a:t>
            </a:r>
          </a:p>
        </p:txBody>
      </p:sp>
    </p:spTree>
    <p:extLst>
      <p:ext uri="{BB962C8B-B14F-4D97-AF65-F5344CB8AC3E}">
        <p14:creationId xmlns:p14="http://schemas.microsoft.com/office/powerpoint/2010/main" val="17781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1112" y="194202"/>
            <a:ext cx="7686392"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Paul Was Acquitted At His First Trial</a:t>
            </a:r>
            <a:endParaRPr lang="en-US" sz="3200" b="1" dirty="0">
              <a:solidFill>
                <a:srgbClr val="FFFF00"/>
              </a:solidFill>
              <a:effectLst>
                <a:outerShdw blurRad="38100" dist="38100" dir="2700000" algn="tl">
                  <a:srgbClr val="000000">
                    <a:alpha val="43137"/>
                  </a:srgbClr>
                </a:outerShdw>
              </a:effectLst>
            </a:endParaRPr>
          </a:p>
        </p:txBody>
      </p:sp>
      <p:pic>
        <p:nvPicPr>
          <p:cNvPr id="1026" name="Picture 2" descr="undefin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23694" y="1112490"/>
            <a:ext cx="1464994" cy="18165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47322" y="2991801"/>
            <a:ext cx="1324069" cy="646331"/>
          </a:xfrm>
          <a:prstGeom prst="rect">
            <a:avLst/>
          </a:prstGeom>
        </p:spPr>
        <p:txBody>
          <a:bodyPr wrap="square">
            <a:spAutoFit/>
          </a:bodyPr>
          <a:lstStyle/>
          <a:p>
            <a:r>
              <a:rPr lang="en-US" b="1" dirty="0">
                <a:solidFill>
                  <a:srgbClr val="FFFF00"/>
                </a:solidFill>
              </a:rPr>
              <a:t>Claudius</a:t>
            </a:r>
            <a:endParaRPr lang="en-US" dirty="0">
              <a:solidFill>
                <a:srgbClr val="FFFF00"/>
              </a:solidFill>
            </a:endParaRPr>
          </a:p>
          <a:p>
            <a:r>
              <a:rPr lang="en-US" dirty="0">
                <a:solidFill>
                  <a:srgbClr val="FFFF00"/>
                </a:solidFill>
              </a:rPr>
              <a:t>AD 41–54</a:t>
            </a:r>
          </a:p>
        </p:txBody>
      </p:sp>
      <p:sp>
        <p:nvSpPr>
          <p:cNvPr id="7" name="TextBox 6"/>
          <p:cNvSpPr txBox="1"/>
          <p:nvPr/>
        </p:nvSpPr>
        <p:spPr>
          <a:xfrm>
            <a:off x="2530445" y="2992881"/>
            <a:ext cx="2607398" cy="707886"/>
          </a:xfrm>
          <a:prstGeom prst="rect">
            <a:avLst/>
          </a:prstGeom>
          <a:noFill/>
        </p:spPr>
        <p:txBody>
          <a:bodyPr wrap="square" rtlCol="0">
            <a:spAutoFit/>
          </a:bodyPr>
          <a:lstStyle/>
          <a:p>
            <a:r>
              <a:rPr lang="en-US" sz="2000" dirty="0" smtClean="0">
                <a:solidFill>
                  <a:srgbClr val="FFFF00"/>
                </a:solidFill>
              </a:rPr>
              <a:t>Tiberius and Caligula</a:t>
            </a:r>
          </a:p>
          <a:p>
            <a:r>
              <a:rPr lang="en-US" sz="2000" dirty="0" smtClean="0">
                <a:solidFill>
                  <a:srgbClr val="FFFF00"/>
                </a:solidFill>
              </a:rPr>
              <a:t>14 AD – 41 AD </a:t>
            </a:r>
            <a:endParaRPr lang="en-US" sz="2000" dirty="0">
              <a:solidFill>
                <a:srgbClr val="FFFF00"/>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09585" y="1196194"/>
            <a:ext cx="18383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92007" y="3004763"/>
            <a:ext cx="2073480" cy="646331"/>
          </a:xfrm>
          <a:prstGeom prst="rect">
            <a:avLst/>
          </a:prstGeom>
          <a:noFill/>
        </p:spPr>
        <p:txBody>
          <a:bodyPr wrap="square" rtlCol="0">
            <a:spAutoFit/>
          </a:bodyPr>
          <a:lstStyle/>
          <a:p>
            <a:pPr algn="ctr"/>
            <a:r>
              <a:rPr lang="en-US" dirty="0" smtClean="0">
                <a:solidFill>
                  <a:schemeClr val="bg1"/>
                </a:solidFill>
              </a:rPr>
              <a:t>Nero takes power AD 54 - at age 16</a:t>
            </a:r>
            <a:endParaRPr lang="en-US" dirty="0">
              <a:solidFill>
                <a:schemeClr val="bg1"/>
              </a:solidFill>
            </a:endParaRPr>
          </a:p>
        </p:txBody>
      </p:sp>
      <p:sp>
        <p:nvSpPr>
          <p:cNvPr id="2" name="Rectangle 1"/>
          <p:cNvSpPr/>
          <p:nvPr/>
        </p:nvSpPr>
        <p:spPr>
          <a:xfrm>
            <a:off x="253496" y="3803724"/>
            <a:ext cx="9656048" cy="2677656"/>
          </a:xfrm>
          <a:prstGeom prst="rect">
            <a:avLst/>
          </a:prstGeom>
        </p:spPr>
        <p:txBody>
          <a:bodyPr wrap="square">
            <a:spAutoFit/>
          </a:bodyPr>
          <a:lstStyle/>
          <a:p>
            <a:r>
              <a:rPr lang="en-US" sz="2400" dirty="0">
                <a:solidFill>
                  <a:schemeClr val="bg1"/>
                </a:solidFill>
              </a:rPr>
              <a:t> At my first defense, no one came to my support, but everyone deserted me. May it not be held against them. </a:t>
            </a:r>
            <a:r>
              <a:rPr lang="en-US" sz="2400" baseline="30000" dirty="0">
                <a:solidFill>
                  <a:schemeClr val="bg1"/>
                </a:solidFill>
              </a:rPr>
              <a:t>17 </a:t>
            </a:r>
            <a:r>
              <a:rPr lang="en-US" sz="2400" dirty="0">
                <a:solidFill>
                  <a:schemeClr val="bg1"/>
                </a:solidFill>
              </a:rPr>
              <a:t> But the Lord stood at my side and gave me strength, so that through me the message might be fully proclaimed and all the Gentiles might hear it. And I was delivered from the lion's mouth. </a:t>
            </a:r>
            <a:r>
              <a:rPr lang="en-US" sz="2400" baseline="30000" dirty="0">
                <a:solidFill>
                  <a:schemeClr val="bg1"/>
                </a:solidFill>
              </a:rPr>
              <a:t>18 </a:t>
            </a:r>
            <a:r>
              <a:rPr lang="en-US" sz="2400" dirty="0">
                <a:solidFill>
                  <a:schemeClr val="bg1"/>
                </a:solidFill>
              </a:rPr>
              <a:t> The Lord will rescue me from every evil attack and will bring me safely to </a:t>
            </a:r>
            <a:r>
              <a:rPr lang="en-US" sz="2400" dirty="0" smtClean="0">
                <a:solidFill>
                  <a:schemeClr val="bg1"/>
                </a:solidFill>
              </a:rPr>
              <a:t>His </a:t>
            </a:r>
            <a:r>
              <a:rPr lang="en-US" sz="2400" dirty="0">
                <a:solidFill>
                  <a:schemeClr val="bg1"/>
                </a:solidFill>
              </a:rPr>
              <a:t>heavenly kingdom. To </a:t>
            </a:r>
            <a:r>
              <a:rPr lang="en-US" sz="2400" dirty="0" smtClean="0">
                <a:solidFill>
                  <a:schemeClr val="bg1"/>
                </a:solidFill>
              </a:rPr>
              <a:t>Him </a:t>
            </a:r>
            <a:r>
              <a:rPr lang="en-US" sz="2400" dirty="0">
                <a:solidFill>
                  <a:schemeClr val="bg1"/>
                </a:solidFill>
              </a:rPr>
              <a:t>be glory for ever and ever. Amen. </a:t>
            </a:r>
            <a:r>
              <a:rPr lang="en-US" sz="2400" b="1" dirty="0">
                <a:solidFill>
                  <a:schemeClr val="bg1"/>
                </a:solidFill>
              </a:rPr>
              <a:t>2 Timothy 4:16-18 (NIV) </a:t>
            </a:r>
            <a:endParaRPr lang="en-US" sz="2400" dirty="0">
              <a:solidFill>
                <a:schemeClr val="bg1"/>
              </a:solidFill>
            </a:endParaRPr>
          </a:p>
        </p:txBody>
      </p:sp>
      <p:sp>
        <p:nvSpPr>
          <p:cNvPr id="10" name="Rectangle 9"/>
          <p:cNvSpPr/>
          <p:nvPr/>
        </p:nvSpPr>
        <p:spPr>
          <a:xfrm>
            <a:off x="98010" y="813690"/>
            <a:ext cx="5303330" cy="2246769"/>
          </a:xfrm>
          <a:prstGeom prst="rect">
            <a:avLst/>
          </a:prstGeom>
        </p:spPr>
        <p:txBody>
          <a:bodyPr wrap="square">
            <a:spAutoFit/>
          </a:bodyPr>
          <a:lstStyle/>
          <a:p>
            <a:r>
              <a:rPr lang="en-US" sz="2000" dirty="0" smtClean="0">
                <a:solidFill>
                  <a:srgbClr val="FFFF00"/>
                </a:solidFill>
              </a:rPr>
              <a:t>“It </a:t>
            </a:r>
            <a:r>
              <a:rPr lang="en-US" sz="2000" dirty="0">
                <a:solidFill>
                  <a:srgbClr val="FFFF00"/>
                </a:solidFill>
              </a:rPr>
              <a:t>is, therefore, recorded that Paul was beheaded in Rome itself, and that Peter likewise was crucified under Nero. This account of Peter and Paul is substantiated by the fact that their names are preserved in the cemeteries of that place even to the present day.” </a:t>
            </a:r>
            <a:r>
              <a:rPr lang="en-US" sz="2000" dirty="0" smtClean="0">
                <a:solidFill>
                  <a:srgbClr val="FFFF00"/>
                </a:solidFill>
              </a:rPr>
              <a:t>Eusebius 325 AD</a:t>
            </a:r>
            <a:endParaRPr lang="en-US" sz="2000" dirty="0">
              <a:solidFill>
                <a:srgbClr val="FFFF00"/>
              </a:solidFill>
            </a:endParaRPr>
          </a:p>
        </p:txBody>
      </p:sp>
    </p:spTree>
    <p:extLst>
      <p:ext uri="{BB962C8B-B14F-4D97-AF65-F5344CB8AC3E}">
        <p14:creationId xmlns:p14="http://schemas.microsoft.com/office/powerpoint/2010/main" val="22927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282" y="525095"/>
            <a:ext cx="9641941"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PROFOUND PROMISES FROM PHILIPPIANS  </a:t>
            </a:r>
            <a:endParaRPr lang="en-US"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17283" y="1616818"/>
            <a:ext cx="9578567" cy="4893647"/>
          </a:xfrm>
          <a:prstGeom prst="rect">
            <a:avLst/>
          </a:prstGeom>
        </p:spPr>
        <p:txBody>
          <a:bodyPr wrap="square">
            <a:spAutoFit/>
          </a:bodyPr>
          <a:lstStyle/>
          <a:p>
            <a:r>
              <a:rPr lang="en-US" sz="2400" b="1" dirty="0">
                <a:solidFill>
                  <a:srgbClr val="FFFF00"/>
                </a:solidFill>
              </a:rPr>
              <a:t>PROMISE ONE </a:t>
            </a:r>
            <a:endParaRPr lang="en-US" sz="2400" dirty="0">
              <a:solidFill>
                <a:srgbClr val="FFFF00"/>
              </a:solidFill>
            </a:endParaRPr>
          </a:p>
          <a:p>
            <a:r>
              <a:rPr lang="en-US" sz="2400" dirty="0">
                <a:solidFill>
                  <a:schemeClr val="bg1"/>
                </a:solidFill>
              </a:rPr>
              <a:t>Being confident of this very thing, that He </a:t>
            </a:r>
            <a:r>
              <a:rPr lang="en-US" dirty="0">
                <a:solidFill>
                  <a:schemeClr val="bg1"/>
                </a:solidFill>
              </a:rPr>
              <a:t>(FATHER) </a:t>
            </a:r>
            <a:r>
              <a:rPr lang="en-US" sz="2400" dirty="0">
                <a:solidFill>
                  <a:schemeClr val="bg1"/>
                </a:solidFill>
              </a:rPr>
              <a:t>which hath begun a good work in you will </a:t>
            </a:r>
            <a:r>
              <a:rPr lang="en-US" sz="2400" b="1" dirty="0" smtClean="0">
                <a:solidFill>
                  <a:srgbClr val="FFFF00"/>
                </a:solidFill>
              </a:rPr>
              <a:t>perform </a:t>
            </a:r>
            <a:r>
              <a:rPr lang="en-US" dirty="0" smtClean="0">
                <a:solidFill>
                  <a:schemeClr val="bg1"/>
                </a:solidFill>
              </a:rPr>
              <a:t>(FULFILL FURTHER - carry forward to completion)</a:t>
            </a:r>
            <a:r>
              <a:rPr lang="en-US" sz="2400" dirty="0" smtClean="0">
                <a:solidFill>
                  <a:schemeClr val="bg1"/>
                </a:solidFill>
              </a:rPr>
              <a:t> </a:t>
            </a:r>
            <a:r>
              <a:rPr lang="en-US" sz="2400" b="1" dirty="0">
                <a:solidFill>
                  <a:srgbClr val="FFFF00"/>
                </a:solidFill>
              </a:rPr>
              <a:t>it</a:t>
            </a:r>
            <a:r>
              <a:rPr lang="en-US" sz="2400" dirty="0">
                <a:solidFill>
                  <a:schemeClr val="bg1"/>
                </a:solidFill>
              </a:rPr>
              <a:t> until the day of Jesus Christ: Philippians 1:6 (KJV) </a:t>
            </a:r>
          </a:p>
          <a:p>
            <a:r>
              <a:rPr lang="en-US" sz="2400" dirty="0">
                <a:solidFill>
                  <a:schemeClr val="bg1"/>
                </a:solidFill>
              </a:rPr>
              <a:t> </a:t>
            </a:r>
          </a:p>
          <a:p>
            <a:r>
              <a:rPr lang="en-US" sz="2400" b="1" dirty="0">
                <a:solidFill>
                  <a:srgbClr val="FFFF00"/>
                </a:solidFill>
              </a:rPr>
              <a:t>PROMISE TWO </a:t>
            </a:r>
            <a:endParaRPr lang="en-US" sz="2400" dirty="0">
              <a:solidFill>
                <a:srgbClr val="FFFF00"/>
              </a:solidFill>
            </a:endParaRPr>
          </a:p>
          <a:p>
            <a:r>
              <a:rPr lang="en-US" sz="2400" dirty="0">
                <a:solidFill>
                  <a:schemeClr val="bg1"/>
                </a:solidFill>
              </a:rPr>
              <a:t>For I know that </a:t>
            </a:r>
            <a:r>
              <a:rPr lang="en-US" sz="2400" b="1" dirty="0">
                <a:solidFill>
                  <a:srgbClr val="FFFF00"/>
                </a:solidFill>
              </a:rPr>
              <a:t>this shall turn to my salvation through your prayers, and the supply of the Spirit of Jesus Christ</a:t>
            </a:r>
            <a:r>
              <a:rPr lang="en-US" sz="2400" dirty="0">
                <a:solidFill>
                  <a:schemeClr val="bg1"/>
                </a:solidFill>
              </a:rPr>
              <a:t>,  According to my earnest expectation and my hope, Philippians 1:19-20 (KJV)</a:t>
            </a:r>
          </a:p>
          <a:p>
            <a:r>
              <a:rPr lang="en-US" sz="2400" dirty="0">
                <a:solidFill>
                  <a:schemeClr val="bg1"/>
                </a:solidFill>
              </a:rPr>
              <a:t> </a:t>
            </a:r>
          </a:p>
          <a:p>
            <a:r>
              <a:rPr lang="en-US" sz="2400" b="1" dirty="0">
                <a:solidFill>
                  <a:srgbClr val="FFFF00"/>
                </a:solidFill>
              </a:rPr>
              <a:t>PROMISE THREE</a:t>
            </a:r>
            <a:endParaRPr lang="en-US" sz="2400" dirty="0">
              <a:solidFill>
                <a:srgbClr val="FFFF00"/>
              </a:solidFill>
            </a:endParaRPr>
          </a:p>
          <a:p>
            <a:r>
              <a:rPr lang="en-US" sz="2400" dirty="0">
                <a:solidFill>
                  <a:schemeClr val="bg1"/>
                </a:solidFill>
              </a:rPr>
              <a:t>For it is God which works in you both to will and to do of His good pleasure. Philippians 2:13 (KJV) </a:t>
            </a:r>
          </a:p>
        </p:txBody>
      </p:sp>
    </p:spTree>
    <p:extLst>
      <p:ext uri="{BB962C8B-B14F-4D97-AF65-F5344CB8AC3E}">
        <p14:creationId xmlns:p14="http://schemas.microsoft.com/office/powerpoint/2010/main" val="10976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955" y="355636"/>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This Radical Vertical God </a:t>
            </a:r>
          </a:p>
          <a:p>
            <a:pPr algn="ct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Changes Four Major Areas of our Life</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18" name="Rectangle 17"/>
          <p:cNvSpPr/>
          <p:nvPr/>
        </p:nvSpPr>
        <p:spPr>
          <a:xfrm>
            <a:off x="225960" y="3205800"/>
            <a:ext cx="4572000" cy="2308324"/>
          </a:xfrm>
          <a:prstGeom prst="rect">
            <a:avLst/>
          </a:prstGeom>
        </p:spPr>
        <p:txBody>
          <a:bodyPr>
            <a:spAutoFit/>
          </a:bodyPr>
          <a:lstStyle/>
          <a:p>
            <a:pPr marL="457200" lvl="0" indent="-457200" algn="l">
              <a:buFont typeface="+mj-lt"/>
              <a:buAutoNum type="arabicPeriod"/>
            </a:pPr>
            <a:r>
              <a:rPr lang="en-US" sz="3600" dirty="0" smtClean="0">
                <a:solidFill>
                  <a:srgbClr val="FFFF00"/>
                </a:solidFill>
              </a:rPr>
              <a:t>Our </a:t>
            </a:r>
            <a:r>
              <a:rPr lang="en-US" sz="3600" dirty="0">
                <a:solidFill>
                  <a:srgbClr val="FFFF00"/>
                </a:solidFill>
              </a:rPr>
              <a:t>motives </a:t>
            </a:r>
          </a:p>
          <a:p>
            <a:pPr marL="457200" lvl="0" indent="-457200" algn="l">
              <a:buFont typeface="+mj-lt"/>
              <a:buAutoNum type="arabicPeriod"/>
            </a:pPr>
            <a:r>
              <a:rPr lang="en-US" sz="3600" dirty="0">
                <a:solidFill>
                  <a:srgbClr val="FFFF00"/>
                </a:solidFill>
              </a:rPr>
              <a:t>Our choices </a:t>
            </a:r>
          </a:p>
          <a:p>
            <a:pPr marL="457200" lvl="0" indent="-457200" algn="l">
              <a:buFont typeface="+mj-lt"/>
              <a:buAutoNum type="arabicPeriod"/>
            </a:pPr>
            <a:r>
              <a:rPr lang="en-US" sz="3600" dirty="0">
                <a:solidFill>
                  <a:srgbClr val="FFFF00"/>
                </a:solidFill>
              </a:rPr>
              <a:t>Our attitudes </a:t>
            </a:r>
          </a:p>
          <a:p>
            <a:pPr marL="457200" lvl="0" indent="-457200" algn="l">
              <a:buFont typeface="+mj-lt"/>
              <a:buAutoNum type="arabicPeriod"/>
            </a:pPr>
            <a:r>
              <a:rPr lang="en-US" sz="3600" dirty="0">
                <a:solidFill>
                  <a:srgbClr val="FFFF00"/>
                </a:solidFill>
              </a:rPr>
              <a:t>Our affections </a:t>
            </a:r>
          </a:p>
        </p:txBody>
      </p:sp>
      <p:sp>
        <p:nvSpPr>
          <p:cNvPr id="19" name="Rectangle 18"/>
          <p:cNvSpPr/>
          <p:nvPr/>
        </p:nvSpPr>
        <p:spPr>
          <a:xfrm>
            <a:off x="645060" y="1400420"/>
            <a:ext cx="8305800" cy="1569660"/>
          </a:xfrm>
          <a:prstGeom prst="rect">
            <a:avLst/>
          </a:prstGeom>
        </p:spPr>
        <p:txBody>
          <a:bodyPr wrap="square">
            <a:spAutoFit/>
          </a:bodyPr>
          <a:lstStyle/>
          <a:p>
            <a:pPr lvl="0"/>
            <a:r>
              <a:rPr lang="en-US" sz="2400" dirty="0" smtClean="0">
                <a:solidFill>
                  <a:srgbClr val="FFFF00"/>
                </a:solidFill>
              </a:rPr>
              <a:t>God has to put us through a lot of challenges to get to our CORE motives and attitudes exposed and refined. This season of refinement is very dangerous to our souls – because we can give up.</a:t>
            </a:r>
            <a:endParaRPr lang="en-US" sz="2400" dirty="0">
              <a:solidFill>
                <a:srgbClr val="FFFF00"/>
              </a:solidFill>
            </a:endParaRPr>
          </a:p>
        </p:txBody>
      </p:sp>
      <p:sp>
        <p:nvSpPr>
          <p:cNvPr id="21" name="Rectangle 20"/>
          <p:cNvSpPr/>
          <p:nvPr/>
        </p:nvSpPr>
        <p:spPr>
          <a:xfrm>
            <a:off x="4158558" y="2897787"/>
            <a:ext cx="5443397" cy="3046988"/>
          </a:xfrm>
          <a:prstGeom prst="rect">
            <a:avLst/>
          </a:prstGeom>
        </p:spPr>
        <p:txBody>
          <a:bodyPr wrap="square">
            <a:spAutoFit/>
          </a:bodyPr>
          <a:lstStyle/>
          <a:p>
            <a:r>
              <a:rPr lang="en-US" sz="2400" dirty="0" smtClean="0">
                <a:solidFill>
                  <a:schemeClr val="bg1"/>
                </a:solidFill>
              </a:rPr>
              <a:t>It </a:t>
            </a:r>
            <a:r>
              <a:rPr lang="en-US" sz="2400" dirty="0">
                <a:solidFill>
                  <a:schemeClr val="bg1"/>
                </a:solidFill>
              </a:rPr>
              <a:t>is right for me to feel this way about all of you, since </a:t>
            </a:r>
            <a:r>
              <a:rPr lang="en-US" sz="2400" dirty="0">
                <a:solidFill>
                  <a:srgbClr val="FFFF00"/>
                </a:solidFill>
              </a:rPr>
              <a:t>I have you in my heart</a:t>
            </a:r>
            <a:r>
              <a:rPr lang="en-US" sz="2400" dirty="0">
                <a:solidFill>
                  <a:schemeClr val="bg1"/>
                </a:solidFill>
              </a:rPr>
              <a:t>; for whether I am in chains or defending and confirming the gospel, all of you share in God's grace with me. </a:t>
            </a:r>
            <a:r>
              <a:rPr lang="en-US" sz="2400" baseline="30000" dirty="0">
                <a:solidFill>
                  <a:schemeClr val="bg1"/>
                </a:solidFill>
              </a:rPr>
              <a:t>8 </a:t>
            </a:r>
            <a:r>
              <a:rPr lang="en-US" sz="2400" dirty="0">
                <a:solidFill>
                  <a:schemeClr val="bg1"/>
                </a:solidFill>
              </a:rPr>
              <a:t> </a:t>
            </a:r>
            <a:r>
              <a:rPr lang="en-US" sz="2400" dirty="0">
                <a:solidFill>
                  <a:srgbClr val="FFFF00"/>
                </a:solidFill>
              </a:rPr>
              <a:t>God can testify how I long for all of you with the affection of Christ </a:t>
            </a:r>
            <a:r>
              <a:rPr lang="en-US" sz="2400" dirty="0">
                <a:solidFill>
                  <a:schemeClr val="bg1"/>
                </a:solidFill>
              </a:rPr>
              <a:t>Jesus. </a:t>
            </a:r>
            <a:r>
              <a:rPr lang="en-US" sz="2400" b="1" dirty="0">
                <a:solidFill>
                  <a:schemeClr val="bg1"/>
                </a:solidFill>
              </a:rPr>
              <a:t>Philippians 1:7-8 (NIV) </a:t>
            </a:r>
            <a:endParaRPr lang="en-US" sz="2400" dirty="0">
              <a:solidFill>
                <a:schemeClr val="bg1"/>
              </a:solidFill>
            </a:endParaRPr>
          </a:p>
        </p:txBody>
      </p:sp>
    </p:spTree>
    <p:extLst>
      <p:ext uri="{BB962C8B-B14F-4D97-AF65-F5344CB8AC3E}">
        <p14:creationId xmlns:p14="http://schemas.microsoft.com/office/powerpoint/2010/main" val="94883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654" y="54946"/>
            <a:ext cx="9650155" cy="954107"/>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THE POSTURE OF PAUL WAS TO STAND </a:t>
            </a:r>
          </a:p>
          <a:p>
            <a:pPr algn="ctr"/>
            <a:r>
              <a:rPr lang="en-US" sz="2800" b="1" dirty="0" smtClean="0">
                <a:solidFill>
                  <a:srgbClr val="FFFF00"/>
                </a:solidFill>
                <a:effectLst>
                  <a:outerShdw blurRad="38100" dist="38100" dir="2700000" algn="tl">
                    <a:srgbClr val="000000">
                      <a:alpha val="43137"/>
                    </a:srgbClr>
                  </a:outerShdw>
                </a:effectLst>
              </a:rPr>
              <a:t>IN HOPE NOT TO COWER IN FEAR </a:t>
            </a:r>
            <a:endParaRPr lang="en-US" sz="28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80654" y="1147282"/>
            <a:ext cx="9377916" cy="1938992"/>
          </a:xfrm>
          <a:prstGeom prst="rect">
            <a:avLst/>
          </a:prstGeom>
        </p:spPr>
        <p:txBody>
          <a:bodyPr wrap="square">
            <a:spAutoFit/>
          </a:bodyPr>
          <a:lstStyle/>
          <a:p>
            <a:r>
              <a:rPr lang="en-US" sz="2400" dirty="0">
                <a:solidFill>
                  <a:schemeClr val="bg1"/>
                </a:solidFill>
              </a:rPr>
              <a:t> </a:t>
            </a:r>
            <a:r>
              <a:rPr lang="en-US" sz="2400" dirty="0" smtClean="0">
                <a:solidFill>
                  <a:schemeClr val="bg1"/>
                </a:solidFill>
              </a:rPr>
              <a:t>”I </a:t>
            </a:r>
            <a:r>
              <a:rPr lang="en-US" sz="2400" dirty="0">
                <a:solidFill>
                  <a:schemeClr val="bg1"/>
                </a:solidFill>
              </a:rPr>
              <a:t>will know that you stand firm in one spirit, contending as one man for the faith of the gospel </a:t>
            </a:r>
            <a:r>
              <a:rPr lang="en-US" sz="2400" baseline="30000" dirty="0">
                <a:solidFill>
                  <a:schemeClr val="bg1"/>
                </a:solidFill>
              </a:rPr>
              <a:t>28 </a:t>
            </a:r>
            <a:r>
              <a:rPr lang="en-US" sz="2400" dirty="0">
                <a:solidFill>
                  <a:schemeClr val="bg1"/>
                </a:solidFill>
              </a:rPr>
              <a:t> without being frightened in any way by those who oppose you. This is a sign to them that they will be destroyed, but that you will be saved--and that by God. </a:t>
            </a:r>
            <a:r>
              <a:rPr lang="en-US" sz="2400" b="1" dirty="0">
                <a:solidFill>
                  <a:schemeClr val="bg1"/>
                </a:solidFill>
              </a:rPr>
              <a:t>Philippians </a:t>
            </a:r>
            <a:r>
              <a:rPr lang="en-US" sz="2400" b="1" dirty="0" smtClean="0">
                <a:solidFill>
                  <a:schemeClr val="bg1"/>
                </a:solidFill>
              </a:rPr>
              <a:t>1:27b-28 </a:t>
            </a:r>
            <a:r>
              <a:rPr lang="en-US" sz="2400" b="1" dirty="0">
                <a:solidFill>
                  <a:schemeClr val="bg1"/>
                </a:solidFill>
              </a:rPr>
              <a:t>(NIV) </a:t>
            </a:r>
            <a:endParaRPr lang="en-US" sz="2400" dirty="0">
              <a:solidFill>
                <a:schemeClr val="bg1"/>
              </a:solidFill>
            </a:endParaRPr>
          </a:p>
        </p:txBody>
      </p:sp>
      <p:pic>
        <p:nvPicPr>
          <p:cNvPr id="2050" name="Picture 2" descr="https://ginagholstonministries.org/wp-content/uploads/2020/04/staff-Gina-2.jpg"/>
          <p:cNvPicPr>
            <a:picLocks noChangeAspect="1" noChangeArrowheads="1"/>
          </p:cNvPicPr>
          <p:nvPr/>
        </p:nvPicPr>
        <p:blipFill rotWithShape="1">
          <a:blip r:embed="rId2">
            <a:extLst>
              <a:ext uri="{28A0092B-C50C-407E-A947-70E740481C1C}">
                <a14:useLocalDpi xmlns:a14="http://schemas.microsoft.com/office/drawing/2010/main" val="0"/>
              </a:ext>
            </a:extLst>
          </a:blip>
          <a:srcRect l="25980" r="23922"/>
          <a:stretch/>
        </p:blipFill>
        <p:spPr bwMode="auto">
          <a:xfrm>
            <a:off x="7921255" y="3086274"/>
            <a:ext cx="1737315" cy="2080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21255" y="5166989"/>
            <a:ext cx="1737315" cy="383206"/>
          </a:xfrm>
          <a:prstGeom prst="rect">
            <a:avLst/>
          </a:prstGeom>
          <a:noFill/>
        </p:spPr>
        <p:txBody>
          <a:bodyPr wrap="square" rtlCol="0">
            <a:spAutoFit/>
          </a:bodyPr>
          <a:lstStyle/>
          <a:p>
            <a:r>
              <a:rPr lang="en-US" dirty="0" smtClean="0">
                <a:solidFill>
                  <a:schemeClr val="bg1"/>
                </a:solidFill>
              </a:rPr>
              <a:t>Gina </a:t>
            </a:r>
            <a:r>
              <a:rPr lang="en-US" dirty="0" err="1" smtClean="0">
                <a:solidFill>
                  <a:schemeClr val="bg1"/>
                </a:solidFill>
              </a:rPr>
              <a:t>Ghoslton</a:t>
            </a:r>
            <a:endParaRPr lang="en-US" dirty="0">
              <a:solidFill>
                <a:schemeClr val="bg1"/>
              </a:solidFill>
            </a:endParaRPr>
          </a:p>
        </p:txBody>
      </p:sp>
      <p:sp>
        <p:nvSpPr>
          <p:cNvPr id="8" name="Rectangle 7"/>
          <p:cNvSpPr/>
          <p:nvPr/>
        </p:nvSpPr>
        <p:spPr>
          <a:xfrm>
            <a:off x="159488" y="3295011"/>
            <a:ext cx="7761767" cy="3416320"/>
          </a:xfrm>
          <a:prstGeom prst="rect">
            <a:avLst/>
          </a:prstGeom>
        </p:spPr>
        <p:txBody>
          <a:bodyPr wrap="square">
            <a:spAutoFit/>
          </a:bodyPr>
          <a:lstStyle/>
          <a:p>
            <a:pPr fontAlgn="base"/>
            <a:r>
              <a:rPr lang="en-US" sz="2400" dirty="0" smtClean="0">
                <a:solidFill>
                  <a:srgbClr val="FFFF00"/>
                </a:solidFill>
              </a:rPr>
              <a:t>“I </a:t>
            </a:r>
            <a:r>
              <a:rPr lang="en-US" sz="2400" dirty="0">
                <a:solidFill>
                  <a:srgbClr val="FFFF00"/>
                </a:solidFill>
              </a:rPr>
              <a:t>hear a </a:t>
            </a:r>
            <a:r>
              <a:rPr lang="en-US" sz="2400" dirty="0" smtClean="0">
                <a:solidFill>
                  <a:srgbClr val="FFFF00"/>
                </a:solidFill>
              </a:rPr>
              <a:t>resounding call </a:t>
            </a:r>
            <a:r>
              <a:rPr lang="en-US" sz="2400" dirty="0">
                <a:solidFill>
                  <a:srgbClr val="FFFF00"/>
                </a:solidFill>
              </a:rPr>
              <a:t>echoing from the throne room of God to the heart of His true warriors, “Shake off distractions and disappointments. Set your face like a flint toward Me. Do not be moved </a:t>
            </a:r>
            <a:r>
              <a:rPr lang="en-US" sz="2400" dirty="0" smtClean="0">
                <a:solidFill>
                  <a:srgbClr val="FFFF00"/>
                </a:solidFill>
              </a:rPr>
              <a:t>(away from faith) by </a:t>
            </a:r>
            <a:r>
              <a:rPr lang="en-US" sz="2400" dirty="0">
                <a:solidFill>
                  <a:srgbClr val="FFFF00"/>
                </a:solidFill>
              </a:rPr>
              <a:t>what you see happening around you! It’s temporary. There is a turning in the works. I have told you ahead of time, and now is the time! I have called you for this moment. Believe My promises. Remember My Word! DO NOT DOUBT IT, and do not fear.”</a:t>
            </a: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6" y="225065"/>
            <a:ext cx="9696893" cy="523220"/>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What Does It Mean To Conduct Yourselves Worthy?</a:t>
            </a: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06327" y="1884886"/>
            <a:ext cx="9877646" cy="5262979"/>
          </a:xfrm>
          <a:prstGeom prst="rect">
            <a:avLst/>
          </a:prstGeom>
        </p:spPr>
        <p:txBody>
          <a:bodyPr wrap="square">
            <a:spAutoFit/>
          </a:bodyPr>
          <a:lstStyle/>
          <a:p>
            <a:r>
              <a:rPr lang="en-US" sz="2400" dirty="0">
                <a:solidFill>
                  <a:srgbClr val="FFFF00"/>
                </a:solidFill>
              </a:rPr>
              <a:t>No </a:t>
            </a:r>
            <a:r>
              <a:rPr lang="en-US" sz="2400" dirty="0" smtClean="0">
                <a:solidFill>
                  <a:srgbClr val="FFFF00"/>
                </a:solidFill>
              </a:rPr>
              <a:t>woman </a:t>
            </a:r>
            <a:r>
              <a:rPr lang="en-US" sz="2400" dirty="0">
                <a:solidFill>
                  <a:srgbClr val="FFFF00"/>
                </a:solidFill>
              </a:rPr>
              <a:t>is judged by any one particular moment in </a:t>
            </a:r>
            <a:r>
              <a:rPr lang="en-US" sz="2400" dirty="0" smtClean="0">
                <a:solidFill>
                  <a:srgbClr val="FFFF00"/>
                </a:solidFill>
              </a:rPr>
              <a:t>her life. She </a:t>
            </a:r>
            <a:r>
              <a:rPr lang="en-US" sz="2400" dirty="0">
                <a:solidFill>
                  <a:srgbClr val="FFFF00"/>
                </a:solidFill>
              </a:rPr>
              <a:t>earns </a:t>
            </a:r>
            <a:r>
              <a:rPr lang="en-US" sz="2400" dirty="0" smtClean="0">
                <a:solidFill>
                  <a:srgbClr val="FFFF00"/>
                </a:solidFill>
              </a:rPr>
              <a:t>her reputation </a:t>
            </a:r>
            <a:r>
              <a:rPr lang="en-US" sz="2400" dirty="0">
                <a:solidFill>
                  <a:srgbClr val="FFFF00"/>
                </a:solidFill>
              </a:rPr>
              <a:t>not by </a:t>
            </a:r>
            <a:r>
              <a:rPr lang="en-US" sz="2400" dirty="0" smtClean="0">
                <a:solidFill>
                  <a:srgbClr val="FFFF00"/>
                </a:solidFill>
              </a:rPr>
              <a:t>her </a:t>
            </a:r>
            <a:r>
              <a:rPr lang="en-US" sz="2400" dirty="0">
                <a:solidFill>
                  <a:srgbClr val="FFFF00"/>
                </a:solidFill>
              </a:rPr>
              <a:t>best or </a:t>
            </a:r>
            <a:r>
              <a:rPr lang="en-US" sz="2400" dirty="0" smtClean="0">
                <a:solidFill>
                  <a:srgbClr val="FFFF00"/>
                </a:solidFill>
              </a:rPr>
              <a:t>worst day </a:t>
            </a:r>
            <a:r>
              <a:rPr lang="en-US" sz="2400" dirty="0">
                <a:solidFill>
                  <a:srgbClr val="FFFF00"/>
                </a:solidFill>
              </a:rPr>
              <a:t>but rather because of the sum of all of </a:t>
            </a:r>
            <a:r>
              <a:rPr lang="en-US" sz="2400" dirty="0" smtClean="0">
                <a:solidFill>
                  <a:srgbClr val="FFFF00"/>
                </a:solidFill>
              </a:rPr>
              <a:t>her days. </a:t>
            </a:r>
            <a:r>
              <a:rPr lang="en-US" sz="2400" dirty="0">
                <a:solidFill>
                  <a:srgbClr val="FFFF00"/>
                </a:solidFill>
              </a:rPr>
              <a:t>God will give you another and another and another </a:t>
            </a:r>
            <a:r>
              <a:rPr lang="en-US" sz="2400" dirty="0" smtClean="0">
                <a:solidFill>
                  <a:srgbClr val="FFFF00"/>
                </a:solidFill>
              </a:rPr>
              <a:t>chance, </a:t>
            </a:r>
            <a:r>
              <a:rPr lang="en-US" sz="2400" dirty="0">
                <a:solidFill>
                  <a:srgbClr val="FFFF00"/>
                </a:solidFill>
              </a:rPr>
              <a:t>that said all the news isn't good </a:t>
            </a:r>
            <a:r>
              <a:rPr lang="en-US" sz="2400" dirty="0" smtClean="0">
                <a:solidFill>
                  <a:srgbClr val="FFFF00"/>
                </a:solidFill>
              </a:rPr>
              <a:t>news. Struggling </a:t>
            </a:r>
            <a:r>
              <a:rPr lang="en-US" sz="2400" dirty="0">
                <a:solidFill>
                  <a:srgbClr val="FFFF00"/>
                </a:solidFill>
              </a:rPr>
              <a:t>and especially messing up isn't easy </a:t>
            </a:r>
            <a:r>
              <a:rPr lang="en-US" sz="2400" dirty="0" smtClean="0">
                <a:solidFill>
                  <a:srgbClr val="FFFF00"/>
                </a:solidFill>
              </a:rPr>
              <a:t>though, </a:t>
            </a:r>
            <a:r>
              <a:rPr lang="en-US" sz="2400" dirty="0">
                <a:solidFill>
                  <a:srgbClr val="FFFF00"/>
                </a:solidFill>
              </a:rPr>
              <a:t>you may repent and say you're sorry and confess you didn't mean it and admit that you goofed </a:t>
            </a:r>
            <a:r>
              <a:rPr lang="en-US" sz="2400" dirty="0" smtClean="0">
                <a:solidFill>
                  <a:srgbClr val="FFFF00"/>
                </a:solidFill>
              </a:rPr>
              <a:t>up. But you </a:t>
            </a:r>
            <a:r>
              <a:rPr lang="en-US" sz="2400" dirty="0">
                <a:solidFill>
                  <a:srgbClr val="FFFF00"/>
                </a:solidFill>
              </a:rPr>
              <a:t>can't guarantee that everyone will always forgive </a:t>
            </a:r>
            <a:r>
              <a:rPr lang="en-US" sz="2400" dirty="0" smtClean="0">
                <a:solidFill>
                  <a:srgbClr val="FFFF00"/>
                </a:solidFill>
              </a:rPr>
              <a:t>you. Some </a:t>
            </a:r>
            <a:r>
              <a:rPr lang="en-US" sz="2400" dirty="0">
                <a:solidFill>
                  <a:srgbClr val="FFFF00"/>
                </a:solidFill>
              </a:rPr>
              <a:t>people will never stop remembering every mistake that you </a:t>
            </a:r>
            <a:r>
              <a:rPr lang="en-US" sz="2400" dirty="0" smtClean="0">
                <a:solidFill>
                  <a:srgbClr val="FFFF00"/>
                </a:solidFill>
              </a:rPr>
              <a:t>made. You </a:t>
            </a:r>
            <a:r>
              <a:rPr lang="en-US" sz="2400" dirty="0">
                <a:solidFill>
                  <a:srgbClr val="FFFF00"/>
                </a:solidFill>
              </a:rPr>
              <a:t>could get mad tell them to be a better person but remember you did </a:t>
            </a:r>
            <a:r>
              <a:rPr lang="en-US" sz="2400" dirty="0" smtClean="0">
                <a:solidFill>
                  <a:srgbClr val="FFFF00"/>
                </a:solidFill>
              </a:rPr>
              <a:t>it. Sometimes </a:t>
            </a:r>
            <a:r>
              <a:rPr lang="en-US" sz="2400" dirty="0">
                <a:solidFill>
                  <a:srgbClr val="FFFF00"/>
                </a:solidFill>
              </a:rPr>
              <a:t>a </a:t>
            </a:r>
            <a:r>
              <a:rPr lang="en-US" sz="2400" dirty="0" smtClean="0">
                <a:solidFill>
                  <a:srgbClr val="FFFF00"/>
                </a:solidFill>
              </a:rPr>
              <a:t>woman just </a:t>
            </a:r>
            <a:r>
              <a:rPr lang="en-US" sz="2400" dirty="0">
                <a:solidFill>
                  <a:srgbClr val="FFFF00"/>
                </a:solidFill>
              </a:rPr>
              <a:t>has to live with </a:t>
            </a:r>
            <a:r>
              <a:rPr lang="en-US" sz="2400" dirty="0" smtClean="0">
                <a:solidFill>
                  <a:srgbClr val="FFFF00"/>
                </a:solidFill>
              </a:rPr>
              <a:t>that. However, </a:t>
            </a:r>
            <a:r>
              <a:rPr lang="en-US" sz="2400" dirty="0">
                <a:solidFill>
                  <a:srgbClr val="FFFF00"/>
                </a:solidFill>
              </a:rPr>
              <a:t>God is not here to just embarrass us </a:t>
            </a:r>
            <a:r>
              <a:rPr lang="en-US" sz="2400" dirty="0" smtClean="0">
                <a:solidFill>
                  <a:srgbClr val="FFFF00"/>
                </a:solidFill>
              </a:rPr>
              <a:t>He </a:t>
            </a:r>
            <a:r>
              <a:rPr lang="en-US" sz="2400" dirty="0">
                <a:solidFill>
                  <a:srgbClr val="FFFF00"/>
                </a:solidFill>
              </a:rPr>
              <a:t>is here to give us a life of </a:t>
            </a:r>
            <a:r>
              <a:rPr lang="en-US" sz="2400" dirty="0" smtClean="0">
                <a:solidFill>
                  <a:srgbClr val="FFFF00"/>
                </a:solidFill>
              </a:rPr>
              <a:t>victory and a </a:t>
            </a:r>
            <a:r>
              <a:rPr lang="en-US" sz="2400" dirty="0">
                <a:solidFill>
                  <a:srgbClr val="FFFF00"/>
                </a:solidFill>
              </a:rPr>
              <a:t>life of </a:t>
            </a:r>
            <a:r>
              <a:rPr lang="en-US" sz="2400" dirty="0" smtClean="0">
                <a:solidFill>
                  <a:srgbClr val="FFFF00"/>
                </a:solidFill>
              </a:rPr>
              <a:t>deliverance </a:t>
            </a:r>
            <a:r>
              <a:rPr lang="en-US" sz="2400" dirty="0">
                <a:solidFill>
                  <a:srgbClr val="FFFF00"/>
                </a:solidFill>
              </a:rPr>
              <a:t>and we </a:t>
            </a:r>
            <a:r>
              <a:rPr lang="en-US" sz="2400" dirty="0" smtClean="0">
                <a:solidFill>
                  <a:srgbClr val="FFFF00"/>
                </a:solidFill>
              </a:rPr>
              <a:t>are blessed to enter into this healing process through the Gospel.   Dr.  </a:t>
            </a:r>
            <a:r>
              <a:rPr lang="en-US" sz="2400" dirty="0" err="1" smtClean="0">
                <a:solidFill>
                  <a:srgbClr val="FFFF00"/>
                </a:solidFill>
              </a:rPr>
              <a:t>Alyn</a:t>
            </a:r>
            <a:r>
              <a:rPr lang="en-US" sz="2400" dirty="0" smtClean="0">
                <a:solidFill>
                  <a:srgbClr val="FFFF00"/>
                </a:solidFill>
              </a:rPr>
              <a:t> E. Waller / Don Lamb </a:t>
            </a:r>
            <a:endParaRPr lang="en-US" sz="2400" dirty="0">
              <a:solidFill>
                <a:srgbClr val="FFFF00"/>
              </a:solidFill>
            </a:endParaRPr>
          </a:p>
          <a:p>
            <a:r>
              <a:rPr lang="en-US" sz="2400" dirty="0">
                <a:solidFill>
                  <a:srgbClr val="FFFF00"/>
                </a:solidFill>
              </a:rPr>
              <a:t> </a:t>
            </a:r>
          </a:p>
        </p:txBody>
      </p:sp>
      <p:sp>
        <p:nvSpPr>
          <p:cNvPr id="7" name="Rectangle 6"/>
          <p:cNvSpPr/>
          <p:nvPr/>
        </p:nvSpPr>
        <p:spPr>
          <a:xfrm>
            <a:off x="361503" y="855707"/>
            <a:ext cx="9388551" cy="830997"/>
          </a:xfrm>
          <a:prstGeom prst="rect">
            <a:avLst/>
          </a:prstGeom>
        </p:spPr>
        <p:txBody>
          <a:bodyPr wrap="square">
            <a:spAutoFit/>
          </a:bodyPr>
          <a:lstStyle/>
          <a:p>
            <a:r>
              <a:rPr lang="en-US" sz="2400" dirty="0" smtClean="0">
                <a:solidFill>
                  <a:schemeClr val="bg1"/>
                </a:solidFill>
              </a:rPr>
              <a:t>Whatever </a:t>
            </a:r>
            <a:r>
              <a:rPr lang="en-US" sz="2400" dirty="0">
                <a:solidFill>
                  <a:schemeClr val="bg1"/>
                </a:solidFill>
              </a:rPr>
              <a:t>happens, conduct yourselves in a manner worthy of the gospel of Christ</a:t>
            </a:r>
            <a:r>
              <a:rPr lang="en-US" sz="2400" dirty="0" smtClean="0">
                <a:solidFill>
                  <a:schemeClr val="bg1"/>
                </a:solidFill>
              </a:rPr>
              <a:t>. </a:t>
            </a:r>
            <a:r>
              <a:rPr lang="en-US" sz="2400" b="1" dirty="0">
                <a:solidFill>
                  <a:schemeClr val="bg1"/>
                </a:solidFill>
              </a:rPr>
              <a:t>Philippians </a:t>
            </a:r>
            <a:r>
              <a:rPr lang="en-US" sz="2400" b="1" dirty="0" smtClean="0">
                <a:solidFill>
                  <a:schemeClr val="bg1"/>
                </a:solidFill>
              </a:rPr>
              <a:t>1:27(NIV</a:t>
            </a:r>
            <a:r>
              <a:rPr lang="en-US" sz="2400" b="1"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507588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52" y="203808"/>
            <a:ext cx="965436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Standing In Faith For The Supply of The Spirit </a:t>
            </a:r>
            <a:endParaRPr lang="en-US"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59495" y="747607"/>
            <a:ext cx="9962707" cy="6109365"/>
          </a:xfrm>
          <a:prstGeom prst="rect">
            <a:avLst/>
          </a:prstGeom>
        </p:spPr>
        <p:txBody>
          <a:bodyPr wrap="square">
            <a:spAutoFit/>
          </a:bodyPr>
          <a:lstStyle/>
          <a:p>
            <a:r>
              <a:rPr lang="en-US" sz="2300" dirty="0">
                <a:solidFill>
                  <a:schemeClr val="bg1"/>
                </a:solidFill>
              </a:rPr>
              <a:t>“Heavenly Father</a:t>
            </a:r>
            <a:r>
              <a:rPr lang="en-US" sz="2300" dirty="0" smtClean="0">
                <a:solidFill>
                  <a:schemeClr val="bg1"/>
                </a:solidFill>
              </a:rPr>
              <a:t>, I </a:t>
            </a:r>
            <a:r>
              <a:rPr lang="en-US" sz="2300" dirty="0">
                <a:solidFill>
                  <a:schemeClr val="bg1"/>
                </a:solidFill>
              </a:rPr>
              <a:t>declare that I have repented of my sins and received true pardon from the grace lavished on me at the Cross of Your Son Jesus Christ. In His finished work, I </a:t>
            </a:r>
            <a:r>
              <a:rPr lang="en-US" sz="2300" dirty="0" smtClean="0">
                <a:solidFill>
                  <a:schemeClr val="bg1"/>
                </a:solidFill>
              </a:rPr>
              <a:t>ALREADY have </a:t>
            </a:r>
            <a:r>
              <a:rPr lang="en-US" sz="2300" dirty="0">
                <a:solidFill>
                  <a:schemeClr val="bg1"/>
                </a:solidFill>
              </a:rPr>
              <a:t>Your favor </a:t>
            </a:r>
            <a:r>
              <a:rPr lang="en-US" sz="2300" dirty="0" smtClean="0">
                <a:solidFill>
                  <a:schemeClr val="bg1"/>
                </a:solidFill>
              </a:rPr>
              <a:t>today.  </a:t>
            </a:r>
            <a:r>
              <a:rPr lang="en-US" sz="2300" dirty="0">
                <a:solidFill>
                  <a:schemeClr val="bg1"/>
                </a:solidFill>
              </a:rPr>
              <a:t>I declare that I am, by Your Holy Spirit </a:t>
            </a:r>
            <a:r>
              <a:rPr lang="en-US" sz="2300" dirty="0" smtClean="0">
                <a:solidFill>
                  <a:schemeClr val="bg1"/>
                </a:solidFill>
              </a:rPr>
              <a:t>an Ester – a Deborah – a Princess of Your Kingdom to bring life – light and hope to my home – church and community.  </a:t>
            </a:r>
            <a:r>
              <a:rPr lang="en-US" sz="2300" dirty="0">
                <a:solidFill>
                  <a:schemeClr val="bg1"/>
                </a:solidFill>
              </a:rPr>
              <a:t>I know You are fighting my battles </a:t>
            </a:r>
            <a:r>
              <a:rPr lang="en-US" sz="2300" dirty="0" smtClean="0">
                <a:solidFill>
                  <a:schemeClr val="bg1"/>
                </a:solidFill>
              </a:rPr>
              <a:t>and FINISHING YOUR GOOD WORK IN ME as </a:t>
            </a:r>
            <a:r>
              <a:rPr lang="en-US" sz="2300" dirty="0">
                <a:solidFill>
                  <a:schemeClr val="bg1"/>
                </a:solidFill>
              </a:rPr>
              <a:t>I stand in faith.”</a:t>
            </a:r>
          </a:p>
          <a:p>
            <a:endParaRPr lang="en-US" sz="2300" dirty="0">
              <a:solidFill>
                <a:schemeClr val="bg1"/>
              </a:solidFill>
            </a:endParaRPr>
          </a:p>
          <a:p>
            <a:r>
              <a:rPr lang="en-US" sz="2300" dirty="0">
                <a:solidFill>
                  <a:schemeClr val="bg1"/>
                </a:solidFill>
              </a:rPr>
              <a:t>“I declare that all my days were ordained for me before I was born. That my mission is to do the works you have prepared for me to accomplish. Your success is upon my </a:t>
            </a:r>
            <a:r>
              <a:rPr lang="en-US" sz="2300" dirty="0" smtClean="0">
                <a:solidFill>
                  <a:schemeClr val="bg1"/>
                </a:solidFill>
              </a:rPr>
              <a:t>RELATIONSHIPS, my labors </a:t>
            </a:r>
            <a:r>
              <a:rPr lang="en-US" sz="2300" dirty="0">
                <a:solidFill>
                  <a:schemeClr val="bg1"/>
                </a:solidFill>
              </a:rPr>
              <a:t>and I expect to succeed in my </a:t>
            </a:r>
            <a:r>
              <a:rPr lang="en-US" sz="2300" dirty="0" smtClean="0">
                <a:solidFill>
                  <a:schemeClr val="bg1"/>
                </a:solidFill>
              </a:rPr>
              <a:t>vertical mission of FAITH and horizontal relationships of LOVE.” </a:t>
            </a:r>
            <a:endParaRPr lang="en-US" sz="2300" dirty="0">
              <a:solidFill>
                <a:schemeClr val="bg1"/>
              </a:solidFill>
            </a:endParaRPr>
          </a:p>
          <a:p>
            <a:r>
              <a:rPr lang="en-US" sz="2300" dirty="0">
                <a:solidFill>
                  <a:schemeClr val="bg1"/>
                </a:solidFill>
              </a:rPr>
              <a:t> </a:t>
            </a:r>
          </a:p>
          <a:p>
            <a:r>
              <a:rPr lang="en-US" sz="2300" dirty="0">
                <a:solidFill>
                  <a:schemeClr val="bg1"/>
                </a:solidFill>
              </a:rPr>
              <a:t>“Father, I thank You for causing me to make good decisions with a clear </a:t>
            </a:r>
            <a:r>
              <a:rPr lang="en-US" sz="2300" dirty="0" smtClean="0">
                <a:solidFill>
                  <a:schemeClr val="bg1"/>
                </a:solidFill>
              </a:rPr>
              <a:t>mind and changed heart. Thank You that </a:t>
            </a:r>
            <a:r>
              <a:rPr lang="en-US" sz="2300" dirty="0">
                <a:solidFill>
                  <a:schemeClr val="bg1"/>
                </a:solidFill>
              </a:rPr>
              <a:t>You work in me what is well pleasing in Your sight so that I can do all things through Christ who strengthens </a:t>
            </a:r>
            <a:r>
              <a:rPr lang="en-US" sz="2300" dirty="0" smtClean="0">
                <a:solidFill>
                  <a:schemeClr val="bg1"/>
                </a:solidFill>
              </a:rPr>
              <a:t>me.”</a:t>
            </a:r>
            <a:endParaRPr lang="en-US" sz="2300" dirty="0">
              <a:solidFill>
                <a:schemeClr val="bg1"/>
              </a:solidFill>
            </a:endParaRP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11" t="57271" r="34655" b="9060"/>
          <a:stretch/>
        </p:blipFill>
        <p:spPr bwMode="auto">
          <a:xfrm>
            <a:off x="2144111" y="0"/>
            <a:ext cx="5675586" cy="674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84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652" y="203808"/>
            <a:ext cx="965436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FAITH DECLARATION FROM PHILIPPIANS </a:t>
            </a:r>
            <a:endParaRPr lang="en-US" sz="32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12652" y="1137821"/>
            <a:ext cx="9654362" cy="5262979"/>
          </a:xfrm>
          <a:prstGeom prst="rect">
            <a:avLst/>
          </a:prstGeom>
        </p:spPr>
        <p:txBody>
          <a:bodyPr wrap="square">
            <a:spAutoFit/>
          </a:bodyPr>
          <a:lstStyle/>
          <a:p>
            <a:r>
              <a:rPr lang="en-US" sz="2400" dirty="0" smtClean="0">
                <a:solidFill>
                  <a:schemeClr val="bg1"/>
                </a:solidFill>
              </a:rPr>
              <a:t>“I declare victory and transformation over my emotions.”</a:t>
            </a:r>
          </a:p>
          <a:p>
            <a:endParaRPr lang="en-US" sz="2400" dirty="0">
              <a:solidFill>
                <a:schemeClr val="bg1"/>
              </a:solidFill>
            </a:endParaRPr>
          </a:p>
          <a:p>
            <a:r>
              <a:rPr lang="en-US" sz="2400" dirty="0" smtClean="0">
                <a:solidFill>
                  <a:schemeClr val="bg1"/>
                </a:solidFill>
              </a:rPr>
              <a:t>“I declare </a:t>
            </a:r>
            <a:r>
              <a:rPr lang="en-US" sz="2400" dirty="0">
                <a:solidFill>
                  <a:schemeClr val="bg1"/>
                </a:solidFill>
              </a:rPr>
              <a:t>victory and transformation over </a:t>
            </a:r>
            <a:r>
              <a:rPr lang="en-US" sz="2400" dirty="0" smtClean="0">
                <a:solidFill>
                  <a:schemeClr val="bg1"/>
                </a:solidFill>
              </a:rPr>
              <a:t>my marriage (household).”</a:t>
            </a:r>
          </a:p>
          <a:p>
            <a:endParaRPr lang="en-US" sz="2400" dirty="0">
              <a:solidFill>
                <a:schemeClr val="bg1"/>
              </a:solidFill>
            </a:endParaRPr>
          </a:p>
          <a:p>
            <a:r>
              <a:rPr lang="en-US" sz="2400" dirty="0" smtClean="0">
                <a:solidFill>
                  <a:schemeClr val="bg1"/>
                </a:solidFill>
              </a:rPr>
              <a:t>“I declare </a:t>
            </a:r>
            <a:r>
              <a:rPr lang="en-US" sz="2400" dirty="0">
                <a:solidFill>
                  <a:schemeClr val="bg1"/>
                </a:solidFill>
              </a:rPr>
              <a:t>victory and transformation over </a:t>
            </a:r>
            <a:r>
              <a:rPr lang="en-US" sz="2400" dirty="0" smtClean="0">
                <a:solidFill>
                  <a:schemeClr val="bg1"/>
                </a:solidFill>
              </a:rPr>
              <a:t>my children.”</a:t>
            </a:r>
          </a:p>
          <a:p>
            <a:endParaRPr lang="en-US" sz="2400" dirty="0">
              <a:solidFill>
                <a:schemeClr val="bg1"/>
              </a:solidFill>
            </a:endParaRPr>
          </a:p>
          <a:p>
            <a:r>
              <a:rPr lang="en-US" sz="2400" dirty="0" smtClean="0">
                <a:solidFill>
                  <a:schemeClr val="bg1"/>
                </a:solidFill>
              </a:rPr>
              <a:t>“I declare victory </a:t>
            </a:r>
            <a:r>
              <a:rPr lang="en-US" sz="2400" dirty="0">
                <a:solidFill>
                  <a:schemeClr val="bg1"/>
                </a:solidFill>
              </a:rPr>
              <a:t>and transformation </a:t>
            </a:r>
            <a:r>
              <a:rPr lang="en-US" sz="2400" dirty="0" smtClean="0">
                <a:solidFill>
                  <a:schemeClr val="bg1"/>
                </a:solidFill>
              </a:rPr>
              <a:t>over my church, community, and nation.”</a:t>
            </a:r>
            <a:endParaRPr lang="en-US" sz="2400" dirty="0">
              <a:solidFill>
                <a:schemeClr val="bg1"/>
              </a:solidFill>
            </a:endParaRPr>
          </a:p>
          <a:p>
            <a:r>
              <a:rPr lang="en-US" sz="2400" dirty="0">
                <a:solidFill>
                  <a:schemeClr val="bg1"/>
                </a:solidFill>
              </a:rPr>
              <a:t> </a:t>
            </a:r>
          </a:p>
          <a:p>
            <a:r>
              <a:rPr lang="en-US" sz="2400" dirty="0" smtClean="0">
                <a:solidFill>
                  <a:schemeClr val="bg1"/>
                </a:solidFill>
              </a:rPr>
              <a:t>“NOW HELP ME PARTNER WITH YOU AS YOU COMPLETE THE GOOD WORK YOU HAVE BEGUN – I SURRENDER TO YOUR HOLY SPIRIT to be </a:t>
            </a:r>
            <a:r>
              <a:rPr lang="en-US" sz="2400" dirty="0">
                <a:solidFill>
                  <a:schemeClr val="bg1"/>
                </a:solidFill>
              </a:rPr>
              <a:t>transformed, </a:t>
            </a:r>
            <a:r>
              <a:rPr lang="en-US" sz="2400" dirty="0" smtClean="0">
                <a:solidFill>
                  <a:schemeClr val="bg1"/>
                </a:solidFill>
              </a:rPr>
              <a:t>filled, and </a:t>
            </a:r>
            <a:r>
              <a:rPr lang="en-US" sz="2400" dirty="0">
                <a:solidFill>
                  <a:schemeClr val="bg1"/>
                </a:solidFill>
              </a:rPr>
              <a:t>given the opportunity to shine Your love and truth into the world.” </a:t>
            </a:r>
          </a:p>
          <a:p>
            <a:r>
              <a:rPr lang="en-US" sz="2400" dirty="0">
                <a:solidFill>
                  <a:schemeClr val="bg1"/>
                </a:solidFill>
              </a:rPr>
              <a:t> </a:t>
            </a: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re Reward and Punishment Systems Still Relevant Today? - Cendekia Har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665" y="2180152"/>
            <a:ext cx="3215460" cy="1844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9051" y="471276"/>
            <a:ext cx="8394825" cy="830997"/>
          </a:xfrm>
          <a:prstGeom prst="rect">
            <a:avLst/>
          </a:prstGeom>
        </p:spPr>
        <p:txBody>
          <a:bodyPr wrap="square">
            <a:spAutoFit/>
          </a:bodyPr>
          <a:lstStyle/>
          <a:p>
            <a:pPr algn="ctr"/>
            <a:r>
              <a:rPr lang="en-US" sz="2400" b="1" dirty="0">
                <a:solidFill>
                  <a:srgbClr val="FFFF00"/>
                </a:solidFill>
              </a:rPr>
              <a:t>GOD CREATED REPERCUSSIONS TO OUR DECISIONS </a:t>
            </a:r>
            <a:r>
              <a:rPr lang="en-US" sz="2400" b="1" dirty="0" smtClean="0">
                <a:solidFill>
                  <a:srgbClr val="FFFF00"/>
                </a:solidFill>
              </a:rPr>
              <a:t>IN LIFE NOT </a:t>
            </a:r>
            <a:r>
              <a:rPr lang="en-US" sz="2400" b="1" dirty="0">
                <a:solidFill>
                  <a:srgbClr val="FFFF00"/>
                </a:solidFill>
              </a:rPr>
              <a:t>EVOLUTION AND CHANCE </a:t>
            </a:r>
          </a:p>
        </p:txBody>
      </p:sp>
      <p:pic>
        <p:nvPicPr>
          <p:cNvPr id="5124" name="Picture 4" descr="Spiritual Illumination Silhouette Stok Vektör Sanatı &amp; Aura'nin Daha Fazla  Görseli - Aura, İnsan Vücudu, Aydınlatılmış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8" y="3472760"/>
            <a:ext cx="2216433" cy="31991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52665" y="4934228"/>
            <a:ext cx="6907793" cy="1569660"/>
          </a:xfrm>
          <a:prstGeom prst="rect">
            <a:avLst/>
          </a:prstGeom>
        </p:spPr>
        <p:txBody>
          <a:bodyPr wrap="square">
            <a:spAutoFit/>
          </a:bodyPr>
          <a:lstStyle/>
          <a:p>
            <a:r>
              <a:rPr lang="en-US" sz="2400" b="1" dirty="0">
                <a:solidFill>
                  <a:srgbClr val="FFFF00"/>
                </a:solidFill>
              </a:rPr>
              <a:t>GOD IS THE ONE WHO MADE US SPIRITUAL BEINGS SURROUNDED BY A PHYSICAL BODY – AND A NATURAL WORLD </a:t>
            </a:r>
            <a:r>
              <a:rPr lang="en-US" sz="2400" b="1" dirty="0" smtClean="0">
                <a:solidFill>
                  <a:srgbClr val="FFFF00"/>
                </a:solidFill>
              </a:rPr>
              <a:t>WITH CONSEQUENCES TO OUR CHOICES</a:t>
            </a:r>
            <a:endParaRPr lang="en-US" sz="2400" b="1" dirty="0">
              <a:solidFill>
                <a:srgbClr val="FFFF00"/>
              </a:solidFill>
            </a:endParaRPr>
          </a:p>
        </p:txBody>
      </p:sp>
      <p:pic>
        <p:nvPicPr>
          <p:cNvPr id="5126" name="Picture 6" descr="Good Versus Evil In Today's World - Pride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359" y="2180152"/>
            <a:ext cx="3422367" cy="184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7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1188" y="162174"/>
            <a:ext cx="9162107"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What Are The Things That Come At You That Take You Out Of Sync with God and  Others?</a:t>
            </a:r>
            <a:endParaRPr lang="en-US" sz="3200" b="1" dirty="0">
              <a:solidFill>
                <a:srgbClr val="FFFF00"/>
              </a:solidFill>
              <a:effectLst>
                <a:outerShdw blurRad="38100" dist="38100" dir="2700000" algn="tl">
                  <a:srgbClr val="000000">
                    <a:alpha val="43137"/>
                  </a:srgbClr>
                </a:outerShdw>
              </a:effectLst>
            </a:endParaRPr>
          </a:p>
        </p:txBody>
      </p:sp>
      <p:pic>
        <p:nvPicPr>
          <p:cNvPr id="3074" name="Picture 2" descr="How to Deal With Disappointment: 5 Ways to Get Over it"/>
          <p:cNvPicPr>
            <a:picLocks noChangeAspect="1" noChangeArrowheads="1"/>
          </p:cNvPicPr>
          <p:nvPr/>
        </p:nvPicPr>
        <p:blipFill rotWithShape="1">
          <a:blip r:embed="rId2">
            <a:extLst>
              <a:ext uri="{28A0092B-C50C-407E-A947-70E740481C1C}">
                <a14:useLocalDpi xmlns:a14="http://schemas.microsoft.com/office/drawing/2010/main" val="0"/>
              </a:ext>
            </a:extLst>
          </a:blip>
          <a:srcRect l="8672" t="37501" r="8672" b="37499"/>
          <a:stretch/>
        </p:blipFill>
        <p:spPr bwMode="auto">
          <a:xfrm>
            <a:off x="593316" y="1387212"/>
            <a:ext cx="6254051" cy="10815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7 Tips for Handling Relationship Conflict | Jacksonville Center for Sexual  Health - Jacksonville, 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922" y="4089596"/>
            <a:ext cx="3258055" cy="21647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49656" y="6254393"/>
            <a:ext cx="2929321" cy="400110"/>
          </a:xfrm>
          <a:prstGeom prst="rect">
            <a:avLst/>
          </a:prstGeom>
          <a:noFill/>
        </p:spPr>
        <p:txBody>
          <a:bodyPr wrap="square" rtlCol="0">
            <a:spAutoFit/>
          </a:bodyPr>
          <a:lstStyle/>
          <a:p>
            <a:r>
              <a:rPr lang="en-US" sz="2000" b="1" dirty="0" smtClean="0">
                <a:solidFill>
                  <a:schemeClr val="bg1"/>
                </a:solidFill>
              </a:rPr>
              <a:t>Relationship Conflict</a:t>
            </a:r>
          </a:p>
        </p:txBody>
      </p:sp>
      <p:pic>
        <p:nvPicPr>
          <p:cNvPr id="3078" name="Picture 6" descr="Financial Hit synonyms - 8 Words and Phrases for Financial Hit"/>
          <p:cNvPicPr>
            <a:picLocks noChangeAspect="1" noChangeArrowheads="1"/>
          </p:cNvPicPr>
          <p:nvPr/>
        </p:nvPicPr>
        <p:blipFill rotWithShape="1">
          <a:blip r:embed="rId4">
            <a:extLst>
              <a:ext uri="{28A0092B-C50C-407E-A947-70E740481C1C}">
                <a14:useLocalDpi xmlns:a14="http://schemas.microsoft.com/office/drawing/2010/main" val="0"/>
              </a:ext>
            </a:extLst>
          </a:blip>
          <a:srcRect l="51477" t="38660" r="6105" b="45151"/>
          <a:stretch/>
        </p:blipFill>
        <p:spPr bwMode="auto">
          <a:xfrm>
            <a:off x="572051" y="2894852"/>
            <a:ext cx="4848447" cy="9683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njustice and the Care of Souls, Second Edition: Taking Oppression  Seriously in Pastoral Care | Fortress Press"/>
          <p:cNvPicPr>
            <a:picLocks noChangeAspect="1" noChangeArrowheads="1"/>
          </p:cNvPicPr>
          <p:nvPr/>
        </p:nvPicPr>
        <p:blipFill rotWithShape="1">
          <a:blip r:embed="rId5">
            <a:extLst>
              <a:ext uri="{28A0092B-C50C-407E-A947-70E740481C1C}">
                <a14:useLocalDpi xmlns:a14="http://schemas.microsoft.com/office/drawing/2010/main" val="0"/>
              </a:ext>
            </a:extLst>
          </a:blip>
          <a:srcRect t="18976" b="67256"/>
          <a:stretch/>
        </p:blipFill>
        <p:spPr bwMode="auto">
          <a:xfrm>
            <a:off x="553311" y="5723652"/>
            <a:ext cx="4867187" cy="100513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OSPEL APOSTOLIC CHURCH. EJIGBO BRANCH: ARROW OF SICKNESS AND DEATH"/>
          <p:cNvPicPr>
            <a:picLocks noChangeAspect="1" noChangeArrowheads="1"/>
          </p:cNvPicPr>
          <p:nvPr/>
        </p:nvPicPr>
        <p:blipFill rotWithShape="1">
          <a:blip r:embed="rId6">
            <a:extLst>
              <a:ext uri="{28A0092B-C50C-407E-A947-70E740481C1C}">
                <a14:useLocalDpi xmlns:a14="http://schemas.microsoft.com/office/drawing/2010/main" val="0"/>
              </a:ext>
            </a:extLst>
          </a:blip>
          <a:srcRect l="18374" t="41880" b="24754"/>
          <a:stretch/>
        </p:blipFill>
        <p:spPr bwMode="auto">
          <a:xfrm>
            <a:off x="572051" y="4004163"/>
            <a:ext cx="4848447" cy="145793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isunderstood (TV Series 2023– ) - IMDb"/>
          <p:cNvPicPr>
            <a:picLocks noChangeAspect="1" noChangeArrowheads="1"/>
          </p:cNvPicPr>
          <p:nvPr/>
        </p:nvPicPr>
        <p:blipFill rotWithShape="1">
          <a:blip r:embed="rId7">
            <a:extLst>
              <a:ext uri="{28A0092B-C50C-407E-A947-70E740481C1C}">
                <a14:useLocalDpi xmlns:a14="http://schemas.microsoft.com/office/drawing/2010/main" val="0"/>
              </a:ext>
            </a:extLst>
          </a:blip>
          <a:srcRect l="9712" t="54822" r="8312" b="22589"/>
          <a:stretch/>
        </p:blipFill>
        <p:spPr bwMode="auto">
          <a:xfrm>
            <a:off x="5567881" y="2684486"/>
            <a:ext cx="4264182" cy="77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9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nne\AppData\Local\Microsoft\Windows\INetCache\Content.Outlook\UG4MP9MT\IMG_3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891" y="300692"/>
            <a:ext cx="5911998" cy="635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11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4119" y="99604"/>
            <a:ext cx="768639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Key Verses of Chapter One </a:t>
            </a:r>
            <a:endParaRPr lang="en-US"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94561" y="5323488"/>
            <a:ext cx="9505507" cy="1200329"/>
          </a:xfrm>
          <a:prstGeom prst="rect">
            <a:avLst/>
          </a:prstGeom>
        </p:spPr>
        <p:txBody>
          <a:bodyPr wrap="square">
            <a:spAutoFit/>
          </a:bodyPr>
          <a:lstStyle/>
          <a:p>
            <a:r>
              <a:rPr lang="en-US" sz="2400" dirty="0" smtClean="0">
                <a:solidFill>
                  <a:schemeClr val="bg1"/>
                </a:solidFill>
              </a:rPr>
              <a:t>For </a:t>
            </a:r>
            <a:r>
              <a:rPr lang="en-US" sz="2400" dirty="0">
                <a:solidFill>
                  <a:schemeClr val="bg1"/>
                </a:solidFill>
              </a:rPr>
              <a:t>I know that this </a:t>
            </a:r>
            <a:r>
              <a:rPr lang="en-US" sz="2400" dirty="0" smtClean="0">
                <a:solidFill>
                  <a:schemeClr val="bg1"/>
                </a:solidFill>
              </a:rPr>
              <a:t>will turn </a:t>
            </a:r>
            <a:r>
              <a:rPr lang="en-US" sz="2400" dirty="0">
                <a:solidFill>
                  <a:schemeClr val="bg1"/>
                </a:solidFill>
              </a:rPr>
              <a:t>to my </a:t>
            </a:r>
            <a:r>
              <a:rPr lang="en-US" sz="2400" dirty="0" smtClean="0">
                <a:solidFill>
                  <a:schemeClr val="bg1"/>
                </a:solidFill>
              </a:rPr>
              <a:t>salvation </a:t>
            </a:r>
            <a:r>
              <a:rPr lang="en-US" sz="1600" dirty="0" smtClean="0">
                <a:solidFill>
                  <a:schemeClr val="bg1"/>
                </a:solidFill>
              </a:rPr>
              <a:t>(rescue, deliverance) </a:t>
            </a:r>
            <a:r>
              <a:rPr lang="en-US" sz="2400" dirty="0">
                <a:solidFill>
                  <a:schemeClr val="bg1"/>
                </a:solidFill>
              </a:rPr>
              <a:t>through your </a:t>
            </a:r>
            <a:r>
              <a:rPr lang="en-US" sz="2400" dirty="0" smtClean="0">
                <a:solidFill>
                  <a:schemeClr val="bg1"/>
                </a:solidFill>
              </a:rPr>
              <a:t>prayers, </a:t>
            </a:r>
            <a:r>
              <a:rPr lang="en-US" sz="2400" dirty="0">
                <a:solidFill>
                  <a:schemeClr val="bg1"/>
                </a:solidFill>
              </a:rPr>
              <a:t>and the supply</a:t>
            </a:r>
            <a:r>
              <a:rPr lang="en-US" sz="2000" dirty="0">
                <a:solidFill>
                  <a:schemeClr val="bg1"/>
                </a:solidFill>
              </a:rPr>
              <a:t> </a:t>
            </a:r>
            <a:r>
              <a:rPr lang="en-US" sz="1600" dirty="0" smtClean="0">
                <a:solidFill>
                  <a:schemeClr val="bg1"/>
                </a:solidFill>
              </a:rPr>
              <a:t>(bountiful, fully aided, furnished, contribute) </a:t>
            </a:r>
            <a:r>
              <a:rPr lang="en-US" sz="2400" dirty="0" smtClean="0">
                <a:solidFill>
                  <a:schemeClr val="bg1"/>
                </a:solidFill>
              </a:rPr>
              <a:t>of </a:t>
            </a:r>
            <a:r>
              <a:rPr lang="en-US" sz="2400" dirty="0">
                <a:solidFill>
                  <a:schemeClr val="bg1"/>
                </a:solidFill>
              </a:rPr>
              <a:t>the Spirit of Jesus Christ</a:t>
            </a:r>
            <a:r>
              <a:rPr lang="en-US" sz="2000" dirty="0">
                <a:solidFill>
                  <a:schemeClr val="bg1"/>
                </a:solidFill>
              </a:rPr>
              <a:t>, </a:t>
            </a:r>
            <a:r>
              <a:rPr lang="en-US" sz="2000" b="1" dirty="0">
                <a:solidFill>
                  <a:schemeClr val="bg1"/>
                </a:solidFill>
              </a:rPr>
              <a:t>Philippians 1:19 (KJV) </a:t>
            </a:r>
            <a:endParaRPr lang="en-US" sz="2000" dirty="0">
              <a:solidFill>
                <a:schemeClr val="bg1"/>
              </a:solidFill>
            </a:endParaRPr>
          </a:p>
        </p:txBody>
      </p:sp>
      <p:sp>
        <p:nvSpPr>
          <p:cNvPr id="5" name="Rectangle 4"/>
          <p:cNvSpPr/>
          <p:nvPr/>
        </p:nvSpPr>
        <p:spPr>
          <a:xfrm>
            <a:off x="323599" y="762909"/>
            <a:ext cx="9589883" cy="2215991"/>
          </a:xfrm>
          <a:prstGeom prst="rect">
            <a:avLst/>
          </a:prstGeom>
        </p:spPr>
        <p:txBody>
          <a:bodyPr wrap="square">
            <a:spAutoFit/>
          </a:bodyPr>
          <a:lstStyle/>
          <a:p>
            <a:r>
              <a:rPr lang="en-US" sz="2300" dirty="0" smtClean="0">
                <a:solidFill>
                  <a:schemeClr val="bg1"/>
                </a:solidFill>
              </a:rPr>
              <a:t>And </a:t>
            </a:r>
            <a:r>
              <a:rPr lang="en-US" sz="2300" dirty="0">
                <a:solidFill>
                  <a:schemeClr val="bg1"/>
                </a:solidFill>
              </a:rPr>
              <a:t>this is my prayer: that your love may abound more and more in knowledge and depth of insight, </a:t>
            </a:r>
            <a:r>
              <a:rPr lang="en-US" sz="2300" baseline="30000" dirty="0">
                <a:solidFill>
                  <a:schemeClr val="bg1"/>
                </a:solidFill>
              </a:rPr>
              <a:t>10 </a:t>
            </a:r>
            <a:r>
              <a:rPr lang="en-US" sz="2300" dirty="0">
                <a:solidFill>
                  <a:schemeClr val="bg1"/>
                </a:solidFill>
              </a:rPr>
              <a:t> so that you may be able to discern what is best and may be pure and blameless until the day of Christ, </a:t>
            </a:r>
            <a:r>
              <a:rPr lang="en-US" sz="2300" baseline="30000" dirty="0">
                <a:solidFill>
                  <a:schemeClr val="bg1"/>
                </a:solidFill>
              </a:rPr>
              <a:t>11 </a:t>
            </a:r>
            <a:r>
              <a:rPr lang="en-US" sz="2300" dirty="0">
                <a:solidFill>
                  <a:schemeClr val="bg1"/>
                </a:solidFill>
              </a:rPr>
              <a:t> filled with the fruit of righteousness that comes through Jesus Christ--to the glory and praise of </a:t>
            </a:r>
            <a:r>
              <a:rPr lang="en-US" sz="2300" dirty="0" smtClean="0">
                <a:solidFill>
                  <a:schemeClr val="bg1"/>
                </a:solidFill>
              </a:rPr>
              <a:t>God (the Father). </a:t>
            </a:r>
          </a:p>
          <a:p>
            <a:r>
              <a:rPr lang="en-US" sz="2300" b="1" dirty="0" smtClean="0">
                <a:solidFill>
                  <a:schemeClr val="bg1"/>
                </a:solidFill>
              </a:rPr>
              <a:t>Philippians </a:t>
            </a:r>
            <a:r>
              <a:rPr lang="en-US" sz="2300" b="1" dirty="0">
                <a:solidFill>
                  <a:schemeClr val="bg1"/>
                </a:solidFill>
              </a:rPr>
              <a:t>1:9-11 (NIV) </a:t>
            </a:r>
            <a:endParaRPr lang="en-US" sz="2300" dirty="0">
              <a:solidFill>
                <a:schemeClr val="bg1"/>
              </a:solidFill>
            </a:endParaRPr>
          </a:p>
        </p:txBody>
      </p:sp>
      <p:sp>
        <p:nvSpPr>
          <p:cNvPr id="6" name="Rectangle 5"/>
          <p:cNvSpPr/>
          <p:nvPr/>
        </p:nvSpPr>
        <p:spPr>
          <a:xfrm>
            <a:off x="294560" y="3059793"/>
            <a:ext cx="9433025" cy="2123658"/>
          </a:xfrm>
          <a:prstGeom prst="rect">
            <a:avLst/>
          </a:prstGeom>
        </p:spPr>
        <p:txBody>
          <a:bodyPr wrap="square">
            <a:spAutoFit/>
          </a:bodyPr>
          <a:lstStyle/>
          <a:p>
            <a:r>
              <a:rPr lang="en-US" sz="2200" dirty="0" smtClean="0">
                <a:solidFill>
                  <a:schemeClr val="bg1"/>
                </a:solidFill>
              </a:rPr>
              <a:t>Now </a:t>
            </a:r>
            <a:r>
              <a:rPr lang="en-US" sz="2200" dirty="0">
                <a:solidFill>
                  <a:schemeClr val="bg1"/>
                </a:solidFill>
              </a:rPr>
              <a:t>I want you to know, brothers, that what has happened to me has really served to advance the gospel. </a:t>
            </a:r>
            <a:r>
              <a:rPr lang="en-US" sz="2200" baseline="30000" dirty="0">
                <a:solidFill>
                  <a:schemeClr val="bg1"/>
                </a:solidFill>
              </a:rPr>
              <a:t>13 </a:t>
            </a:r>
            <a:r>
              <a:rPr lang="en-US" sz="2200" dirty="0">
                <a:solidFill>
                  <a:schemeClr val="bg1"/>
                </a:solidFill>
              </a:rPr>
              <a:t> As a result, it has become clear throughout the whole palace guard and to everyone else that I am in chains for Christ. </a:t>
            </a:r>
            <a:r>
              <a:rPr lang="en-US" sz="2200" baseline="30000" dirty="0">
                <a:solidFill>
                  <a:schemeClr val="bg1"/>
                </a:solidFill>
              </a:rPr>
              <a:t>14 </a:t>
            </a:r>
            <a:r>
              <a:rPr lang="en-US" sz="2200" dirty="0">
                <a:solidFill>
                  <a:schemeClr val="bg1"/>
                </a:solidFill>
              </a:rPr>
              <a:t> Because of my chains, most of the brothers in the Lord have been encouraged to speak the word of God more courageously and fearlessly. </a:t>
            </a:r>
            <a:r>
              <a:rPr lang="en-US" sz="2200" b="1" dirty="0">
                <a:solidFill>
                  <a:schemeClr val="bg1"/>
                </a:solidFill>
              </a:rPr>
              <a:t>Philippians 1:12-14 (NIV) </a:t>
            </a:r>
            <a:endParaRPr lang="en-US" sz="2200" dirty="0">
              <a:solidFill>
                <a:schemeClr val="bg1"/>
              </a:solidFill>
            </a:endParaRPr>
          </a:p>
        </p:txBody>
      </p:sp>
    </p:spTree>
    <p:extLst>
      <p:ext uri="{BB962C8B-B14F-4D97-AF65-F5344CB8AC3E}">
        <p14:creationId xmlns:p14="http://schemas.microsoft.com/office/powerpoint/2010/main" val="4147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976" y="253496"/>
            <a:ext cx="9370337" cy="1384995"/>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Let’s Look At Paul’s Life and See How These</a:t>
            </a:r>
          </a:p>
          <a:p>
            <a:pPr algn="ctr"/>
            <a:r>
              <a:rPr lang="en-US" sz="2800" b="1" dirty="0" smtClean="0">
                <a:solidFill>
                  <a:srgbClr val="FFFF00"/>
                </a:solidFill>
                <a:effectLst>
                  <a:outerShdw blurRad="38100" dist="38100" dir="2700000" algn="tl">
                    <a:srgbClr val="000000">
                      <a:alpha val="43137"/>
                    </a:srgbClr>
                  </a:outerShdw>
                </a:effectLst>
              </a:rPr>
              <a:t>Events Prepared Him For Seeing The Fruit</a:t>
            </a:r>
          </a:p>
          <a:p>
            <a:pPr algn="ctr"/>
            <a:r>
              <a:rPr lang="en-US" sz="2800" b="1" dirty="0" smtClean="0">
                <a:solidFill>
                  <a:srgbClr val="FFFF00"/>
                </a:solidFill>
                <a:effectLst>
                  <a:outerShdw blurRad="38100" dist="38100" dir="2700000" algn="tl">
                    <a:srgbClr val="000000">
                      <a:alpha val="43137"/>
                    </a:srgbClr>
                  </a:outerShdw>
                </a:effectLst>
              </a:rPr>
              <a:t>Of Righteousness In The Midst of Crazy Situations </a:t>
            </a: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34977" y="1801453"/>
            <a:ext cx="9596674" cy="4893647"/>
          </a:xfrm>
          <a:prstGeom prst="rect">
            <a:avLst/>
          </a:prstGeom>
        </p:spPr>
        <p:txBody>
          <a:bodyPr wrap="square">
            <a:spAutoFit/>
          </a:bodyPr>
          <a:lstStyle/>
          <a:p>
            <a:r>
              <a:rPr lang="en-US" sz="2400" dirty="0" smtClean="0">
                <a:solidFill>
                  <a:schemeClr val="bg1"/>
                </a:solidFill>
              </a:rPr>
              <a:t> </a:t>
            </a:r>
            <a:r>
              <a:rPr lang="en-US" sz="2400" dirty="0">
                <a:solidFill>
                  <a:schemeClr val="bg1"/>
                </a:solidFill>
              </a:rPr>
              <a:t>I have worked much harder, been in prison more frequently, been flogged more severely, and been exposed to death again and again. </a:t>
            </a:r>
            <a:r>
              <a:rPr lang="en-US" sz="2400" baseline="30000" dirty="0">
                <a:solidFill>
                  <a:schemeClr val="bg1"/>
                </a:solidFill>
              </a:rPr>
              <a:t>24 </a:t>
            </a:r>
            <a:r>
              <a:rPr lang="en-US" sz="2400" dirty="0">
                <a:solidFill>
                  <a:schemeClr val="bg1"/>
                </a:solidFill>
              </a:rPr>
              <a:t> Five times I received from the Jews the forty lashes minus one. </a:t>
            </a:r>
            <a:r>
              <a:rPr lang="en-US" sz="2400" baseline="30000" dirty="0">
                <a:solidFill>
                  <a:schemeClr val="bg1"/>
                </a:solidFill>
              </a:rPr>
              <a:t>25 </a:t>
            </a:r>
            <a:r>
              <a:rPr lang="en-US" sz="2400" dirty="0">
                <a:solidFill>
                  <a:schemeClr val="bg1"/>
                </a:solidFill>
              </a:rPr>
              <a:t> Three times I was beaten with rods, once I was stoned, three times I was shipwrecked, I spent a night and a day in the open sea, </a:t>
            </a:r>
            <a:r>
              <a:rPr lang="en-US" sz="2400" baseline="30000" dirty="0">
                <a:solidFill>
                  <a:schemeClr val="bg1"/>
                </a:solidFill>
              </a:rPr>
              <a:t>26 </a:t>
            </a:r>
            <a:r>
              <a:rPr lang="en-US" sz="2400" dirty="0">
                <a:solidFill>
                  <a:schemeClr val="bg1"/>
                </a:solidFill>
              </a:rPr>
              <a:t> I have been constantly on the move. I have been in danger from rivers, in danger from bandits, in danger from my own countrymen, in danger from Gentiles; in danger in the city, in danger in the country, in danger at sea; and in danger from false brothers. </a:t>
            </a:r>
            <a:r>
              <a:rPr lang="en-US" sz="2400" baseline="30000" dirty="0">
                <a:solidFill>
                  <a:schemeClr val="bg1"/>
                </a:solidFill>
              </a:rPr>
              <a:t>27 </a:t>
            </a:r>
            <a:r>
              <a:rPr lang="en-US" sz="2400" dirty="0">
                <a:solidFill>
                  <a:schemeClr val="bg1"/>
                </a:solidFill>
              </a:rPr>
              <a:t> I have labored and toiled and have often gone without sleep; I have known hunger and thirst and have often gone without food; I have been cold and naked. </a:t>
            </a:r>
            <a:r>
              <a:rPr lang="en-US" sz="2400" baseline="30000" dirty="0">
                <a:solidFill>
                  <a:schemeClr val="bg1"/>
                </a:solidFill>
              </a:rPr>
              <a:t>28 </a:t>
            </a:r>
            <a:r>
              <a:rPr lang="en-US" sz="2400" dirty="0">
                <a:solidFill>
                  <a:schemeClr val="bg1"/>
                </a:solidFill>
              </a:rPr>
              <a:t> Besides everything else, I face daily the pressure of my concern for all the churches. </a:t>
            </a:r>
            <a:r>
              <a:rPr lang="en-US" sz="2400" b="1" dirty="0">
                <a:solidFill>
                  <a:schemeClr val="bg1"/>
                </a:solidFill>
              </a:rPr>
              <a:t>2 Corinthians 11:23-28 (NIV) </a:t>
            </a:r>
            <a:endParaRPr lang="en-US" sz="2400" dirty="0">
              <a:solidFill>
                <a:schemeClr val="bg1"/>
              </a:solidFill>
            </a:endParaRPr>
          </a:p>
        </p:txBody>
      </p:sp>
    </p:spTree>
    <p:extLst>
      <p:ext uri="{BB962C8B-B14F-4D97-AF65-F5344CB8AC3E}">
        <p14:creationId xmlns:p14="http://schemas.microsoft.com/office/powerpoint/2010/main" val="1094882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117710"/>
            <a:ext cx="7686392" cy="461665"/>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rPr>
              <a:t>Paul Is Having Influence Even In The Palace of Nero </a:t>
            </a:r>
          </a:p>
        </p:txBody>
      </p:sp>
      <p:sp>
        <p:nvSpPr>
          <p:cNvPr id="3" name="AutoShape 2" descr="Who was Nero? | British Muse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07975" y="520000"/>
            <a:ext cx="9622834" cy="6186309"/>
          </a:xfrm>
          <a:prstGeom prst="rect">
            <a:avLst/>
          </a:prstGeom>
        </p:spPr>
        <p:txBody>
          <a:bodyPr wrap="square">
            <a:spAutoFit/>
          </a:bodyPr>
          <a:lstStyle/>
          <a:p>
            <a:r>
              <a:rPr lang="en-US" dirty="0">
                <a:solidFill>
                  <a:schemeClr val="bg1"/>
                </a:solidFill>
              </a:rPr>
              <a:t> It's true that some here preach Christ because with me out of the </a:t>
            </a:r>
            <a:r>
              <a:rPr lang="en-US" dirty="0" smtClean="0">
                <a:solidFill>
                  <a:schemeClr val="bg1"/>
                </a:solidFill>
              </a:rPr>
              <a:t>way (by being imprisoned) , </a:t>
            </a:r>
            <a:r>
              <a:rPr lang="en-US" dirty="0">
                <a:solidFill>
                  <a:schemeClr val="bg1"/>
                </a:solidFill>
              </a:rPr>
              <a:t>they think they'll step right into the spotlight. But the others do it with the best heart in the world. </a:t>
            </a:r>
            <a:r>
              <a:rPr lang="en-US" baseline="30000" dirty="0">
                <a:solidFill>
                  <a:schemeClr val="bg1"/>
                </a:solidFill>
              </a:rPr>
              <a:t>16 </a:t>
            </a:r>
            <a:r>
              <a:rPr lang="en-US" dirty="0">
                <a:solidFill>
                  <a:schemeClr val="bg1"/>
                </a:solidFill>
              </a:rPr>
              <a:t> One group is motivated by pure love, knowing that I am here defending the Message, wanting to help. </a:t>
            </a:r>
            <a:r>
              <a:rPr lang="en-US" baseline="30000" dirty="0">
                <a:solidFill>
                  <a:schemeClr val="bg1"/>
                </a:solidFill>
              </a:rPr>
              <a:t>17 </a:t>
            </a:r>
            <a:r>
              <a:rPr lang="en-US" dirty="0">
                <a:solidFill>
                  <a:schemeClr val="bg1"/>
                </a:solidFill>
              </a:rPr>
              <a:t> The others, now that I'm out of the picture, are merely greedy, hoping to get something out of it for themselves. Their motives are bad. They see me as their competition, and so the worse it goes for me, the better—they think—for them. </a:t>
            </a:r>
            <a:r>
              <a:rPr lang="en-US" baseline="30000" dirty="0">
                <a:solidFill>
                  <a:schemeClr val="bg1"/>
                </a:solidFill>
              </a:rPr>
              <a:t>18 </a:t>
            </a:r>
            <a:r>
              <a:rPr lang="en-US" dirty="0">
                <a:solidFill>
                  <a:schemeClr val="bg1"/>
                </a:solidFill>
              </a:rPr>
              <a:t> So how am I to respond? I've decided that I really don't care about their motives, whether mixed, bad, or indifferent. Every time one of them opens his mouth, Christ is proclaimed, so I just cheer them on! And I'm going to keep that celebration going </a:t>
            </a:r>
            <a:r>
              <a:rPr lang="en-US" baseline="30000" dirty="0">
                <a:solidFill>
                  <a:schemeClr val="bg1"/>
                </a:solidFill>
              </a:rPr>
              <a:t>19 </a:t>
            </a:r>
            <a:r>
              <a:rPr lang="en-US" dirty="0">
                <a:solidFill>
                  <a:schemeClr val="bg1"/>
                </a:solidFill>
              </a:rPr>
              <a:t> because I know how it's going to turn out. Through your faithful prayers and the generous response of the Spirit of Jesus Christ, everything he wants to do in and through me will be done. </a:t>
            </a:r>
            <a:r>
              <a:rPr lang="en-US" baseline="30000" dirty="0">
                <a:solidFill>
                  <a:schemeClr val="bg1"/>
                </a:solidFill>
              </a:rPr>
              <a:t>20 </a:t>
            </a:r>
            <a:r>
              <a:rPr lang="en-US" dirty="0">
                <a:solidFill>
                  <a:schemeClr val="bg1"/>
                </a:solidFill>
              </a:rPr>
              <a:t> I can hardly wait to continue on my course. I don't expect to be embarrassed in the least. On the contrary, everything happening to me in this jail only serves to make Christ more accurately known, regardless of whether I live or die. They didn't shut me up; they gave me a pulpit! </a:t>
            </a:r>
            <a:r>
              <a:rPr lang="en-US" baseline="30000" dirty="0">
                <a:solidFill>
                  <a:schemeClr val="bg1"/>
                </a:solidFill>
              </a:rPr>
              <a:t>21 </a:t>
            </a:r>
            <a:r>
              <a:rPr lang="en-US" dirty="0">
                <a:solidFill>
                  <a:schemeClr val="bg1"/>
                </a:solidFill>
              </a:rPr>
              <a:t> </a:t>
            </a:r>
            <a:r>
              <a:rPr lang="en-US" dirty="0">
                <a:solidFill>
                  <a:srgbClr val="FFFF00"/>
                </a:solidFill>
              </a:rPr>
              <a:t>Alive, I'm Christ's messenger; dead, I'm his bounty. Life versus even more life! I can't lose.</a:t>
            </a:r>
            <a:r>
              <a:rPr lang="en-US" dirty="0">
                <a:solidFill>
                  <a:schemeClr val="bg1"/>
                </a:solidFill>
              </a:rPr>
              <a:t> </a:t>
            </a:r>
            <a:r>
              <a:rPr lang="en-US" baseline="30000" dirty="0">
                <a:solidFill>
                  <a:schemeClr val="bg1"/>
                </a:solidFill>
              </a:rPr>
              <a:t>22 </a:t>
            </a:r>
            <a:r>
              <a:rPr lang="en-US" dirty="0">
                <a:solidFill>
                  <a:schemeClr val="bg1"/>
                </a:solidFill>
              </a:rPr>
              <a:t> As long as I'm alive in this body, there is good work for me to do. If I had to choose right now, I hardly know which I'd choose. </a:t>
            </a:r>
            <a:r>
              <a:rPr lang="en-US" baseline="30000" dirty="0">
                <a:solidFill>
                  <a:schemeClr val="bg1"/>
                </a:solidFill>
              </a:rPr>
              <a:t>23 </a:t>
            </a:r>
            <a:r>
              <a:rPr lang="en-US" dirty="0">
                <a:solidFill>
                  <a:schemeClr val="bg1"/>
                </a:solidFill>
              </a:rPr>
              <a:t> Hard choice! The desire to break camp here and be with Christ is powerful. Some days I can think of nothing better </a:t>
            </a:r>
            <a:r>
              <a:rPr lang="en-US" baseline="30000" dirty="0">
                <a:solidFill>
                  <a:schemeClr val="bg1"/>
                </a:solidFill>
              </a:rPr>
              <a:t>24 </a:t>
            </a:r>
            <a:r>
              <a:rPr lang="en-US" dirty="0">
                <a:solidFill>
                  <a:schemeClr val="bg1"/>
                </a:solidFill>
              </a:rPr>
              <a:t> . But most days, because of what you are going through, I am sure that it's better for me to stick it out here. </a:t>
            </a:r>
            <a:r>
              <a:rPr lang="en-US" baseline="30000" dirty="0">
                <a:solidFill>
                  <a:schemeClr val="bg1"/>
                </a:solidFill>
              </a:rPr>
              <a:t>25 </a:t>
            </a:r>
            <a:r>
              <a:rPr lang="en-US" dirty="0">
                <a:solidFill>
                  <a:schemeClr val="bg1"/>
                </a:solidFill>
              </a:rPr>
              <a:t> So I plan to be around awhile, </a:t>
            </a:r>
            <a:r>
              <a:rPr lang="en-US" dirty="0" smtClean="0">
                <a:solidFill>
                  <a:schemeClr val="bg1"/>
                </a:solidFill>
              </a:rPr>
              <a:t>a companion </a:t>
            </a:r>
            <a:r>
              <a:rPr lang="en-US" dirty="0">
                <a:solidFill>
                  <a:schemeClr val="bg1"/>
                </a:solidFill>
              </a:rPr>
              <a:t>to you as your growth and joy in this life of trusting God continues. </a:t>
            </a:r>
            <a:r>
              <a:rPr lang="en-US" baseline="30000" dirty="0">
                <a:solidFill>
                  <a:schemeClr val="bg1"/>
                </a:solidFill>
              </a:rPr>
              <a:t>26 </a:t>
            </a:r>
            <a:r>
              <a:rPr lang="en-US" dirty="0">
                <a:solidFill>
                  <a:schemeClr val="bg1"/>
                </a:solidFill>
              </a:rPr>
              <a:t> You can start looking forward to a great reunion when I come visit you again. We'll be praising Christ, </a:t>
            </a:r>
            <a:r>
              <a:rPr lang="en-US" dirty="0" smtClean="0">
                <a:solidFill>
                  <a:schemeClr val="bg1"/>
                </a:solidFill>
              </a:rPr>
              <a:t>and enjoying </a:t>
            </a:r>
            <a:r>
              <a:rPr lang="en-US" dirty="0">
                <a:solidFill>
                  <a:schemeClr val="bg1"/>
                </a:solidFill>
              </a:rPr>
              <a:t>each other. </a:t>
            </a:r>
            <a:r>
              <a:rPr lang="en-US" b="1" dirty="0">
                <a:solidFill>
                  <a:srgbClr val="FFFF00"/>
                </a:solidFill>
              </a:rPr>
              <a:t>Philippians 1:15-26 (MSG) </a:t>
            </a:r>
            <a:endParaRPr lang="en-US" dirty="0">
              <a:solidFill>
                <a:srgbClr val="FFFF00"/>
              </a:solidFill>
            </a:endParaRPr>
          </a:p>
        </p:txBody>
      </p:sp>
    </p:spTree>
    <p:extLst>
      <p:ext uri="{BB962C8B-B14F-4D97-AF65-F5344CB8AC3E}">
        <p14:creationId xmlns:p14="http://schemas.microsoft.com/office/powerpoint/2010/main" val="237882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35" y="163920"/>
            <a:ext cx="9741528"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The JOURNEY of Overcoming the Negative Hits  </a:t>
            </a:r>
            <a:endParaRPr lang="en-US" sz="32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389299" y="923453"/>
            <a:ext cx="9343176" cy="2246769"/>
          </a:xfrm>
          <a:prstGeom prst="rect">
            <a:avLst/>
          </a:prstGeom>
          <a:noFill/>
        </p:spPr>
        <p:txBody>
          <a:bodyPr wrap="square" rtlCol="0">
            <a:spAutoFit/>
          </a:bodyPr>
          <a:lstStyle/>
          <a:p>
            <a:r>
              <a:rPr lang="en-US" sz="2800" dirty="0" smtClean="0">
                <a:solidFill>
                  <a:schemeClr val="bg1"/>
                </a:solidFill>
              </a:rPr>
              <a:t>As we discern what is going on around us through the HELP OF THE HOLY SPIRIT we can identify how God is going to overcome the NEGATIVES in our life for the furtherance of His CHARACTER in us – and the Gospel around us.  </a:t>
            </a:r>
            <a:endParaRPr lang="en-US" sz="2800" dirty="0">
              <a:solidFill>
                <a:schemeClr val="bg1"/>
              </a:solidFill>
            </a:endParaRPr>
          </a:p>
        </p:txBody>
      </p:sp>
      <p:sp>
        <p:nvSpPr>
          <p:cNvPr id="12" name="TextBox 11"/>
          <p:cNvSpPr txBox="1"/>
          <p:nvPr/>
        </p:nvSpPr>
        <p:spPr>
          <a:xfrm>
            <a:off x="389299" y="3313569"/>
            <a:ext cx="9343176" cy="2246769"/>
          </a:xfrm>
          <a:prstGeom prst="rect">
            <a:avLst/>
          </a:prstGeom>
          <a:noFill/>
        </p:spPr>
        <p:txBody>
          <a:bodyPr wrap="square" rtlCol="0">
            <a:spAutoFit/>
          </a:bodyPr>
          <a:lstStyle/>
          <a:p>
            <a:r>
              <a:rPr lang="en-US" sz="2800" dirty="0" smtClean="0">
                <a:solidFill>
                  <a:srgbClr val="FFFF00"/>
                </a:solidFill>
              </a:rPr>
              <a:t>We begin to realize that the SURFACE things are not always accurate. God takes us deeper into the DEPTHS OF HIS INSIGHT – to grow and learn through the challenges how to let the righteousness of Christ come into our situations by surrender and obedience. </a:t>
            </a:r>
            <a:endParaRPr lang="en-US" sz="2800" dirty="0">
              <a:solidFill>
                <a:srgbClr val="FFFF00"/>
              </a:solidFill>
            </a:endParaRPr>
          </a:p>
        </p:txBody>
      </p:sp>
      <p:sp>
        <p:nvSpPr>
          <p:cNvPr id="13" name="TextBox 12"/>
          <p:cNvSpPr txBox="1"/>
          <p:nvPr/>
        </p:nvSpPr>
        <p:spPr>
          <a:xfrm>
            <a:off x="312345" y="5689918"/>
            <a:ext cx="9343176" cy="954107"/>
          </a:xfrm>
          <a:prstGeom prst="rect">
            <a:avLst/>
          </a:prstGeom>
          <a:noFill/>
        </p:spPr>
        <p:txBody>
          <a:bodyPr wrap="square" rtlCol="0">
            <a:spAutoFit/>
          </a:bodyPr>
          <a:lstStyle/>
          <a:p>
            <a:r>
              <a:rPr lang="en-US" sz="2800" dirty="0" smtClean="0">
                <a:solidFill>
                  <a:schemeClr val="bg1"/>
                </a:solidFill>
              </a:rPr>
              <a:t>True sustained intercession can impact the impossibilities around us. We can pray open doors that look closed.</a:t>
            </a:r>
            <a:endParaRPr lang="en-US" sz="2800" dirty="0">
              <a:solidFill>
                <a:schemeClr val="bg1"/>
              </a:solidFill>
            </a:endParaRP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xmlns=""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66D2D45-3944-4D77-9142-02FD272EF319}">
  <ds:schemaRefs>
    <ds:schemaRef ds:uri="http://schemas.microsoft.com/sharepoint/v3/contenttype/form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8F013-9E4A-4975-A97B-33FEBC5FEE80}">
  <ds:schemaRefs>
    <ds:schemaRef ds:uri="http://schemas.openxmlformats.org/package/2006/metadata/core-properties"/>
    <ds:schemaRef ds:uri="http://schemas.microsoft.com/office/2006/documentManagement/types"/>
    <ds:schemaRef ds:uri="http://schemas.microsoft.com/office/infopath/2007/PartnerControls"/>
    <ds:schemaRef ds:uri="230e9df3-be65-4c73-a93b-d1236ebd677e"/>
    <ds:schemaRef ds:uri="71af3243-3dd4-4a8d-8c0d-dd76da1f02a5"/>
    <ds:schemaRef ds:uri="http://purl.org/dc/elements/1.1/"/>
    <ds:schemaRef ds:uri="http://www.w3.org/XML/1998/namespace"/>
    <ds:schemaRef ds:uri="16c05727-aa75-4e4a-9b5f-8a80a1165891"/>
    <ds:schemaRef ds:uri="http://schemas.microsoft.com/office/2006/metadata/properties"/>
    <ds:schemaRef ds:uri="http://schemas.microsoft.com/sharepoint/v3"/>
    <ds:schemaRef ds:uri="http://purl.org/dc/dcmitype/"/>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1515</Words>
  <Application>Microsoft Office PowerPoint</Application>
  <PresentationFormat>Custom</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2024-02-11T16:52:17Z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