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347" r:id="rId6"/>
    <p:sldId id="345" r:id="rId7"/>
    <p:sldId id="346" r:id="rId8"/>
    <p:sldId id="336" r:id="rId9"/>
    <p:sldId id="342" r:id="rId10"/>
    <p:sldId id="337" r:id="rId11"/>
    <p:sldId id="338" r:id="rId12"/>
    <p:sldId id="334" r:id="rId13"/>
    <p:sldId id="333" r:id="rId14"/>
    <p:sldId id="324" r:id="rId15"/>
    <p:sldId id="339" r:id="rId16"/>
    <p:sldId id="331" r:id="rId17"/>
    <p:sldId id="328" r:id="rId18"/>
    <p:sldId id="326" r:id="rId19"/>
    <p:sldId id="314" r:id="rId20"/>
    <p:sldId id="340" r:id="rId21"/>
    <p:sldId id="343" r:id="rId22"/>
    <p:sldId id="344" r:id="rId23"/>
    <p:sldId id="341" r:id="rId24"/>
    <p:sldId id="348" r:id="rId25"/>
    <p:sldId id="309" r:id="rId26"/>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4641" autoAdjust="0"/>
  </p:normalViewPr>
  <p:slideViewPr>
    <p:cSldViewPr snapToGrid="0">
      <p:cViewPr>
        <p:scale>
          <a:sx n="60" d="100"/>
          <a:sy n="60" d="100"/>
        </p:scale>
        <p:origin x="-2754" y="-1020"/>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4/7/2024</a:t>
            </a:fld>
            <a:endParaRPr lang="en-US" dirty="0"/>
          </a:p>
        </p:txBody>
      </p:sp>
      <p:sp>
        <p:nvSpPr>
          <p:cNvPr id="4" name="Footer Placeholder 3">
            <a:extLst>
              <a:ext uri="{FF2B5EF4-FFF2-40B4-BE49-F238E27FC236}">
                <a16:creationId xmlns=""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4/7/2024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E7FFE5B-C2CA-473D-8FCA-B26579CCBA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8" name="Picture Placeholder 7">
            <a:extLst>
              <a:ext uri="{FF2B5EF4-FFF2-40B4-BE49-F238E27FC236}">
                <a16:creationId xmlns="" xmlns:a16="http://schemas.microsoft.com/office/drawing/2014/main"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 xmlns:a16="http://schemas.microsoft.com/office/drawing/2014/main"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6D8EB4-0AAB-4C86-96ED-AB74FA56A67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 xmlns:a16="http://schemas.microsoft.com/office/drawing/2014/main"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 xmlns:a16="http://schemas.microsoft.com/office/drawing/2014/main"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 xmlns:a16="http://schemas.microsoft.com/office/drawing/2014/main"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 xmlns:a16="http://schemas.microsoft.com/office/drawing/2014/main"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 xmlns:a16="http://schemas.microsoft.com/office/drawing/2014/main"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 xmlns:a16="http://schemas.microsoft.com/office/drawing/2014/main"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 xmlns:a16="http://schemas.microsoft.com/office/drawing/2014/main"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 xmlns:a16="http://schemas.microsoft.com/office/drawing/2014/main"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 xmlns:a16="http://schemas.microsoft.com/office/drawing/2014/main"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 xmlns:a16="http://schemas.microsoft.com/office/drawing/2014/main"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 xmlns:a16="http://schemas.microsoft.com/office/drawing/2014/main"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 xmlns:a16="http://schemas.microsoft.com/office/drawing/2014/main"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954AA95-575B-4060-9443-53B3476644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22" name="Rectangle 21">
            <a:extLst>
              <a:ext uri="{FF2B5EF4-FFF2-40B4-BE49-F238E27FC236}">
                <a16:creationId xmlns="" xmlns:a16="http://schemas.microsoft.com/office/drawing/2014/main" id="{38BF2BB6-8F62-424E-B01D-F90A0DB7BFBB}"/>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 xmlns:a16="http://schemas.microsoft.com/office/drawing/2014/main"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 xmlns:a16="http://schemas.microsoft.com/office/drawing/2014/main"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 xmlns:a16="http://schemas.microsoft.com/office/drawing/2014/main"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 xmlns:a16="http://schemas.microsoft.com/office/drawing/2014/main"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 xmlns:a16="http://schemas.microsoft.com/office/drawing/2014/main"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 xmlns:a16="http://schemas.microsoft.com/office/drawing/2014/main"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 xmlns:a16="http://schemas.microsoft.com/office/drawing/2014/main"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 xmlns:a16="http://schemas.microsoft.com/office/drawing/2014/main"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 xmlns:a16="http://schemas.microsoft.com/office/drawing/2014/main"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 xmlns:a16="http://schemas.microsoft.com/office/drawing/2014/main"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 xmlns:a16="http://schemas.microsoft.com/office/drawing/2014/main"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 xmlns:a16="http://schemas.microsoft.com/office/drawing/2014/main"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 xmlns:a16="http://schemas.microsoft.com/office/drawing/2014/main"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D1F00DA-5D59-4EDE-BA9C-D312B3FBBAF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 xmlns:a16="http://schemas.microsoft.com/office/drawing/2014/main"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 xmlns:a16="http://schemas.microsoft.com/office/drawing/2014/main"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 xmlns:a16="http://schemas.microsoft.com/office/drawing/2014/main"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 xmlns:a16="http://schemas.microsoft.com/office/drawing/2014/main"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 xmlns:a16="http://schemas.microsoft.com/office/drawing/2014/main"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 xmlns:a16="http://schemas.microsoft.com/office/drawing/2014/main"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3D91600-3E99-42F4-85C2-60F442CD5E7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22" name="Content Placeholder 8">
            <a:extLst>
              <a:ext uri="{FF2B5EF4-FFF2-40B4-BE49-F238E27FC236}">
                <a16:creationId xmlns="" xmlns:a16="http://schemas.microsoft.com/office/drawing/2014/main"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 xmlns:a16="http://schemas.microsoft.com/office/drawing/2014/main"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 xmlns:a16="http://schemas.microsoft.com/office/drawing/2014/main"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 xmlns:a16="http://schemas.microsoft.com/office/drawing/2014/main"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 xmlns:a16="http://schemas.microsoft.com/office/drawing/2014/main"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 xmlns:a16="http://schemas.microsoft.com/office/drawing/2014/main"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 xmlns:a16="http://schemas.microsoft.com/office/drawing/2014/main"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533791-52F7-40F6-B230-7BF6C505CCD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 xmlns:a16="http://schemas.microsoft.com/office/drawing/2014/main"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 xmlns:a16="http://schemas.microsoft.com/office/drawing/2014/main"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 xmlns:a16="http://schemas.microsoft.com/office/drawing/2014/main"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 xmlns:a16="http://schemas.microsoft.com/office/drawing/2014/main"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 xmlns:a16="http://schemas.microsoft.com/office/drawing/2014/main"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 xmlns:a16="http://schemas.microsoft.com/office/drawing/2014/main"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 xmlns:a16="http://schemas.microsoft.com/office/drawing/2014/main"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 xmlns:a16="http://schemas.microsoft.com/office/drawing/2014/main"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 xmlns:a16="http://schemas.microsoft.com/office/drawing/2014/main"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 xmlns:a16="http://schemas.microsoft.com/office/drawing/2014/main"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 xmlns:a16="http://schemas.microsoft.com/office/drawing/2014/main"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 xmlns:a16="http://schemas.microsoft.com/office/drawing/2014/main"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 xmlns:a16="http://schemas.microsoft.com/office/drawing/2014/main"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 xmlns:a16="http://schemas.microsoft.com/office/drawing/2014/main"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 xmlns:a16="http://schemas.microsoft.com/office/drawing/2014/main"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 xmlns:a16="http://schemas.microsoft.com/office/drawing/2014/main"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 xmlns:a16="http://schemas.microsoft.com/office/drawing/2014/main"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 xmlns:a16="http://schemas.microsoft.com/office/drawing/2014/main"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 xmlns:a16="http://schemas.microsoft.com/office/drawing/2014/main"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 xmlns:a16="http://schemas.microsoft.com/office/drawing/2014/main"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 xmlns:a16="http://schemas.microsoft.com/office/drawing/2014/main"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 xmlns:a16="http://schemas.microsoft.com/office/drawing/2014/main"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 xmlns:a16="http://schemas.microsoft.com/office/drawing/2014/main"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C89BE0-E34D-48FA-8ED2-CA69BFBC4FB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13" name="Picture Placeholder 7">
            <a:extLst>
              <a:ext uri="{FF2B5EF4-FFF2-40B4-BE49-F238E27FC236}">
                <a16:creationId xmlns="" xmlns:a16="http://schemas.microsoft.com/office/drawing/2014/main"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 xmlns:a16="http://schemas.microsoft.com/office/drawing/2014/main"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 xmlns:a16="http://schemas.microsoft.com/office/drawing/2014/main"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 xmlns:a16="http://schemas.microsoft.com/office/drawing/2014/main"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39293AB-35CB-4344-A710-9C0BF396AEA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 xmlns:a16="http://schemas.microsoft.com/office/drawing/2014/main"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 xmlns:a16="http://schemas.microsoft.com/office/drawing/2014/main"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 xmlns:a16="http://schemas.microsoft.com/office/drawing/2014/main"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 xmlns:a16="http://schemas.microsoft.com/office/drawing/2014/main"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 xmlns:a16="http://schemas.microsoft.com/office/drawing/2014/main"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 xmlns:a16="http://schemas.microsoft.com/office/drawing/2014/main"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 xmlns:a16="http://schemas.microsoft.com/office/drawing/2014/main"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 xmlns:a16="http://schemas.microsoft.com/office/drawing/2014/main"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 xmlns:a16="http://schemas.microsoft.com/office/drawing/2014/main"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 xmlns:a16="http://schemas.microsoft.com/office/drawing/2014/main"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 xmlns:a16="http://schemas.microsoft.com/office/drawing/2014/main"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 xmlns:a16="http://schemas.microsoft.com/office/drawing/2014/main"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 xmlns:a16="http://schemas.microsoft.com/office/drawing/2014/main"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 xmlns:a16="http://schemas.microsoft.com/office/drawing/2014/main"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B7C369-B3B1-47DB-AFB5-4A2FA0A0469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 xmlns:a16="http://schemas.microsoft.com/office/drawing/2014/main"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 xmlns:a16="http://schemas.microsoft.com/office/drawing/2014/main"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 xmlns:a16="http://schemas.microsoft.com/office/drawing/2014/main"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 xmlns:a16="http://schemas.microsoft.com/office/drawing/2014/main"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 xmlns:a16="http://schemas.microsoft.com/office/drawing/2014/main"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 xmlns:a16="http://schemas.microsoft.com/office/drawing/2014/main"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 xmlns:a16="http://schemas.microsoft.com/office/drawing/2014/main"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 xmlns:a16="http://schemas.microsoft.com/office/drawing/2014/main"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 xmlns:a16="http://schemas.microsoft.com/office/drawing/2014/main"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 xmlns:a16="http://schemas.microsoft.com/office/drawing/2014/main"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 xmlns:a16="http://schemas.microsoft.com/office/drawing/2014/main"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 xmlns:a16="http://schemas.microsoft.com/office/drawing/2014/main"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 xmlns:a16="http://schemas.microsoft.com/office/drawing/2014/main"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 xmlns:a16="http://schemas.microsoft.com/office/drawing/2014/main"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 xmlns:a16="http://schemas.microsoft.com/office/drawing/2014/main"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 xmlns:a16="http://schemas.microsoft.com/office/drawing/2014/main"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 xmlns:a16="http://schemas.microsoft.com/office/drawing/2014/main"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 xmlns:a16="http://schemas.microsoft.com/office/drawing/2014/main"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 xmlns:a16="http://schemas.microsoft.com/office/drawing/2014/main"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 xmlns:a16="http://schemas.microsoft.com/office/drawing/2014/main"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 xmlns:a16="http://schemas.microsoft.com/office/drawing/2014/main"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 xmlns:a16="http://schemas.microsoft.com/office/drawing/2014/main"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 xmlns:a16="http://schemas.microsoft.com/office/drawing/2014/main"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 xmlns:a16="http://schemas.microsoft.com/office/drawing/2014/main"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 xmlns:a16="http://schemas.microsoft.com/office/drawing/2014/main"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 xmlns:a16="http://schemas.microsoft.com/office/drawing/2014/main"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 xmlns:a16="http://schemas.microsoft.com/office/drawing/2014/main"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 xmlns:a16="http://schemas.microsoft.com/office/drawing/2014/main"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 xmlns:a16="http://schemas.microsoft.com/office/drawing/2014/main"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 xmlns:a16="http://schemas.microsoft.com/office/drawing/2014/main"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 xmlns:a16="http://schemas.microsoft.com/office/drawing/2014/main"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 xmlns:a16="http://schemas.microsoft.com/office/drawing/2014/main"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 xmlns:a16="http://schemas.microsoft.com/office/drawing/2014/main"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 xmlns:a16="http://schemas.microsoft.com/office/drawing/2014/main"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FBC2989-2CED-47FB-8D23-FF60F2561EA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 xmlns:a16="http://schemas.microsoft.com/office/drawing/2014/main" id="{137D1BF6-CA32-48D3-B8AE-5D5C621A7EB5}"/>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 xmlns:a16="http://schemas.microsoft.com/office/drawing/2014/main"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 xmlns:a16="http://schemas.microsoft.com/office/drawing/2014/main"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 xmlns:a16="http://schemas.microsoft.com/office/drawing/2014/main"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 xmlns:a16="http://schemas.microsoft.com/office/drawing/2014/main"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 xmlns:a16="http://schemas.microsoft.com/office/drawing/2014/main"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 xmlns:a16="http://schemas.microsoft.com/office/drawing/2014/main"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 xmlns:a16="http://schemas.microsoft.com/office/drawing/2014/main"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 xmlns:a16="http://schemas.microsoft.com/office/drawing/2014/main"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99B8705-C027-4E12-892E-C32FF13296F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 xmlns:a16="http://schemas.microsoft.com/office/drawing/2014/main"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 xmlns:a16="http://schemas.microsoft.com/office/drawing/2014/main"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 xmlns:a16="http://schemas.microsoft.com/office/drawing/2014/main"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 xmlns:a16="http://schemas.microsoft.com/office/drawing/2014/main"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 xmlns:a16="http://schemas.microsoft.com/office/drawing/2014/main"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 xmlns:a16="http://schemas.microsoft.com/office/drawing/2014/main"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95BA1F-6B83-4358-A202-FD15470976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4" name="Date Placeholder 3">
            <a:extLst>
              <a:ext uri="{FF2B5EF4-FFF2-40B4-BE49-F238E27FC236}">
                <a16:creationId xmlns="" xmlns:a16="http://schemas.microsoft.com/office/drawing/2014/main"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 xmlns:a16="http://schemas.microsoft.com/office/drawing/2014/main"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 xmlns:a16="http://schemas.microsoft.com/office/drawing/2014/main"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 xmlns:a16="http://schemas.microsoft.com/office/drawing/2014/main"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 xmlns:a16="http://schemas.microsoft.com/office/drawing/2014/main"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 xmlns:a16="http://schemas.microsoft.com/office/drawing/2014/main"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 xmlns:a16="http://schemas.microsoft.com/office/drawing/2014/main"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781AFB-2572-4954-B05E-84CDE1D8831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5" name="Date Placeholder 4">
            <a:extLst>
              <a:ext uri="{FF2B5EF4-FFF2-40B4-BE49-F238E27FC236}">
                <a16:creationId xmlns="" xmlns:a16="http://schemas.microsoft.com/office/drawing/2014/main"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 xmlns:a16="http://schemas.microsoft.com/office/drawing/2014/main"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 xmlns:a16="http://schemas.microsoft.com/office/drawing/2014/main"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 xmlns:a16="http://schemas.microsoft.com/office/drawing/2014/main"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 xmlns:a16="http://schemas.microsoft.com/office/drawing/2014/main"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 xmlns:a16="http://schemas.microsoft.com/office/drawing/2014/main"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 xmlns:a16="http://schemas.microsoft.com/office/drawing/2014/main"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 xmlns:a16="http://schemas.microsoft.com/office/drawing/2014/main"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0CE26C-A8CF-4DC0-9913-86FF0ED8762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2"/>
            <a:ext cx="10058400" cy="6857999"/>
          </a:xfrm>
          <a:prstGeom prst="rect">
            <a:avLst/>
          </a:prstGeom>
        </p:spPr>
      </p:pic>
      <p:sp>
        <p:nvSpPr>
          <p:cNvPr id="7" name="Date Placeholder 6">
            <a:extLst>
              <a:ext uri="{FF2B5EF4-FFF2-40B4-BE49-F238E27FC236}">
                <a16:creationId xmlns="" xmlns:a16="http://schemas.microsoft.com/office/drawing/2014/main"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 xmlns:a16="http://schemas.microsoft.com/office/drawing/2014/main"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 xmlns:a16="http://schemas.microsoft.com/office/drawing/2014/main"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 xmlns:a16="http://schemas.microsoft.com/office/drawing/2014/main"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 xmlns:a16="http://schemas.microsoft.com/office/drawing/2014/main"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 xmlns:a16="http://schemas.microsoft.com/office/drawing/2014/main"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 xmlns:a16="http://schemas.microsoft.com/office/drawing/2014/main"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 xmlns:a16="http://schemas.microsoft.com/office/drawing/2014/main"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 xmlns:a16="http://schemas.microsoft.com/office/drawing/2014/main"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 xmlns:a16="http://schemas.microsoft.com/office/drawing/2014/main"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 xmlns:a16="http://schemas.microsoft.com/office/drawing/2014/main"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7C8E50C-1C7A-4E62-B38F-3E12A174C85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 xmlns:a16="http://schemas.microsoft.com/office/drawing/2014/main"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 xmlns:a16="http://schemas.microsoft.com/office/drawing/2014/main"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 xmlns:a16="http://schemas.microsoft.com/office/drawing/2014/main"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 xmlns:a16="http://schemas.microsoft.com/office/drawing/2014/main"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684757-E21D-414B-B627-1E0D15F89C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 xmlns:a16="http://schemas.microsoft.com/office/drawing/2014/main"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 xmlns:a16="http://schemas.microsoft.com/office/drawing/2014/main"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 xmlns:a16="http://schemas.microsoft.com/office/drawing/2014/main"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 xmlns:a16="http://schemas.microsoft.com/office/drawing/2014/main"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 xmlns:a16="http://schemas.microsoft.com/office/drawing/2014/main"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27D588-C832-4149-9B9F-D817459D8B7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4" y="0"/>
            <a:ext cx="10055612" cy="6858000"/>
          </a:xfrm>
          <a:prstGeom prst="rect">
            <a:avLst/>
          </a:prstGeom>
        </p:spPr>
      </p:pic>
      <p:sp>
        <p:nvSpPr>
          <p:cNvPr id="5" name="Date Placeholder 4">
            <a:extLst>
              <a:ext uri="{FF2B5EF4-FFF2-40B4-BE49-F238E27FC236}">
                <a16:creationId xmlns="" xmlns:a16="http://schemas.microsoft.com/office/drawing/2014/main"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 xmlns:a16="http://schemas.microsoft.com/office/drawing/2014/main"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 xmlns:a16="http://schemas.microsoft.com/office/drawing/2014/main"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 xmlns:a16="http://schemas.microsoft.com/office/drawing/2014/main"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 xmlns:a16="http://schemas.microsoft.com/office/drawing/2014/main"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 xmlns:a16="http://schemas.microsoft.com/office/drawing/2014/main"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 xmlns:a16="http://schemas.microsoft.com/office/drawing/2014/main"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 xmlns:a16="http://schemas.microsoft.com/office/drawing/2014/main"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 xmlns:a16="http://schemas.microsoft.com/office/drawing/2014/main"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 xmlns:a16="http://schemas.microsoft.com/office/drawing/2014/main"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 xmlns:a16="http://schemas.microsoft.com/office/drawing/2014/main"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90339"/>
            <a:ext cx="10058399" cy="707886"/>
          </a:xfrm>
          <a:prstGeom prst="rect">
            <a:avLst/>
          </a:prstGeom>
          <a:noFill/>
        </p:spPr>
        <p:txBody>
          <a:bodyPr wrap="square" rtlCol="0">
            <a:spAutoFit/>
          </a:bodyPr>
          <a:lstStyle/>
          <a:p>
            <a:pPr algn="ctr"/>
            <a:r>
              <a:rPr lang="en-US" sz="4000" b="1" dirty="0" smtClean="0">
                <a:solidFill>
                  <a:schemeClr val="bg1"/>
                </a:solidFill>
              </a:rPr>
              <a:t>The Last Days Exodus And Ark Moment </a:t>
            </a:r>
            <a:endParaRPr lang="en-US" sz="4000" b="1" dirty="0">
              <a:solidFill>
                <a:schemeClr val="bg1"/>
              </a:solidFill>
            </a:endParaRPr>
          </a:p>
        </p:txBody>
      </p:sp>
      <p:sp>
        <p:nvSpPr>
          <p:cNvPr id="4" name="TextBox 3"/>
          <p:cNvSpPr txBox="1"/>
          <p:nvPr/>
        </p:nvSpPr>
        <p:spPr>
          <a:xfrm>
            <a:off x="31804" y="5510820"/>
            <a:ext cx="9915277" cy="1200329"/>
          </a:xfrm>
          <a:prstGeom prst="rect">
            <a:avLst/>
          </a:prstGeom>
          <a:noFill/>
        </p:spPr>
        <p:txBody>
          <a:bodyPr wrap="square" rtlCol="0">
            <a:spAutoFit/>
          </a:bodyPr>
          <a:lstStyle/>
          <a:p>
            <a:pPr algn="ctr"/>
            <a:r>
              <a:rPr lang="en-US" sz="4000" dirty="0" smtClean="0">
                <a:solidFill>
                  <a:srgbClr val="FFFF00"/>
                </a:solidFill>
              </a:rPr>
              <a:t>LifeGate Sermon On David and Psalms 68</a:t>
            </a:r>
          </a:p>
          <a:p>
            <a:pPr algn="ctr"/>
            <a:r>
              <a:rPr lang="en-US" sz="3200" dirty="0" smtClean="0">
                <a:solidFill>
                  <a:schemeClr val="bg1"/>
                </a:solidFill>
              </a:rPr>
              <a:t>April 7, 2024</a:t>
            </a:r>
            <a:endParaRPr lang="en-US" sz="3200" dirty="0">
              <a:solidFill>
                <a:schemeClr val="bg1"/>
              </a:solidFill>
            </a:endParaRPr>
          </a:p>
        </p:txBody>
      </p:sp>
      <p:pic>
        <p:nvPicPr>
          <p:cNvPr id="1026" name="Picture 2" descr="Exodus 14: Lessons from the Jews' Crossing of the Red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49" y="42862"/>
            <a:ext cx="7919499" cy="3747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Ark of God Church International | Guédiawa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51" y="2497885"/>
            <a:ext cx="3323646" cy="25841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9083" y="110469"/>
            <a:ext cx="7760475" cy="1200329"/>
          </a:xfrm>
          <a:prstGeom prst="rect">
            <a:avLst/>
          </a:prstGeom>
          <a:noFill/>
        </p:spPr>
        <p:txBody>
          <a:bodyPr wrap="square" rtlCol="0">
            <a:spAutoFit/>
          </a:bodyPr>
          <a:lstStyle/>
          <a:p>
            <a:pPr algn="ctr"/>
            <a:r>
              <a:rPr lang="en-US" sz="3600" dirty="0" smtClean="0">
                <a:solidFill>
                  <a:srgbClr val="FFFF00"/>
                </a:solidFill>
              </a:rPr>
              <a:t>King David Not Only Walked Towards </a:t>
            </a:r>
          </a:p>
          <a:p>
            <a:pPr algn="ctr"/>
            <a:r>
              <a:rPr lang="en-US" sz="3600" dirty="0" smtClean="0">
                <a:solidFill>
                  <a:srgbClr val="FFFF00"/>
                </a:solidFill>
              </a:rPr>
              <a:t>God – He Also Ran Toward God</a:t>
            </a:r>
            <a:endParaRPr lang="en-US" sz="3600" dirty="0">
              <a:solidFill>
                <a:srgbClr val="FFFF00"/>
              </a:solidFill>
            </a:endParaRPr>
          </a:p>
        </p:txBody>
      </p:sp>
      <p:sp>
        <p:nvSpPr>
          <p:cNvPr id="9" name="Rectangle 8"/>
          <p:cNvSpPr/>
          <p:nvPr/>
        </p:nvSpPr>
        <p:spPr>
          <a:xfrm>
            <a:off x="182880" y="2729678"/>
            <a:ext cx="9573370" cy="3970318"/>
          </a:xfrm>
          <a:prstGeom prst="rect">
            <a:avLst/>
          </a:prstGeom>
        </p:spPr>
        <p:txBody>
          <a:bodyPr wrap="square">
            <a:spAutoFit/>
          </a:bodyPr>
          <a:lstStyle/>
          <a:p>
            <a:r>
              <a:rPr lang="en-US" sz="2800" dirty="0" smtClean="0">
                <a:solidFill>
                  <a:schemeClr val="bg1"/>
                </a:solidFill>
              </a:rPr>
              <a:t>O </a:t>
            </a:r>
            <a:r>
              <a:rPr lang="en-US" sz="2800" dirty="0">
                <a:solidFill>
                  <a:schemeClr val="bg1"/>
                </a:solidFill>
              </a:rPr>
              <a:t>God, </a:t>
            </a:r>
            <a:r>
              <a:rPr lang="en-US" sz="2800" dirty="0" smtClean="0">
                <a:solidFill>
                  <a:schemeClr val="bg1"/>
                </a:solidFill>
              </a:rPr>
              <a:t>You </a:t>
            </a:r>
            <a:r>
              <a:rPr lang="en-US" sz="2800" dirty="0">
                <a:solidFill>
                  <a:schemeClr val="bg1"/>
                </a:solidFill>
              </a:rPr>
              <a:t>are my God, earnestly I seek </a:t>
            </a:r>
            <a:r>
              <a:rPr lang="en-US" sz="2800" dirty="0" smtClean="0">
                <a:solidFill>
                  <a:schemeClr val="bg1"/>
                </a:solidFill>
              </a:rPr>
              <a:t>You</a:t>
            </a:r>
            <a:r>
              <a:rPr lang="en-US" sz="2800" dirty="0">
                <a:solidFill>
                  <a:schemeClr val="bg1"/>
                </a:solidFill>
              </a:rPr>
              <a:t>; my soul thirsts for </a:t>
            </a:r>
            <a:r>
              <a:rPr lang="en-US" sz="2800" dirty="0" smtClean="0">
                <a:solidFill>
                  <a:schemeClr val="bg1"/>
                </a:solidFill>
              </a:rPr>
              <a:t>You</a:t>
            </a:r>
            <a:r>
              <a:rPr lang="en-US" sz="2800" dirty="0">
                <a:solidFill>
                  <a:schemeClr val="bg1"/>
                </a:solidFill>
              </a:rPr>
              <a:t>, my body longs for </a:t>
            </a:r>
            <a:r>
              <a:rPr lang="en-US" sz="2800" dirty="0" smtClean="0">
                <a:solidFill>
                  <a:schemeClr val="bg1"/>
                </a:solidFill>
              </a:rPr>
              <a:t>You</a:t>
            </a:r>
            <a:r>
              <a:rPr lang="en-US" sz="2800" dirty="0">
                <a:solidFill>
                  <a:schemeClr val="bg1"/>
                </a:solidFill>
              </a:rPr>
              <a:t>, in a dry and weary land where there is no water. </a:t>
            </a:r>
            <a:r>
              <a:rPr lang="en-US" sz="2800" baseline="30000" dirty="0">
                <a:solidFill>
                  <a:schemeClr val="bg1"/>
                </a:solidFill>
              </a:rPr>
              <a:t>2 </a:t>
            </a:r>
            <a:r>
              <a:rPr lang="en-US" sz="2800" dirty="0">
                <a:solidFill>
                  <a:schemeClr val="bg1"/>
                </a:solidFill>
              </a:rPr>
              <a:t> </a:t>
            </a:r>
            <a:r>
              <a:rPr lang="en-US" sz="2800" b="1" dirty="0">
                <a:solidFill>
                  <a:srgbClr val="FFFF00"/>
                </a:solidFill>
              </a:rPr>
              <a:t>I have seen </a:t>
            </a:r>
            <a:r>
              <a:rPr lang="en-US" sz="2800" b="1" dirty="0" smtClean="0">
                <a:solidFill>
                  <a:srgbClr val="FFFF00"/>
                </a:solidFill>
              </a:rPr>
              <a:t>You </a:t>
            </a:r>
            <a:r>
              <a:rPr lang="en-US" sz="2800" b="1" dirty="0">
                <a:solidFill>
                  <a:srgbClr val="FFFF00"/>
                </a:solidFill>
              </a:rPr>
              <a:t>in the sanctuary and beheld </a:t>
            </a:r>
            <a:r>
              <a:rPr lang="en-US" sz="2800" b="1" dirty="0" smtClean="0">
                <a:solidFill>
                  <a:srgbClr val="FFFF00"/>
                </a:solidFill>
              </a:rPr>
              <a:t>Your </a:t>
            </a:r>
            <a:r>
              <a:rPr lang="en-US" sz="2800" b="1" dirty="0">
                <a:solidFill>
                  <a:srgbClr val="FFFF00"/>
                </a:solidFill>
              </a:rPr>
              <a:t>power </a:t>
            </a:r>
            <a:r>
              <a:rPr lang="en-US" sz="2800" b="1" dirty="0" smtClean="0">
                <a:solidFill>
                  <a:srgbClr val="FFFF00"/>
                </a:solidFill>
              </a:rPr>
              <a:t>(majesty, strength) and Your </a:t>
            </a:r>
            <a:r>
              <a:rPr lang="en-US" sz="2800" b="1" dirty="0">
                <a:solidFill>
                  <a:srgbClr val="FFFF00"/>
                </a:solidFill>
              </a:rPr>
              <a:t>glory.</a:t>
            </a:r>
            <a:r>
              <a:rPr lang="en-US" sz="2800" dirty="0">
                <a:solidFill>
                  <a:schemeClr val="bg1"/>
                </a:solidFill>
              </a:rPr>
              <a:t> </a:t>
            </a:r>
            <a:r>
              <a:rPr lang="en-US" sz="2800" baseline="30000" dirty="0">
                <a:solidFill>
                  <a:schemeClr val="bg1"/>
                </a:solidFill>
              </a:rPr>
              <a:t>3 </a:t>
            </a:r>
            <a:r>
              <a:rPr lang="en-US" sz="2800" dirty="0">
                <a:solidFill>
                  <a:schemeClr val="bg1"/>
                </a:solidFill>
              </a:rPr>
              <a:t> Because </a:t>
            </a:r>
            <a:r>
              <a:rPr lang="en-US" sz="2800" dirty="0" smtClean="0">
                <a:solidFill>
                  <a:schemeClr val="bg1"/>
                </a:solidFill>
              </a:rPr>
              <a:t>Your </a:t>
            </a:r>
            <a:r>
              <a:rPr lang="en-US" sz="2800" dirty="0">
                <a:solidFill>
                  <a:schemeClr val="bg1"/>
                </a:solidFill>
              </a:rPr>
              <a:t>love is better than life, my lips will glorify </a:t>
            </a:r>
            <a:r>
              <a:rPr lang="en-US" sz="2800" dirty="0" smtClean="0">
                <a:solidFill>
                  <a:schemeClr val="bg1"/>
                </a:solidFill>
              </a:rPr>
              <a:t>You</a:t>
            </a:r>
            <a:r>
              <a:rPr lang="en-US" sz="2800" dirty="0">
                <a:solidFill>
                  <a:schemeClr val="bg1"/>
                </a:solidFill>
              </a:rPr>
              <a:t>. Because </a:t>
            </a:r>
            <a:r>
              <a:rPr lang="en-US" sz="2800" dirty="0" smtClean="0">
                <a:solidFill>
                  <a:schemeClr val="bg1"/>
                </a:solidFill>
              </a:rPr>
              <a:t>You have been </a:t>
            </a:r>
            <a:r>
              <a:rPr lang="en-US" sz="2800" dirty="0">
                <a:solidFill>
                  <a:schemeClr val="bg1"/>
                </a:solidFill>
              </a:rPr>
              <a:t>my help, therefore in the shadow of </a:t>
            </a:r>
            <a:r>
              <a:rPr lang="en-US" sz="2800" dirty="0" smtClean="0">
                <a:solidFill>
                  <a:schemeClr val="bg1"/>
                </a:solidFill>
              </a:rPr>
              <a:t>Your wings </a:t>
            </a:r>
            <a:r>
              <a:rPr lang="en-US" sz="2800" dirty="0">
                <a:solidFill>
                  <a:schemeClr val="bg1"/>
                </a:solidFill>
              </a:rPr>
              <a:t>will I rejoice. </a:t>
            </a:r>
            <a:r>
              <a:rPr lang="en-US" sz="2800" baseline="30000" dirty="0">
                <a:solidFill>
                  <a:schemeClr val="bg1"/>
                </a:solidFill>
              </a:rPr>
              <a:t>8 </a:t>
            </a:r>
            <a:r>
              <a:rPr lang="en-US" sz="2800" dirty="0">
                <a:solidFill>
                  <a:schemeClr val="bg1"/>
                </a:solidFill>
              </a:rPr>
              <a:t> My soul </a:t>
            </a:r>
            <a:r>
              <a:rPr lang="en-US" sz="2800" dirty="0" smtClean="0">
                <a:solidFill>
                  <a:schemeClr val="bg1"/>
                </a:solidFill>
              </a:rPr>
              <a:t>follows </a:t>
            </a:r>
            <a:r>
              <a:rPr lang="en-US" sz="2800" dirty="0">
                <a:solidFill>
                  <a:schemeClr val="bg1"/>
                </a:solidFill>
              </a:rPr>
              <a:t>hard after </a:t>
            </a:r>
            <a:r>
              <a:rPr lang="en-US" sz="2800" dirty="0" smtClean="0">
                <a:solidFill>
                  <a:schemeClr val="bg1"/>
                </a:solidFill>
              </a:rPr>
              <a:t>You: Your </a:t>
            </a:r>
            <a:r>
              <a:rPr lang="en-US" sz="2800" dirty="0">
                <a:solidFill>
                  <a:schemeClr val="bg1"/>
                </a:solidFill>
              </a:rPr>
              <a:t>right hand </a:t>
            </a:r>
            <a:r>
              <a:rPr lang="en-US" sz="2800" dirty="0" smtClean="0">
                <a:solidFill>
                  <a:schemeClr val="bg1"/>
                </a:solidFill>
              </a:rPr>
              <a:t>upholds </a:t>
            </a:r>
            <a:r>
              <a:rPr lang="en-US" sz="2800" dirty="0">
                <a:solidFill>
                  <a:schemeClr val="bg1"/>
                </a:solidFill>
              </a:rPr>
              <a:t>me. </a:t>
            </a:r>
            <a:r>
              <a:rPr lang="en-US" sz="2800" b="1" dirty="0">
                <a:solidFill>
                  <a:schemeClr val="bg1"/>
                </a:solidFill>
              </a:rPr>
              <a:t>Psalm 63: 1-3; 7-8 </a:t>
            </a:r>
            <a:r>
              <a:rPr lang="en-US" sz="2800" b="1" dirty="0" smtClean="0">
                <a:solidFill>
                  <a:schemeClr val="bg1"/>
                </a:solidFill>
              </a:rPr>
              <a:t>(</a:t>
            </a:r>
            <a:r>
              <a:rPr lang="en-US" sz="2800" b="1" dirty="0" err="1" smtClean="0">
                <a:solidFill>
                  <a:schemeClr val="bg1"/>
                </a:solidFill>
              </a:rPr>
              <a:t>NIV</a:t>
            </a:r>
            <a:r>
              <a:rPr lang="en-US" sz="2800" b="1" dirty="0" smtClean="0">
                <a:solidFill>
                  <a:schemeClr val="bg1"/>
                </a:solidFill>
              </a:rPr>
              <a:t>/ KJV</a:t>
            </a:r>
            <a:r>
              <a:rPr lang="en-US" sz="2800" b="1" dirty="0">
                <a:solidFill>
                  <a:schemeClr val="bg1"/>
                </a:solidFill>
              </a:rPr>
              <a:t>) </a:t>
            </a:r>
            <a:endParaRPr lang="en-US" sz="2800" dirty="0">
              <a:solidFill>
                <a:schemeClr val="bg1"/>
              </a:solidFill>
            </a:endParaRPr>
          </a:p>
        </p:txBody>
      </p:sp>
      <p:sp>
        <p:nvSpPr>
          <p:cNvPr id="2" name="TextBox 1"/>
          <p:cNvSpPr txBox="1"/>
          <p:nvPr/>
        </p:nvSpPr>
        <p:spPr>
          <a:xfrm>
            <a:off x="469127" y="1467103"/>
            <a:ext cx="9000876" cy="1200329"/>
          </a:xfrm>
          <a:prstGeom prst="rect">
            <a:avLst/>
          </a:prstGeom>
          <a:noFill/>
        </p:spPr>
        <p:txBody>
          <a:bodyPr wrap="square" rtlCol="0">
            <a:spAutoFit/>
          </a:bodyPr>
          <a:lstStyle/>
          <a:p>
            <a:r>
              <a:rPr lang="en-US" sz="2400" dirty="0" smtClean="0">
                <a:solidFill>
                  <a:srgbClr val="FFFF00"/>
                </a:solidFill>
              </a:rPr>
              <a:t>It is very clear David encountered God deeper than a mere confession of faith – He had a Spirit-filled connectivity that drew Him to God more and more.</a:t>
            </a:r>
          </a:p>
        </p:txBody>
      </p:sp>
    </p:spTree>
    <p:extLst>
      <p:ext uri="{BB962C8B-B14F-4D97-AF65-F5344CB8AC3E}">
        <p14:creationId xmlns:p14="http://schemas.microsoft.com/office/powerpoint/2010/main" val="40746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760" y="4496879"/>
            <a:ext cx="9207610" cy="2062103"/>
          </a:xfrm>
          <a:prstGeom prst="rect">
            <a:avLst/>
          </a:prstGeom>
        </p:spPr>
        <p:txBody>
          <a:bodyPr wrap="square">
            <a:spAutoFit/>
          </a:bodyPr>
          <a:lstStyle/>
          <a:p>
            <a:pPr algn="ctr"/>
            <a:r>
              <a:rPr lang="en-US" sz="3200" dirty="0">
                <a:solidFill>
                  <a:srgbClr val="FFFF00"/>
                </a:solidFill>
              </a:rPr>
              <a:t>Because the LORD kept vigil that night to bring them out of Egypt, on this night all the Israelites are to keep vigil to honor the LORD for the generations to come. </a:t>
            </a:r>
            <a:r>
              <a:rPr lang="en-US" sz="3200" dirty="0" smtClean="0">
                <a:solidFill>
                  <a:srgbClr val="FFFF00"/>
                </a:solidFill>
              </a:rPr>
              <a:t>Exodus </a:t>
            </a:r>
            <a:r>
              <a:rPr lang="en-US" sz="3200" dirty="0">
                <a:solidFill>
                  <a:srgbClr val="FFFF00"/>
                </a:solidFill>
              </a:rPr>
              <a:t>12:42 (</a:t>
            </a:r>
            <a:r>
              <a:rPr lang="en-US" sz="3200" dirty="0" err="1">
                <a:solidFill>
                  <a:srgbClr val="FFFF00"/>
                </a:solidFill>
              </a:rPr>
              <a:t>NIV</a:t>
            </a:r>
            <a:r>
              <a:rPr lang="en-US" sz="3200" dirty="0">
                <a:solidFill>
                  <a:srgbClr val="FFFF00"/>
                </a:solidFill>
              </a:rPr>
              <a:t>)</a:t>
            </a:r>
          </a:p>
        </p:txBody>
      </p:sp>
      <p:pic>
        <p:nvPicPr>
          <p:cNvPr id="2050" name="Picture 2" descr="In the Pillar of Fire: Jesus in Exodus 13 and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80" y="246338"/>
            <a:ext cx="8572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311" y="150810"/>
            <a:ext cx="9658183" cy="584775"/>
          </a:xfrm>
          <a:prstGeom prst="rect">
            <a:avLst/>
          </a:prstGeom>
          <a:noFill/>
        </p:spPr>
        <p:txBody>
          <a:bodyPr wrap="square" rtlCol="0">
            <a:spAutoFit/>
          </a:bodyPr>
          <a:lstStyle/>
          <a:p>
            <a:pPr algn="ctr"/>
            <a:r>
              <a:rPr lang="en-US" sz="3200" dirty="0" smtClean="0">
                <a:solidFill>
                  <a:srgbClr val="FFFF00"/>
                </a:solidFill>
              </a:rPr>
              <a:t>The Pillar of Fire By Night Cloud By Day </a:t>
            </a:r>
          </a:p>
        </p:txBody>
      </p:sp>
      <p:pic>
        <p:nvPicPr>
          <p:cNvPr id="3076" name="Picture 4" descr="Did the Templars Hide the Ark of the Covenant? Unraveling the Cove-Jones  Cipher | Ancient Ori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628" y="2387380"/>
            <a:ext cx="3587767" cy="253208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362178">
            <a:off x="931549" y="3008083"/>
            <a:ext cx="3715908" cy="31553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312075" y="3772802"/>
            <a:ext cx="2536466" cy="29029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585963">
            <a:off x="5849131" y="3595013"/>
            <a:ext cx="2536466" cy="32275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1641396">
            <a:off x="5441176" y="4741605"/>
            <a:ext cx="2536466" cy="26791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6247" y="5606998"/>
            <a:ext cx="9326880" cy="1200329"/>
          </a:xfrm>
          <a:prstGeom prst="rect">
            <a:avLst/>
          </a:prstGeom>
        </p:spPr>
        <p:txBody>
          <a:bodyPr wrap="square">
            <a:spAutoFit/>
          </a:bodyPr>
          <a:lstStyle/>
          <a:p>
            <a:r>
              <a:rPr lang="en-US" sz="2400" dirty="0" smtClean="0">
                <a:solidFill>
                  <a:schemeClr val="bg1"/>
                </a:solidFill>
              </a:rPr>
              <a:t>There</a:t>
            </a:r>
            <a:r>
              <a:rPr lang="en-US" sz="2400" dirty="0">
                <a:solidFill>
                  <a:schemeClr val="bg1"/>
                </a:solidFill>
              </a:rPr>
              <a:t>, above the cover between the two cherubim that are over the ark of the Testimony, I will meet with you and give you all my commands for the Israelites. </a:t>
            </a:r>
            <a:r>
              <a:rPr lang="en-US" sz="2400" b="1" dirty="0">
                <a:solidFill>
                  <a:schemeClr val="bg1"/>
                </a:solidFill>
              </a:rPr>
              <a:t>Exodus 25:22 (</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
        <p:nvSpPr>
          <p:cNvPr id="15" name="Right Arrow 14"/>
          <p:cNvSpPr/>
          <p:nvPr/>
        </p:nvSpPr>
        <p:spPr>
          <a:xfrm rot="9944112">
            <a:off x="5645512" y="2422705"/>
            <a:ext cx="3152796" cy="308428"/>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715864">
            <a:off x="1812663" y="4590770"/>
            <a:ext cx="2536466" cy="30080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33082" y="1606162"/>
            <a:ext cx="2759103" cy="646331"/>
          </a:xfrm>
          <a:prstGeom prst="rect">
            <a:avLst/>
          </a:prstGeom>
          <a:noFill/>
        </p:spPr>
        <p:txBody>
          <a:bodyPr wrap="square" rtlCol="0">
            <a:spAutoFit/>
          </a:bodyPr>
          <a:lstStyle/>
          <a:p>
            <a:r>
              <a:rPr lang="en-US" b="1" dirty="0" smtClean="0">
                <a:solidFill>
                  <a:srgbClr val="FFFF00"/>
                </a:solidFill>
              </a:rPr>
              <a:t>Cherubim</a:t>
            </a:r>
            <a:r>
              <a:rPr lang="en-US" dirty="0" smtClean="0">
                <a:solidFill>
                  <a:schemeClr val="bg1"/>
                </a:solidFill>
              </a:rPr>
              <a:t> – ANGELS</a:t>
            </a:r>
          </a:p>
          <a:p>
            <a:r>
              <a:rPr lang="en-US" dirty="0" smtClean="0">
                <a:solidFill>
                  <a:schemeClr val="bg1"/>
                </a:solidFill>
              </a:rPr>
              <a:t>John 20:12 </a:t>
            </a:r>
          </a:p>
        </p:txBody>
      </p:sp>
      <p:sp>
        <p:nvSpPr>
          <p:cNvPr id="18" name="TextBox 17"/>
          <p:cNvSpPr txBox="1"/>
          <p:nvPr/>
        </p:nvSpPr>
        <p:spPr>
          <a:xfrm>
            <a:off x="7021002" y="2739450"/>
            <a:ext cx="3234901" cy="923330"/>
          </a:xfrm>
          <a:prstGeom prst="rect">
            <a:avLst/>
          </a:prstGeom>
          <a:noFill/>
        </p:spPr>
        <p:txBody>
          <a:bodyPr wrap="square" rtlCol="0">
            <a:spAutoFit/>
          </a:bodyPr>
          <a:lstStyle/>
          <a:p>
            <a:r>
              <a:rPr lang="en-US" b="1" dirty="0" smtClean="0">
                <a:solidFill>
                  <a:srgbClr val="FFFF00"/>
                </a:solidFill>
              </a:rPr>
              <a:t>Rod of Aaron that budded </a:t>
            </a:r>
            <a:r>
              <a:rPr lang="en-US" dirty="0" smtClean="0">
                <a:solidFill>
                  <a:schemeClr val="bg1"/>
                </a:solidFill>
              </a:rPr>
              <a:t>– God sovereignly Chose</a:t>
            </a:r>
          </a:p>
          <a:p>
            <a:r>
              <a:rPr lang="en-US" dirty="0" smtClean="0">
                <a:solidFill>
                  <a:schemeClr val="bg1"/>
                </a:solidFill>
              </a:rPr>
              <a:t> Jesus to be our High Priest</a:t>
            </a:r>
          </a:p>
        </p:txBody>
      </p:sp>
      <p:sp>
        <p:nvSpPr>
          <p:cNvPr id="19" name="TextBox 18"/>
          <p:cNvSpPr txBox="1"/>
          <p:nvPr/>
        </p:nvSpPr>
        <p:spPr>
          <a:xfrm>
            <a:off x="7299297" y="4418007"/>
            <a:ext cx="2759103" cy="646331"/>
          </a:xfrm>
          <a:prstGeom prst="rect">
            <a:avLst/>
          </a:prstGeom>
          <a:noFill/>
        </p:spPr>
        <p:txBody>
          <a:bodyPr wrap="square" rtlCol="0">
            <a:spAutoFit/>
          </a:bodyPr>
          <a:lstStyle/>
          <a:p>
            <a:r>
              <a:rPr lang="en-US" b="1" dirty="0" smtClean="0">
                <a:solidFill>
                  <a:srgbClr val="FFFF00"/>
                </a:solidFill>
              </a:rPr>
              <a:t>Made of Pure Gold </a:t>
            </a:r>
            <a:r>
              <a:rPr lang="en-US" dirty="0" smtClean="0">
                <a:solidFill>
                  <a:schemeClr val="bg1"/>
                </a:solidFill>
              </a:rPr>
              <a:t>– Glory of the Father</a:t>
            </a:r>
          </a:p>
        </p:txBody>
      </p:sp>
      <p:sp>
        <p:nvSpPr>
          <p:cNvPr id="20" name="TextBox 19"/>
          <p:cNvSpPr txBox="1"/>
          <p:nvPr/>
        </p:nvSpPr>
        <p:spPr>
          <a:xfrm>
            <a:off x="26505" y="2006554"/>
            <a:ext cx="2759103" cy="923330"/>
          </a:xfrm>
          <a:prstGeom prst="rect">
            <a:avLst/>
          </a:prstGeom>
          <a:noFill/>
        </p:spPr>
        <p:txBody>
          <a:bodyPr wrap="square" rtlCol="0">
            <a:spAutoFit/>
          </a:bodyPr>
          <a:lstStyle/>
          <a:p>
            <a:r>
              <a:rPr lang="en-US" b="1" dirty="0" smtClean="0">
                <a:solidFill>
                  <a:srgbClr val="FFFF00"/>
                </a:solidFill>
              </a:rPr>
              <a:t>Mercy Seat </a:t>
            </a:r>
            <a:r>
              <a:rPr lang="en-US" dirty="0" smtClean="0">
                <a:solidFill>
                  <a:schemeClr val="bg1"/>
                </a:solidFill>
              </a:rPr>
              <a:t>– Blood of</a:t>
            </a:r>
          </a:p>
          <a:p>
            <a:r>
              <a:rPr lang="en-US" dirty="0" smtClean="0">
                <a:solidFill>
                  <a:schemeClr val="bg1"/>
                </a:solidFill>
              </a:rPr>
              <a:t>Jesus Sprinkled for the</a:t>
            </a:r>
          </a:p>
          <a:p>
            <a:r>
              <a:rPr lang="en-US" dirty="0" smtClean="0">
                <a:solidFill>
                  <a:schemeClr val="bg1"/>
                </a:solidFill>
              </a:rPr>
              <a:t>Forgiveness of sin</a:t>
            </a:r>
          </a:p>
        </p:txBody>
      </p:sp>
      <p:sp>
        <p:nvSpPr>
          <p:cNvPr id="21" name="TextBox 20"/>
          <p:cNvSpPr txBox="1"/>
          <p:nvPr/>
        </p:nvSpPr>
        <p:spPr>
          <a:xfrm>
            <a:off x="0" y="3321278"/>
            <a:ext cx="2759103" cy="646331"/>
          </a:xfrm>
          <a:prstGeom prst="rect">
            <a:avLst/>
          </a:prstGeom>
          <a:noFill/>
        </p:spPr>
        <p:txBody>
          <a:bodyPr wrap="square" rtlCol="0">
            <a:spAutoFit/>
          </a:bodyPr>
          <a:lstStyle/>
          <a:p>
            <a:r>
              <a:rPr lang="en-US" b="1" dirty="0" smtClean="0">
                <a:solidFill>
                  <a:srgbClr val="FFFF00"/>
                </a:solidFill>
              </a:rPr>
              <a:t>Tablets of LAW </a:t>
            </a:r>
            <a:r>
              <a:rPr lang="en-US" dirty="0" smtClean="0">
                <a:solidFill>
                  <a:schemeClr val="bg1"/>
                </a:solidFill>
              </a:rPr>
              <a:t>– Word of God  </a:t>
            </a:r>
          </a:p>
        </p:txBody>
      </p:sp>
      <p:sp>
        <p:nvSpPr>
          <p:cNvPr id="22" name="TextBox 21"/>
          <p:cNvSpPr txBox="1"/>
          <p:nvPr/>
        </p:nvSpPr>
        <p:spPr>
          <a:xfrm>
            <a:off x="58311" y="4437700"/>
            <a:ext cx="2759103" cy="923330"/>
          </a:xfrm>
          <a:prstGeom prst="rect">
            <a:avLst/>
          </a:prstGeom>
          <a:noFill/>
        </p:spPr>
        <p:txBody>
          <a:bodyPr wrap="square" rtlCol="0">
            <a:spAutoFit/>
          </a:bodyPr>
          <a:lstStyle/>
          <a:p>
            <a:r>
              <a:rPr lang="en-US" b="1" dirty="0" smtClean="0">
                <a:solidFill>
                  <a:srgbClr val="FFFF00"/>
                </a:solidFill>
              </a:rPr>
              <a:t>Golden jar of Manna </a:t>
            </a:r>
            <a:r>
              <a:rPr lang="en-US" dirty="0" smtClean="0">
                <a:solidFill>
                  <a:schemeClr val="bg1"/>
                </a:solidFill>
              </a:rPr>
              <a:t>– Jesus being the</a:t>
            </a:r>
          </a:p>
          <a:p>
            <a:r>
              <a:rPr lang="en-US" dirty="0" smtClean="0">
                <a:solidFill>
                  <a:schemeClr val="bg1"/>
                </a:solidFill>
              </a:rPr>
              <a:t>Bread of Heaven</a:t>
            </a:r>
          </a:p>
        </p:txBody>
      </p:sp>
      <p:sp>
        <p:nvSpPr>
          <p:cNvPr id="23" name="Right Arrow 22"/>
          <p:cNvSpPr/>
          <p:nvPr/>
        </p:nvSpPr>
        <p:spPr>
          <a:xfrm rot="880627">
            <a:off x="2177797" y="1912205"/>
            <a:ext cx="2605728" cy="31553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9964" y="1264078"/>
            <a:ext cx="2759103" cy="646331"/>
          </a:xfrm>
          <a:prstGeom prst="rect">
            <a:avLst/>
          </a:prstGeom>
          <a:noFill/>
        </p:spPr>
        <p:txBody>
          <a:bodyPr wrap="square" rtlCol="0">
            <a:spAutoFit/>
          </a:bodyPr>
          <a:lstStyle/>
          <a:p>
            <a:r>
              <a:rPr lang="en-US" b="1" dirty="0" smtClean="0">
                <a:solidFill>
                  <a:srgbClr val="FFFF00"/>
                </a:solidFill>
              </a:rPr>
              <a:t>Shekinah Glory</a:t>
            </a:r>
            <a:r>
              <a:rPr lang="en-US" dirty="0" smtClean="0">
                <a:solidFill>
                  <a:schemeClr val="bg1"/>
                </a:solidFill>
              </a:rPr>
              <a:t>– Holy Spirit</a:t>
            </a:r>
          </a:p>
        </p:txBody>
      </p:sp>
      <p:sp>
        <p:nvSpPr>
          <p:cNvPr id="14" name="Rectangle 13"/>
          <p:cNvSpPr/>
          <p:nvPr/>
        </p:nvSpPr>
        <p:spPr>
          <a:xfrm>
            <a:off x="2508364" y="865761"/>
            <a:ext cx="4954561" cy="523220"/>
          </a:xfrm>
          <a:prstGeom prst="rect">
            <a:avLst/>
          </a:prstGeom>
        </p:spPr>
        <p:txBody>
          <a:bodyPr wrap="none">
            <a:spAutoFit/>
          </a:bodyPr>
          <a:lstStyle/>
          <a:p>
            <a:pPr algn="ctr"/>
            <a:r>
              <a:rPr lang="en-US" sz="2800" dirty="0">
                <a:solidFill>
                  <a:schemeClr val="bg1"/>
                </a:solidFill>
              </a:rPr>
              <a:t>What Did The Ark Represent?</a:t>
            </a:r>
          </a:p>
        </p:txBody>
      </p:sp>
    </p:spTree>
    <p:extLst>
      <p:ext uri="{BB962C8B-B14F-4D97-AF65-F5344CB8AC3E}">
        <p14:creationId xmlns:p14="http://schemas.microsoft.com/office/powerpoint/2010/main" val="3992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9" grpId="0"/>
      <p:bldP spid="15" grpId="0" animBg="1"/>
      <p:bldP spid="16" grpId="0" animBg="1"/>
      <p:bldP spid="10" grpId="0"/>
      <p:bldP spid="18" grpId="0"/>
      <p:bldP spid="19" grpId="0"/>
      <p:bldP spid="20" grpId="0"/>
      <p:bldP spid="21" grpId="0"/>
      <p:bldP spid="22" grpId="0"/>
      <p:bldP spid="23" grpId="0" animBg="1"/>
      <p:bldP spid="2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7810" y="150810"/>
            <a:ext cx="9208982" cy="1200329"/>
          </a:xfrm>
          <a:prstGeom prst="rect">
            <a:avLst/>
          </a:prstGeom>
          <a:noFill/>
        </p:spPr>
        <p:txBody>
          <a:bodyPr wrap="square" rtlCol="0">
            <a:spAutoFit/>
          </a:bodyPr>
          <a:lstStyle/>
          <a:p>
            <a:pPr algn="ctr"/>
            <a:r>
              <a:rPr lang="en-US" sz="3600" dirty="0" smtClean="0">
                <a:solidFill>
                  <a:srgbClr val="FFFF00"/>
                </a:solidFill>
              </a:rPr>
              <a:t>David Got It </a:t>
            </a:r>
          </a:p>
          <a:p>
            <a:pPr algn="ctr"/>
            <a:r>
              <a:rPr lang="en-US" sz="3600" dirty="0" smtClean="0">
                <a:solidFill>
                  <a:srgbClr val="FFFF00"/>
                </a:solidFill>
              </a:rPr>
              <a:t>He Wanted More of God’s Presence </a:t>
            </a:r>
            <a:endParaRPr lang="en-US" sz="3600" dirty="0">
              <a:solidFill>
                <a:srgbClr val="FFFF00"/>
              </a:solidFill>
            </a:endParaRPr>
          </a:p>
        </p:txBody>
      </p:sp>
      <p:pic>
        <p:nvPicPr>
          <p:cNvPr id="3076" name="Picture 4" descr="John Dunl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023" y="1812316"/>
            <a:ext cx="1958769" cy="2420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04661" y="1288111"/>
            <a:ext cx="7238433" cy="461665"/>
          </a:xfrm>
          <a:prstGeom prst="rect">
            <a:avLst/>
          </a:prstGeom>
          <a:noFill/>
        </p:spPr>
        <p:txBody>
          <a:bodyPr wrap="square" rtlCol="0">
            <a:spAutoFit/>
          </a:bodyPr>
          <a:lstStyle/>
          <a:p>
            <a:r>
              <a:rPr lang="en-US" sz="2400" dirty="0" smtClean="0">
                <a:solidFill>
                  <a:schemeClr val="bg1"/>
                </a:solidFill>
              </a:rPr>
              <a:t>When was the first inflatable rubber tire invented?</a:t>
            </a:r>
          </a:p>
        </p:txBody>
      </p:sp>
      <p:sp>
        <p:nvSpPr>
          <p:cNvPr id="9" name="TextBox 8"/>
          <p:cNvSpPr txBox="1"/>
          <p:nvPr/>
        </p:nvSpPr>
        <p:spPr>
          <a:xfrm>
            <a:off x="7235687" y="4232979"/>
            <a:ext cx="2703443" cy="646331"/>
          </a:xfrm>
          <a:prstGeom prst="rect">
            <a:avLst/>
          </a:prstGeom>
          <a:noFill/>
        </p:spPr>
        <p:txBody>
          <a:bodyPr wrap="square" rtlCol="0">
            <a:spAutoFit/>
          </a:bodyPr>
          <a:lstStyle/>
          <a:p>
            <a:pPr algn="ctr"/>
            <a:r>
              <a:rPr lang="en-US" dirty="0" smtClean="0">
                <a:solidFill>
                  <a:schemeClr val="bg1"/>
                </a:solidFill>
              </a:rPr>
              <a:t>Scottish Inventor</a:t>
            </a:r>
          </a:p>
          <a:p>
            <a:pPr algn="ctr"/>
            <a:r>
              <a:rPr lang="en-US" dirty="0" smtClean="0">
                <a:solidFill>
                  <a:schemeClr val="bg1"/>
                </a:solidFill>
              </a:rPr>
              <a:t>John Dunlop 1888</a:t>
            </a:r>
          </a:p>
        </p:txBody>
      </p:sp>
      <p:pic>
        <p:nvPicPr>
          <p:cNvPr id="3078" name="Picture 6" descr="Samuel KJV My Bible, 46% OFF | www.micoope.com.gt"/>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0361" y="1800369"/>
            <a:ext cx="6019800" cy="484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559" y="4488"/>
            <a:ext cx="10058400" cy="1815882"/>
          </a:xfrm>
          <a:prstGeom prst="rect">
            <a:avLst/>
          </a:prstGeom>
          <a:noFill/>
        </p:spPr>
        <p:txBody>
          <a:bodyPr wrap="square" rtlCol="0">
            <a:spAutoFit/>
          </a:bodyPr>
          <a:lstStyle/>
          <a:p>
            <a:pPr algn="ctr"/>
            <a:r>
              <a:rPr lang="en-US" sz="2800" b="1" dirty="0" smtClean="0">
                <a:solidFill>
                  <a:srgbClr val="FFFF00"/>
                </a:solidFill>
              </a:rPr>
              <a:t>The Context Of David </a:t>
            </a:r>
          </a:p>
          <a:p>
            <a:pPr algn="ctr"/>
            <a:r>
              <a:rPr lang="en-US" sz="2800" b="1" dirty="0" smtClean="0">
                <a:solidFill>
                  <a:srgbClr val="FFFF00"/>
                </a:solidFill>
              </a:rPr>
              <a:t>Bringing Up The Ark To Jerusalem</a:t>
            </a:r>
          </a:p>
          <a:p>
            <a:pPr algn="ctr"/>
            <a:r>
              <a:rPr lang="en-US" sz="2800" b="1" dirty="0" smtClean="0">
                <a:solidFill>
                  <a:srgbClr val="FFFF00"/>
                </a:solidFill>
              </a:rPr>
              <a:t>(SO MUCH TO LEARN FROM THIS) </a:t>
            </a:r>
          </a:p>
          <a:p>
            <a:pPr algn="ctr"/>
            <a:endParaRPr lang="en-US" sz="2800" b="1" dirty="0" smtClean="0">
              <a:solidFill>
                <a:srgbClr val="FFFF00"/>
              </a:solidFill>
            </a:endParaRPr>
          </a:p>
        </p:txBody>
      </p:sp>
      <p:sp>
        <p:nvSpPr>
          <p:cNvPr id="2" name="Rectangle 1"/>
          <p:cNvSpPr/>
          <p:nvPr/>
        </p:nvSpPr>
        <p:spPr>
          <a:xfrm>
            <a:off x="329982" y="1687113"/>
            <a:ext cx="9255318" cy="4893647"/>
          </a:xfrm>
          <a:prstGeom prst="rect">
            <a:avLst/>
          </a:prstGeom>
        </p:spPr>
        <p:txBody>
          <a:bodyPr wrap="square">
            <a:spAutoFit/>
          </a:bodyPr>
          <a:lstStyle/>
          <a:p>
            <a:r>
              <a:rPr lang="en-US" sz="2400" dirty="0" smtClean="0">
                <a:solidFill>
                  <a:schemeClr val="bg1"/>
                </a:solidFill>
              </a:rPr>
              <a:t>David </a:t>
            </a:r>
            <a:r>
              <a:rPr lang="en-US" sz="2400" dirty="0">
                <a:solidFill>
                  <a:schemeClr val="bg1"/>
                </a:solidFill>
              </a:rPr>
              <a:t>again brought together out of Israel chosen men, thirty thousand in all. </a:t>
            </a:r>
            <a:r>
              <a:rPr lang="en-US" sz="2400" dirty="0" smtClean="0">
                <a:solidFill>
                  <a:schemeClr val="bg1"/>
                </a:solidFill>
              </a:rPr>
              <a:t>  </a:t>
            </a:r>
            <a:r>
              <a:rPr lang="en-US" sz="2400" dirty="0">
                <a:solidFill>
                  <a:schemeClr val="bg1"/>
                </a:solidFill>
              </a:rPr>
              <a:t>He and all his men set out from </a:t>
            </a:r>
            <a:r>
              <a:rPr lang="en-US" sz="2400" dirty="0" err="1">
                <a:solidFill>
                  <a:schemeClr val="bg1"/>
                </a:solidFill>
              </a:rPr>
              <a:t>Baalah</a:t>
            </a:r>
            <a:r>
              <a:rPr lang="en-US" sz="2400" dirty="0">
                <a:solidFill>
                  <a:schemeClr val="bg1"/>
                </a:solidFill>
              </a:rPr>
              <a:t> </a:t>
            </a:r>
            <a:r>
              <a:rPr lang="en-US" sz="2400" dirty="0" smtClean="0">
                <a:solidFill>
                  <a:schemeClr val="bg1"/>
                </a:solidFill>
              </a:rPr>
              <a:t> (Masters) of </a:t>
            </a:r>
            <a:r>
              <a:rPr lang="en-US" sz="2400" dirty="0">
                <a:solidFill>
                  <a:schemeClr val="bg1"/>
                </a:solidFill>
              </a:rPr>
              <a:t>Judah </a:t>
            </a:r>
            <a:r>
              <a:rPr lang="en-US" sz="2400" b="1" dirty="0">
                <a:solidFill>
                  <a:srgbClr val="FFFF00"/>
                </a:solidFill>
              </a:rPr>
              <a:t>to bring up from there the ark of God, which is called by the Name, the name of the LORD Almighty, who is enthroned between the cherubim that are on the ark. </a:t>
            </a:r>
            <a:r>
              <a:rPr lang="en-US" sz="2400" dirty="0" smtClean="0">
                <a:solidFill>
                  <a:schemeClr val="bg1"/>
                </a:solidFill>
              </a:rPr>
              <a:t>They </a:t>
            </a:r>
            <a:r>
              <a:rPr lang="en-US" sz="2400" dirty="0">
                <a:solidFill>
                  <a:schemeClr val="bg1"/>
                </a:solidFill>
              </a:rPr>
              <a:t>set the ark of God on a new cart and brought it from the house of </a:t>
            </a:r>
            <a:r>
              <a:rPr lang="en-US" sz="2400" dirty="0" err="1">
                <a:solidFill>
                  <a:schemeClr val="bg1"/>
                </a:solidFill>
              </a:rPr>
              <a:t>Abinadab</a:t>
            </a:r>
            <a:r>
              <a:rPr lang="en-US" sz="2400" dirty="0">
                <a:solidFill>
                  <a:schemeClr val="bg1"/>
                </a:solidFill>
              </a:rPr>
              <a:t>, which was on the hill. </a:t>
            </a:r>
            <a:r>
              <a:rPr lang="en-US" sz="2400" dirty="0" smtClean="0">
                <a:solidFill>
                  <a:schemeClr val="bg1"/>
                </a:solidFill>
              </a:rPr>
              <a:t>----. </a:t>
            </a:r>
            <a:r>
              <a:rPr lang="en-US" sz="2400" baseline="30000" dirty="0">
                <a:solidFill>
                  <a:schemeClr val="bg1"/>
                </a:solidFill>
              </a:rPr>
              <a:t>8 </a:t>
            </a:r>
            <a:r>
              <a:rPr lang="en-US" sz="2400" dirty="0">
                <a:solidFill>
                  <a:schemeClr val="bg1"/>
                </a:solidFill>
              </a:rPr>
              <a:t> Then David was angry because the </a:t>
            </a:r>
            <a:r>
              <a:rPr lang="en-US" sz="2400" cap="small" dirty="0" err="1">
                <a:solidFill>
                  <a:schemeClr val="bg1"/>
                </a:solidFill>
              </a:rPr>
              <a:t>LORD</a:t>
            </a:r>
            <a:r>
              <a:rPr lang="en-US" sz="2400" dirty="0" err="1">
                <a:solidFill>
                  <a:schemeClr val="bg1"/>
                </a:solidFill>
              </a:rPr>
              <a:t>'s</a:t>
            </a:r>
            <a:r>
              <a:rPr lang="en-US" sz="2400" dirty="0">
                <a:solidFill>
                  <a:schemeClr val="bg1"/>
                </a:solidFill>
              </a:rPr>
              <a:t> wrath had broken out against </a:t>
            </a:r>
            <a:r>
              <a:rPr lang="en-US" sz="2400" dirty="0" err="1">
                <a:solidFill>
                  <a:schemeClr val="bg1"/>
                </a:solidFill>
              </a:rPr>
              <a:t>Uzzah</a:t>
            </a:r>
            <a:r>
              <a:rPr lang="en-US" sz="2400" dirty="0">
                <a:solidFill>
                  <a:schemeClr val="bg1"/>
                </a:solidFill>
              </a:rPr>
              <a:t>, and to this day that place is called Perez </a:t>
            </a:r>
            <a:r>
              <a:rPr lang="en-US" sz="2400" dirty="0" err="1">
                <a:solidFill>
                  <a:schemeClr val="bg1"/>
                </a:solidFill>
              </a:rPr>
              <a:t>Uzzah</a:t>
            </a:r>
            <a:r>
              <a:rPr lang="en-US" sz="2400" dirty="0">
                <a:solidFill>
                  <a:schemeClr val="bg1"/>
                </a:solidFill>
              </a:rPr>
              <a:t>. </a:t>
            </a:r>
            <a:r>
              <a:rPr lang="en-US" sz="2400" baseline="30000" dirty="0">
                <a:solidFill>
                  <a:schemeClr val="bg1"/>
                </a:solidFill>
              </a:rPr>
              <a:t>9 </a:t>
            </a:r>
            <a:r>
              <a:rPr lang="en-US" sz="2400" dirty="0">
                <a:solidFill>
                  <a:schemeClr val="bg1"/>
                </a:solidFill>
              </a:rPr>
              <a:t> David was afraid of the </a:t>
            </a:r>
            <a:r>
              <a:rPr lang="en-US" sz="2400" cap="small" dirty="0">
                <a:solidFill>
                  <a:schemeClr val="bg1"/>
                </a:solidFill>
              </a:rPr>
              <a:t>LORD</a:t>
            </a:r>
            <a:r>
              <a:rPr lang="en-US" sz="2400" dirty="0">
                <a:solidFill>
                  <a:schemeClr val="bg1"/>
                </a:solidFill>
              </a:rPr>
              <a:t> that day and said, "How can the ark of the </a:t>
            </a:r>
            <a:r>
              <a:rPr lang="en-US" sz="2400" cap="small" dirty="0">
                <a:solidFill>
                  <a:schemeClr val="bg1"/>
                </a:solidFill>
              </a:rPr>
              <a:t>LORD</a:t>
            </a:r>
            <a:r>
              <a:rPr lang="en-US" sz="2400" dirty="0">
                <a:solidFill>
                  <a:schemeClr val="bg1"/>
                </a:solidFill>
              </a:rPr>
              <a:t> ever come to me?" </a:t>
            </a:r>
            <a:r>
              <a:rPr lang="en-US" sz="2400" baseline="30000" dirty="0">
                <a:solidFill>
                  <a:schemeClr val="bg1"/>
                </a:solidFill>
              </a:rPr>
              <a:t>10 </a:t>
            </a:r>
            <a:r>
              <a:rPr lang="en-US" sz="2400" dirty="0">
                <a:solidFill>
                  <a:schemeClr val="bg1"/>
                </a:solidFill>
              </a:rPr>
              <a:t> He was not willing to take the ark of the </a:t>
            </a:r>
            <a:r>
              <a:rPr lang="en-US" sz="2400" cap="small" dirty="0">
                <a:solidFill>
                  <a:schemeClr val="bg1"/>
                </a:solidFill>
              </a:rPr>
              <a:t>LORD</a:t>
            </a:r>
            <a:r>
              <a:rPr lang="en-US" sz="2400" dirty="0">
                <a:solidFill>
                  <a:schemeClr val="bg1"/>
                </a:solidFill>
              </a:rPr>
              <a:t> to be with him in the City of David. Instead, he took it aside to the house of Obed-Edom the </a:t>
            </a:r>
            <a:r>
              <a:rPr lang="en-US" sz="2400" dirty="0" err="1">
                <a:solidFill>
                  <a:schemeClr val="bg1"/>
                </a:solidFill>
              </a:rPr>
              <a:t>Gittite</a:t>
            </a:r>
            <a:r>
              <a:rPr lang="en-US" sz="2400" dirty="0">
                <a:solidFill>
                  <a:schemeClr val="bg1"/>
                </a:solidFill>
              </a:rPr>
              <a:t>. </a:t>
            </a:r>
            <a:r>
              <a:rPr lang="en-US" sz="2400" dirty="0" smtClean="0">
                <a:solidFill>
                  <a:schemeClr val="bg1"/>
                </a:solidFill>
              </a:rPr>
              <a:t>their </a:t>
            </a:r>
            <a:r>
              <a:rPr lang="en-US" sz="2400" dirty="0">
                <a:solidFill>
                  <a:schemeClr val="bg1"/>
                </a:solidFill>
              </a:rPr>
              <a:t>homes. </a:t>
            </a:r>
            <a:r>
              <a:rPr lang="en-US" sz="2400" b="1" dirty="0">
                <a:solidFill>
                  <a:schemeClr val="bg1"/>
                </a:solidFill>
              </a:rPr>
              <a:t>2 Samuel </a:t>
            </a:r>
            <a:r>
              <a:rPr lang="en-US" sz="2400" b="1" dirty="0" smtClean="0">
                <a:solidFill>
                  <a:schemeClr val="bg1"/>
                </a:solidFill>
              </a:rPr>
              <a:t>6:1-10 </a:t>
            </a:r>
            <a:r>
              <a:rPr lang="en-US" sz="2400" b="1" dirty="0">
                <a:solidFill>
                  <a:schemeClr val="bg1"/>
                </a:solidFill>
              </a:rPr>
              <a:t>(</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3413497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Our Eternal Life | Today's Life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37533" y="1542986"/>
            <a:ext cx="9240216" cy="5047536"/>
          </a:xfrm>
          <a:prstGeom prst="rect">
            <a:avLst/>
          </a:prstGeom>
        </p:spPr>
        <p:txBody>
          <a:bodyPr wrap="square">
            <a:spAutoFit/>
          </a:bodyPr>
          <a:lstStyle/>
          <a:p>
            <a:r>
              <a:rPr lang="en-US" sz="1900" dirty="0" smtClean="0">
                <a:solidFill>
                  <a:srgbClr val="FFFF00"/>
                </a:solidFill>
              </a:rPr>
              <a:t>The </a:t>
            </a:r>
            <a:r>
              <a:rPr lang="en-US" sz="1900" dirty="0">
                <a:solidFill>
                  <a:srgbClr val="FFFF00"/>
                </a:solidFill>
              </a:rPr>
              <a:t>ark of the </a:t>
            </a:r>
            <a:r>
              <a:rPr lang="en-US" sz="1900" cap="small" dirty="0">
                <a:solidFill>
                  <a:srgbClr val="FFFF00"/>
                </a:solidFill>
              </a:rPr>
              <a:t>LORD</a:t>
            </a:r>
            <a:r>
              <a:rPr lang="en-US" sz="1900" dirty="0">
                <a:solidFill>
                  <a:srgbClr val="FFFF00"/>
                </a:solidFill>
              </a:rPr>
              <a:t> remained in the house of Obed-Edom the </a:t>
            </a:r>
            <a:r>
              <a:rPr lang="en-US" sz="1900" dirty="0" err="1">
                <a:solidFill>
                  <a:srgbClr val="FFFF00"/>
                </a:solidFill>
              </a:rPr>
              <a:t>Gittite</a:t>
            </a:r>
            <a:r>
              <a:rPr lang="en-US" sz="1900" dirty="0">
                <a:solidFill>
                  <a:srgbClr val="FFFF00"/>
                </a:solidFill>
              </a:rPr>
              <a:t> for three months, </a:t>
            </a:r>
            <a:r>
              <a:rPr lang="en-US" sz="2800" dirty="0">
                <a:solidFill>
                  <a:srgbClr val="FFFF00"/>
                </a:solidFill>
              </a:rPr>
              <a:t>and the </a:t>
            </a:r>
            <a:r>
              <a:rPr lang="en-US" sz="2800" cap="small" dirty="0">
                <a:solidFill>
                  <a:srgbClr val="FFFF00"/>
                </a:solidFill>
              </a:rPr>
              <a:t>LORD</a:t>
            </a:r>
            <a:r>
              <a:rPr lang="en-US" sz="2800" dirty="0">
                <a:solidFill>
                  <a:srgbClr val="FFFF00"/>
                </a:solidFill>
              </a:rPr>
              <a:t> blessed him and his entire household</a:t>
            </a:r>
            <a:r>
              <a:rPr lang="en-US" sz="1900" dirty="0">
                <a:solidFill>
                  <a:schemeClr val="bg1"/>
                </a:solidFill>
              </a:rPr>
              <a:t>. </a:t>
            </a:r>
            <a:r>
              <a:rPr lang="en-US" sz="1900" baseline="30000" dirty="0">
                <a:solidFill>
                  <a:schemeClr val="bg1"/>
                </a:solidFill>
              </a:rPr>
              <a:t>12 </a:t>
            </a:r>
            <a:r>
              <a:rPr lang="en-US" sz="1900" dirty="0">
                <a:solidFill>
                  <a:schemeClr val="bg1"/>
                </a:solidFill>
              </a:rPr>
              <a:t> Now King David was told, "The </a:t>
            </a:r>
            <a:r>
              <a:rPr lang="en-US" sz="1900" cap="small" dirty="0">
                <a:solidFill>
                  <a:schemeClr val="bg1"/>
                </a:solidFill>
              </a:rPr>
              <a:t>LORD</a:t>
            </a:r>
            <a:r>
              <a:rPr lang="en-US" sz="1900" dirty="0">
                <a:solidFill>
                  <a:schemeClr val="bg1"/>
                </a:solidFill>
              </a:rPr>
              <a:t> has blessed the household of Obed-Edom and everything he has, because of the ark of God." So David went down and brought up the ark of God from the house of Obed-Edom to the City of David with rejoicing. </a:t>
            </a:r>
            <a:r>
              <a:rPr lang="en-US" sz="1900" baseline="30000" dirty="0">
                <a:solidFill>
                  <a:schemeClr val="bg1"/>
                </a:solidFill>
              </a:rPr>
              <a:t>13 </a:t>
            </a:r>
            <a:r>
              <a:rPr lang="en-US" sz="1900" dirty="0">
                <a:solidFill>
                  <a:schemeClr val="bg1"/>
                </a:solidFill>
              </a:rPr>
              <a:t> When those who were carrying the ark of the </a:t>
            </a:r>
            <a:r>
              <a:rPr lang="en-US" sz="1900" cap="small" dirty="0">
                <a:solidFill>
                  <a:schemeClr val="bg1"/>
                </a:solidFill>
              </a:rPr>
              <a:t>LORD</a:t>
            </a:r>
            <a:r>
              <a:rPr lang="en-US" sz="1900" dirty="0">
                <a:solidFill>
                  <a:schemeClr val="bg1"/>
                </a:solidFill>
              </a:rPr>
              <a:t> had taken six steps, he sacrificed a bull and a fattened calf. </a:t>
            </a:r>
            <a:r>
              <a:rPr lang="en-US" sz="1900" baseline="30000" dirty="0">
                <a:solidFill>
                  <a:schemeClr val="bg1"/>
                </a:solidFill>
              </a:rPr>
              <a:t>14 </a:t>
            </a:r>
            <a:r>
              <a:rPr lang="en-US" sz="1900" dirty="0">
                <a:solidFill>
                  <a:schemeClr val="bg1"/>
                </a:solidFill>
              </a:rPr>
              <a:t> David, wearing a linen ephod, danced before the </a:t>
            </a:r>
            <a:r>
              <a:rPr lang="en-US" sz="1900" cap="small" dirty="0">
                <a:solidFill>
                  <a:schemeClr val="bg1"/>
                </a:solidFill>
              </a:rPr>
              <a:t>LORD</a:t>
            </a:r>
            <a:r>
              <a:rPr lang="en-US" sz="1900" dirty="0">
                <a:solidFill>
                  <a:schemeClr val="bg1"/>
                </a:solidFill>
              </a:rPr>
              <a:t> with all his might, </a:t>
            </a:r>
            <a:r>
              <a:rPr lang="en-US" sz="1900" baseline="30000" dirty="0">
                <a:solidFill>
                  <a:schemeClr val="bg1"/>
                </a:solidFill>
              </a:rPr>
              <a:t>15 </a:t>
            </a:r>
            <a:r>
              <a:rPr lang="en-US" sz="1900" dirty="0">
                <a:solidFill>
                  <a:schemeClr val="bg1"/>
                </a:solidFill>
              </a:rPr>
              <a:t> while he and the entire house of Israel brought up the ark of the </a:t>
            </a:r>
            <a:r>
              <a:rPr lang="en-US" sz="1900" cap="small" dirty="0">
                <a:solidFill>
                  <a:schemeClr val="bg1"/>
                </a:solidFill>
              </a:rPr>
              <a:t>LORD</a:t>
            </a:r>
            <a:r>
              <a:rPr lang="en-US" sz="1900" dirty="0">
                <a:solidFill>
                  <a:schemeClr val="bg1"/>
                </a:solidFill>
              </a:rPr>
              <a:t> with shouts and the sound of trumpets. </a:t>
            </a:r>
            <a:r>
              <a:rPr lang="en-US" sz="1900" dirty="0" smtClean="0">
                <a:solidFill>
                  <a:schemeClr val="bg1"/>
                </a:solidFill>
              </a:rPr>
              <a:t>-- </a:t>
            </a:r>
            <a:r>
              <a:rPr lang="en-US" sz="1900" baseline="30000" dirty="0" smtClean="0">
                <a:solidFill>
                  <a:schemeClr val="bg1"/>
                </a:solidFill>
              </a:rPr>
              <a:t>17 </a:t>
            </a:r>
            <a:r>
              <a:rPr lang="en-US" sz="1900" dirty="0">
                <a:solidFill>
                  <a:schemeClr val="bg1"/>
                </a:solidFill>
              </a:rPr>
              <a:t> </a:t>
            </a:r>
            <a:r>
              <a:rPr lang="en-US" sz="1900" b="1" dirty="0">
                <a:solidFill>
                  <a:srgbClr val="FFFF00"/>
                </a:solidFill>
              </a:rPr>
              <a:t>They brought the ark of the </a:t>
            </a:r>
            <a:r>
              <a:rPr lang="en-US" sz="1900" b="1" cap="small" dirty="0">
                <a:solidFill>
                  <a:srgbClr val="FFFF00"/>
                </a:solidFill>
              </a:rPr>
              <a:t>LORD</a:t>
            </a:r>
            <a:r>
              <a:rPr lang="en-US" sz="1900" b="1" dirty="0">
                <a:solidFill>
                  <a:srgbClr val="FFFF00"/>
                </a:solidFill>
              </a:rPr>
              <a:t> and set it in its place inside the tent that David had pitched for it, and David sacrificed burnt offerings and fellowship offerings before the </a:t>
            </a:r>
            <a:r>
              <a:rPr lang="en-US" sz="1900" b="1" cap="small" dirty="0">
                <a:solidFill>
                  <a:srgbClr val="FFFF00"/>
                </a:solidFill>
              </a:rPr>
              <a:t>LORD</a:t>
            </a:r>
            <a:r>
              <a:rPr lang="en-US" sz="1900" b="1" dirty="0">
                <a:solidFill>
                  <a:srgbClr val="FFFF00"/>
                </a:solidFill>
              </a:rPr>
              <a:t>. </a:t>
            </a:r>
            <a:r>
              <a:rPr lang="en-US" sz="1900" baseline="30000" dirty="0">
                <a:solidFill>
                  <a:schemeClr val="bg1"/>
                </a:solidFill>
              </a:rPr>
              <a:t>18 </a:t>
            </a:r>
            <a:r>
              <a:rPr lang="en-US" sz="1900" dirty="0">
                <a:solidFill>
                  <a:schemeClr val="bg1"/>
                </a:solidFill>
              </a:rPr>
              <a:t> After he had finished sacrificing the burnt offerings and fellowship offerings, he blessed the people in the name of the </a:t>
            </a:r>
            <a:r>
              <a:rPr lang="en-US" sz="1900" cap="small" dirty="0">
                <a:solidFill>
                  <a:schemeClr val="bg1"/>
                </a:solidFill>
              </a:rPr>
              <a:t>LORD</a:t>
            </a:r>
            <a:r>
              <a:rPr lang="en-US" sz="1900" dirty="0">
                <a:solidFill>
                  <a:schemeClr val="bg1"/>
                </a:solidFill>
              </a:rPr>
              <a:t> Almighty. </a:t>
            </a:r>
            <a:r>
              <a:rPr lang="en-US" sz="1900" baseline="30000" dirty="0">
                <a:solidFill>
                  <a:schemeClr val="bg1"/>
                </a:solidFill>
              </a:rPr>
              <a:t>19 </a:t>
            </a:r>
            <a:r>
              <a:rPr lang="en-US" sz="1900" dirty="0">
                <a:solidFill>
                  <a:schemeClr val="bg1"/>
                </a:solidFill>
              </a:rPr>
              <a:t> Then he gave a loaf of bread, a cake of dates and a cake of raisins to each person in the whole crowd of Israelites, both men and women. And all the people went to their homes. </a:t>
            </a:r>
            <a:r>
              <a:rPr lang="en-US" sz="1900" b="1" dirty="0">
                <a:solidFill>
                  <a:schemeClr val="bg1"/>
                </a:solidFill>
              </a:rPr>
              <a:t>2 Samuel </a:t>
            </a:r>
            <a:r>
              <a:rPr lang="en-US" sz="1900" b="1" dirty="0" smtClean="0">
                <a:solidFill>
                  <a:schemeClr val="bg1"/>
                </a:solidFill>
              </a:rPr>
              <a:t>6:11-19 </a:t>
            </a:r>
            <a:r>
              <a:rPr lang="en-US" sz="1900" b="1" dirty="0">
                <a:solidFill>
                  <a:schemeClr val="bg1"/>
                </a:solidFill>
              </a:rPr>
              <a:t>(</a:t>
            </a:r>
            <a:r>
              <a:rPr lang="en-US" sz="1900" b="1" dirty="0" err="1">
                <a:solidFill>
                  <a:schemeClr val="bg1"/>
                </a:solidFill>
              </a:rPr>
              <a:t>NIV</a:t>
            </a:r>
            <a:r>
              <a:rPr lang="en-US" sz="1900" b="1" dirty="0">
                <a:solidFill>
                  <a:schemeClr val="bg1"/>
                </a:solidFill>
              </a:rPr>
              <a:t>) </a:t>
            </a:r>
            <a:endParaRPr lang="en-US" sz="1900" dirty="0">
              <a:solidFill>
                <a:schemeClr val="bg1"/>
              </a:solidFill>
            </a:endParaRPr>
          </a:p>
        </p:txBody>
      </p:sp>
      <p:sp>
        <p:nvSpPr>
          <p:cNvPr id="5" name="TextBox 4"/>
          <p:cNvSpPr txBox="1"/>
          <p:nvPr/>
        </p:nvSpPr>
        <p:spPr>
          <a:xfrm>
            <a:off x="-71559" y="4488"/>
            <a:ext cx="10058400" cy="1815882"/>
          </a:xfrm>
          <a:prstGeom prst="rect">
            <a:avLst/>
          </a:prstGeom>
          <a:noFill/>
        </p:spPr>
        <p:txBody>
          <a:bodyPr wrap="square" rtlCol="0">
            <a:spAutoFit/>
          </a:bodyPr>
          <a:lstStyle/>
          <a:p>
            <a:pPr algn="ctr"/>
            <a:r>
              <a:rPr lang="en-US" sz="2800" b="1" dirty="0" smtClean="0">
                <a:solidFill>
                  <a:srgbClr val="FFFF00"/>
                </a:solidFill>
              </a:rPr>
              <a:t>The Context Of David </a:t>
            </a:r>
          </a:p>
          <a:p>
            <a:pPr algn="ctr"/>
            <a:r>
              <a:rPr lang="en-US" sz="2800" b="1" dirty="0" smtClean="0">
                <a:solidFill>
                  <a:srgbClr val="FFFF00"/>
                </a:solidFill>
              </a:rPr>
              <a:t>Bringing Up The Ark To Jerusalem</a:t>
            </a:r>
          </a:p>
          <a:p>
            <a:pPr algn="ctr"/>
            <a:r>
              <a:rPr lang="en-US" sz="2800" b="1" dirty="0" smtClean="0">
                <a:solidFill>
                  <a:srgbClr val="FFFF00"/>
                </a:solidFill>
              </a:rPr>
              <a:t>(SO MUCH TO LEARN FROM THIS) </a:t>
            </a:r>
          </a:p>
          <a:p>
            <a:pPr algn="ctr"/>
            <a:endParaRPr lang="en-US" sz="2800" b="1" dirty="0" smtClean="0">
              <a:solidFill>
                <a:srgbClr val="FFFF00"/>
              </a:solidFill>
            </a:endParaRPr>
          </a:p>
        </p:txBody>
      </p:sp>
    </p:spTree>
    <p:extLst>
      <p:ext uri="{BB962C8B-B14F-4D97-AF65-F5344CB8AC3E}">
        <p14:creationId xmlns:p14="http://schemas.microsoft.com/office/powerpoint/2010/main" val="372072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789" y="388123"/>
            <a:ext cx="9970935" cy="1077218"/>
          </a:xfrm>
          <a:prstGeom prst="rect">
            <a:avLst/>
          </a:prstGeom>
        </p:spPr>
        <p:txBody>
          <a:bodyPr wrap="square">
            <a:spAutoFit/>
          </a:bodyPr>
          <a:lstStyle/>
          <a:p>
            <a:pPr algn="ctr"/>
            <a:r>
              <a:rPr lang="en-US" sz="3200" b="1" dirty="0" smtClean="0">
                <a:solidFill>
                  <a:srgbClr val="FFFF00"/>
                </a:solidFill>
              </a:rPr>
              <a:t>Most Likely David Wrote Psalm 68 For The</a:t>
            </a:r>
          </a:p>
          <a:p>
            <a:pPr algn="ctr"/>
            <a:r>
              <a:rPr lang="en-US" sz="3200" b="1" dirty="0" smtClean="0">
                <a:solidFill>
                  <a:srgbClr val="FFFF00"/>
                </a:solidFill>
              </a:rPr>
              <a:t>Bringing Up of the Ark Into Jerusalem </a:t>
            </a:r>
            <a:endParaRPr lang="en-US" sz="3200" b="1" dirty="0">
              <a:solidFill>
                <a:srgbClr val="FFFF00"/>
              </a:solidFill>
            </a:endParaRPr>
          </a:p>
        </p:txBody>
      </p:sp>
      <p:sp>
        <p:nvSpPr>
          <p:cNvPr id="2" name="Rectangle 1"/>
          <p:cNvSpPr/>
          <p:nvPr/>
        </p:nvSpPr>
        <p:spPr>
          <a:xfrm>
            <a:off x="371722" y="1850805"/>
            <a:ext cx="9157915" cy="830997"/>
          </a:xfrm>
          <a:prstGeom prst="rect">
            <a:avLst/>
          </a:prstGeom>
        </p:spPr>
        <p:txBody>
          <a:bodyPr wrap="square">
            <a:spAutoFit/>
          </a:bodyPr>
          <a:lstStyle/>
          <a:p>
            <a:r>
              <a:rPr lang="en-US" sz="2400" dirty="0" smtClean="0">
                <a:solidFill>
                  <a:schemeClr val="bg1"/>
                </a:solidFill>
              </a:rPr>
              <a:t>May </a:t>
            </a:r>
            <a:r>
              <a:rPr lang="en-US" sz="2400" dirty="0">
                <a:solidFill>
                  <a:schemeClr val="bg1"/>
                </a:solidFill>
              </a:rPr>
              <a:t>God arise, may </a:t>
            </a:r>
            <a:r>
              <a:rPr lang="en-US" sz="2400" dirty="0" smtClean="0">
                <a:solidFill>
                  <a:schemeClr val="bg1"/>
                </a:solidFill>
              </a:rPr>
              <a:t>His </a:t>
            </a:r>
            <a:r>
              <a:rPr lang="en-US" sz="2400" dirty="0">
                <a:solidFill>
                  <a:schemeClr val="bg1"/>
                </a:solidFill>
              </a:rPr>
              <a:t>enemies be scattered; may </a:t>
            </a:r>
            <a:r>
              <a:rPr lang="en-US" sz="2400" dirty="0" smtClean="0">
                <a:solidFill>
                  <a:schemeClr val="bg1"/>
                </a:solidFill>
              </a:rPr>
              <a:t>His </a:t>
            </a:r>
            <a:r>
              <a:rPr lang="en-US" sz="2400" dirty="0">
                <a:solidFill>
                  <a:schemeClr val="bg1"/>
                </a:solidFill>
              </a:rPr>
              <a:t>foes flee before </a:t>
            </a:r>
            <a:r>
              <a:rPr lang="en-US" sz="2400" dirty="0" smtClean="0">
                <a:solidFill>
                  <a:schemeClr val="bg1"/>
                </a:solidFill>
              </a:rPr>
              <a:t>Him</a:t>
            </a:r>
            <a:r>
              <a:rPr lang="en-US" sz="2400" dirty="0">
                <a:solidFill>
                  <a:schemeClr val="bg1"/>
                </a:solidFill>
              </a:rPr>
              <a:t>. </a:t>
            </a:r>
            <a:r>
              <a:rPr lang="en-US" sz="2400" b="1" dirty="0">
                <a:solidFill>
                  <a:schemeClr val="bg1"/>
                </a:solidFill>
              </a:rPr>
              <a:t>Psalm 68:1 (</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
        <p:nvSpPr>
          <p:cNvPr id="3" name="Rectangle 2"/>
          <p:cNvSpPr/>
          <p:nvPr/>
        </p:nvSpPr>
        <p:spPr>
          <a:xfrm>
            <a:off x="272331" y="2847312"/>
            <a:ext cx="9356699" cy="1938992"/>
          </a:xfrm>
          <a:prstGeom prst="rect">
            <a:avLst/>
          </a:prstGeom>
        </p:spPr>
        <p:txBody>
          <a:bodyPr wrap="square">
            <a:spAutoFit/>
          </a:bodyPr>
          <a:lstStyle/>
          <a:p>
            <a:r>
              <a:rPr lang="en-US" sz="2400" dirty="0">
                <a:solidFill>
                  <a:schemeClr val="bg1"/>
                </a:solidFill>
              </a:rPr>
              <a:t> When </a:t>
            </a:r>
            <a:r>
              <a:rPr lang="en-US" sz="2400" dirty="0" smtClean="0">
                <a:solidFill>
                  <a:schemeClr val="bg1"/>
                </a:solidFill>
              </a:rPr>
              <a:t>You </a:t>
            </a:r>
            <a:r>
              <a:rPr lang="en-US" sz="2400" dirty="0">
                <a:solidFill>
                  <a:schemeClr val="bg1"/>
                </a:solidFill>
              </a:rPr>
              <a:t>went out before </a:t>
            </a:r>
            <a:r>
              <a:rPr lang="en-US" sz="2400" dirty="0" smtClean="0">
                <a:solidFill>
                  <a:schemeClr val="bg1"/>
                </a:solidFill>
              </a:rPr>
              <a:t>Your </a:t>
            </a:r>
            <a:r>
              <a:rPr lang="en-US" sz="2400" dirty="0">
                <a:solidFill>
                  <a:schemeClr val="bg1"/>
                </a:solidFill>
              </a:rPr>
              <a:t>people, O God, when </a:t>
            </a:r>
            <a:r>
              <a:rPr lang="en-US" sz="2400" dirty="0" smtClean="0">
                <a:solidFill>
                  <a:schemeClr val="bg1"/>
                </a:solidFill>
              </a:rPr>
              <a:t>You </a:t>
            </a:r>
            <a:r>
              <a:rPr lang="en-US" sz="2400" dirty="0">
                <a:solidFill>
                  <a:schemeClr val="bg1"/>
                </a:solidFill>
              </a:rPr>
              <a:t>marched through the wasteland, Selah </a:t>
            </a:r>
            <a:r>
              <a:rPr lang="en-US" sz="2400" baseline="30000" dirty="0">
                <a:solidFill>
                  <a:schemeClr val="bg1"/>
                </a:solidFill>
              </a:rPr>
              <a:t>8 </a:t>
            </a:r>
            <a:r>
              <a:rPr lang="en-US" sz="2400" dirty="0">
                <a:solidFill>
                  <a:schemeClr val="bg1"/>
                </a:solidFill>
              </a:rPr>
              <a:t> the earth shook, the heavens poured down rain, before God, the One of Sinai, before God, the God of Israel. </a:t>
            </a:r>
            <a:r>
              <a:rPr lang="en-US" sz="2400" baseline="30000" dirty="0">
                <a:solidFill>
                  <a:schemeClr val="bg1"/>
                </a:solidFill>
              </a:rPr>
              <a:t>9 </a:t>
            </a:r>
            <a:r>
              <a:rPr lang="en-US" sz="2400" dirty="0">
                <a:solidFill>
                  <a:schemeClr val="bg1"/>
                </a:solidFill>
              </a:rPr>
              <a:t> You gave abundant showers, O God; you refreshed </a:t>
            </a:r>
            <a:r>
              <a:rPr lang="en-US" sz="2400" dirty="0" smtClean="0">
                <a:solidFill>
                  <a:schemeClr val="bg1"/>
                </a:solidFill>
              </a:rPr>
              <a:t>Your </a:t>
            </a:r>
            <a:r>
              <a:rPr lang="en-US" sz="2400" dirty="0">
                <a:solidFill>
                  <a:schemeClr val="bg1"/>
                </a:solidFill>
              </a:rPr>
              <a:t>weary inheritance. </a:t>
            </a:r>
            <a:r>
              <a:rPr lang="en-US" sz="2400" b="1" dirty="0">
                <a:solidFill>
                  <a:schemeClr val="bg1"/>
                </a:solidFill>
              </a:rPr>
              <a:t>Psalm 68:7-9 (</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
        <p:nvSpPr>
          <p:cNvPr id="4" name="Rectangle 3"/>
          <p:cNvSpPr/>
          <p:nvPr/>
        </p:nvSpPr>
        <p:spPr>
          <a:xfrm>
            <a:off x="326003" y="4943863"/>
            <a:ext cx="8937265" cy="1692771"/>
          </a:xfrm>
          <a:prstGeom prst="rect">
            <a:avLst/>
          </a:prstGeom>
        </p:spPr>
        <p:txBody>
          <a:bodyPr wrap="square">
            <a:spAutoFit/>
          </a:bodyPr>
          <a:lstStyle/>
          <a:p>
            <a:r>
              <a:rPr lang="en-US" sz="2800" dirty="0" smtClean="0">
                <a:solidFill>
                  <a:srgbClr val="FFFF00"/>
                </a:solidFill>
              </a:rPr>
              <a:t>Praise </a:t>
            </a:r>
            <a:r>
              <a:rPr lang="en-US" sz="2800" dirty="0">
                <a:solidFill>
                  <a:srgbClr val="FFFF00"/>
                </a:solidFill>
              </a:rPr>
              <a:t>be to the Lord, to God our Savior, who daily bears our burdens</a:t>
            </a:r>
            <a:r>
              <a:rPr lang="en-US" sz="2800" dirty="0">
                <a:solidFill>
                  <a:schemeClr val="bg1"/>
                </a:solidFill>
              </a:rPr>
              <a:t>. Selah </a:t>
            </a:r>
            <a:r>
              <a:rPr lang="en-US" sz="2800" b="1" dirty="0">
                <a:solidFill>
                  <a:schemeClr val="bg1"/>
                </a:solidFill>
              </a:rPr>
              <a:t>Psalm 68:19 (</a:t>
            </a:r>
            <a:r>
              <a:rPr lang="en-US" sz="2800" b="1" dirty="0" err="1">
                <a:solidFill>
                  <a:schemeClr val="bg1"/>
                </a:solidFill>
              </a:rPr>
              <a:t>NIV</a:t>
            </a:r>
            <a:r>
              <a:rPr lang="en-US" sz="2800" b="1" dirty="0">
                <a:solidFill>
                  <a:schemeClr val="bg1"/>
                </a:solidFill>
              </a:rPr>
              <a:t>)   - </a:t>
            </a:r>
            <a:r>
              <a:rPr lang="en-US" sz="2400" dirty="0">
                <a:solidFill>
                  <a:schemeClr val="bg1"/>
                </a:solidFill>
              </a:rPr>
              <a:t>Or as the Vulgate, Septuagint, </a:t>
            </a:r>
            <a:r>
              <a:rPr lang="en-US" sz="2400" dirty="0" smtClean="0">
                <a:solidFill>
                  <a:schemeClr val="bg1"/>
                </a:solidFill>
              </a:rPr>
              <a:t> </a:t>
            </a:r>
            <a:r>
              <a:rPr lang="en-US" sz="2400" dirty="0">
                <a:solidFill>
                  <a:srgbClr val="FFFF00"/>
                </a:solidFill>
              </a:rPr>
              <a:t>"Blessed be the Lord daily, our God who makes our journey </a:t>
            </a:r>
            <a:r>
              <a:rPr lang="en-US" sz="2400" dirty="0" smtClean="0">
                <a:solidFill>
                  <a:srgbClr val="FFFF00"/>
                </a:solidFill>
              </a:rPr>
              <a:t>prosperous.”</a:t>
            </a:r>
            <a:endParaRPr lang="en-US" sz="2400" dirty="0">
              <a:solidFill>
                <a:srgbClr val="FFFF00"/>
              </a:solidFill>
            </a:endParaRPr>
          </a:p>
        </p:txBody>
      </p:sp>
    </p:spTree>
    <p:extLst>
      <p:ext uri="{BB962C8B-B14F-4D97-AF65-F5344CB8AC3E}">
        <p14:creationId xmlns:p14="http://schemas.microsoft.com/office/powerpoint/2010/main" val="3059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464" y="141653"/>
            <a:ext cx="9970935" cy="1077218"/>
          </a:xfrm>
          <a:prstGeom prst="rect">
            <a:avLst/>
          </a:prstGeom>
        </p:spPr>
        <p:txBody>
          <a:bodyPr wrap="square">
            <a:spAutoFit/>
          </a:bodyPr>
          <a:lstStyle/>
          <a:p>
            <a:pPr algn="ctr"/>
            <a:r>
              <a:rPr lang="en-US" sz="3200" b="1" dirty="0" smtClean="0">
                <a:solidFill>
                  <a:srgbClr val="FFFF00"/>
                </a:solidFill>
              </a:rPr>
              <a:t>David Wrote Psalm 68 For The</a:t>
            </a:r>
          </a:p>
          <a:p>
            <a:pPr algn="ctr"/>
            <a:r>
              <a:rPr lang="en-US" sz="3200" b="1" dirty="0" smtClean="0">
                <a:solidFill>
                  <a:srgbClr val="FFFF00"/>
                </a:solidFill>
              </a:rPr>
              <a:t>Bringing Up of the Ark Into Jerusalem </a:t>
            </a:r>
            <a:endParaRPr lang="en-US" sz="3200" b="1" dirty="0">
              <a:solidFill>
                <a:srgbClr val="FFFF00"/>
              </a:solidFill>
            </a:endParaRPr>
          </a:p>
        </p:txBody>
      </p:sp>
      <p:sp>
        <p:nvSpPr>
          <p:cNvPr id="4" name="Rectangle 3"/>
          <p:cNvSpPr/>
          <p:nvPr/>
        </p:nvSpPr>
        <p:spPr>
          <a:xfrm>
            <a:off x="262398" y="1324016"/>
            <a:ext cx="9358685" cy="1938992"/>
          </a:xfrm>
          <a:prstGeom prst="rect">
            <a:avLst/>
          </a:prstGeom>
        </p:spPr>
        <p:txBody>
          <a:bodyPr wrap="square">
            <a:spAutoFit/>
          </a:bodyPr>
          <a:lstStyle/>
          <a:p>
            <a:r>
              <a:rPr lang="en-US" sz="2400" dirty="0">
                <a:solidFill>
                  <a:schemeClr val="bg1"/>
                </a:solidFill>
              </a:rPr>
              <a:t> The chariots of God are tens of thousands and thousands of thousands; the Lord [has come] from Sinai into </a:t>
            </a:r>
            <a:r>
              <a:rPr lang="en-US" sz="2400" dirty="0" smtClean="0">
                <a:solidFill>
                  <a:schemeClr val="bg1"/>
                </a:solidFill>
              </a:rPr>
              <a:t>His </a:t>
            </a:r>
            <a:r>
              <a:rPr lang="en-US" sz="2400" dirty="0">
                <a:solidFill>
                  <a:schemeClr val="bg1"/>
                </a:solidFill>
              </a:rPr>
              <a:t>sanctuary. </a:t>
            </a:r>
            <a:r>
              <a:rPr lang="en-US" sz="2400" baseline="30000" dirty="0">
                <a:solidFill>
                  <a:schemeClr val="bg1"/>
                </a:solidFill>
              </a:rPr>
              <a:t>18 </a:t>
            </a:r>
            <a:r>
              <a:rPr lang="en-US" sz="2400" dirty="0">
                <a:solidFill>
                  <a:schemeClr val="bg1"/>
                </a:solidFill>
              </a:rPr>
              <a:t> </a:t>
            </a:r>
            <a:r>
              <a:rPr lang="en-US" sz="2400" b="1" dirty="0">
                <a:solidFill>
                  <a:srgbClr val="FFFF00"/>
                </a:solidFill>
              </a:rPr>
              <a:t>When you ascended on high, you led captives in your train; you received gifts from men, </a:t>
            </a:r>
            <a:r>
              <a:rPr lang="en-US" sz="2400" dirty="0">
                <a:solidFill>
                  <a:schemeClr val="bg1"/>
                </a:solidFill>
              </a:rPr>
              <a:t>even from the rebellious-- that you, O </a:t>
            </a:r>
            <a:r>
              <a:rPr lang="en-US" sz="2400" cap="small" dirty="0">
                <a:solidFill>
                  <a:schemeClr val="bg1"/>
                </a:solidFill>
              </a:rPr>
              <a:t>LORD</a:t>
            </a:r>
            <a:r>
              <a:rPr lang="en-US" sz="2400" dirty="0">
                <a:solidFill>
                  <a:schemeClr val="bg1"/>
                </a:solidFill>
              </a:rPr>
              <a:t> God, might dwell there. </a:t>
            </a:r>
            <a:r>
              <a:rPr lang="en-US" sz="2400" b="1" dirty="0">
                <a:solidFill>
                  <a:schemeClr val="bg1"/>
                </a:solidFill>
              </a:rPr>
              <a:t>Psalm 68:17-18 (</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
        <p:nvSpPr>
          <p:cNvPr id="5" name="Rectangle 4"/>
          <p:cNvSpPr/>
          <p:nvPr/>
        </p:nvSpPr>
        <p:spPr>
          <a:xfrm>
            <a:off x="333955" y="3596321"/>
            <a:ext cx="9144000" cy="1938992"/>
          </a:xfrm>
          <a:prstGeom prst="rect">
            <a:avLst/>
          </a:prstGeom>
        </p:spPr>
        <p:txBody>
          <a:bodyPr wrap="square">
            <a:spAutoFit/>
          </a:bodyPr>
          <a:lstStyle/>
          <a:p>
            <a:r>
              <a:rPr lang="en-US" sz="2400" baseline="30000" dirty="0">
                <a:solidFill>
                  <a:schemeClr val="bg1"/>
                </a:solidFill>
              </a:rPr>
              <a:t>24 </a:t>
            </a:r>
            <a:r>
              <a:rPr lang="en-US" sz="2400" dirty="0">
                <a:solidFill>
                  <a:schemeClr val="bg1"/>
                </a:solidFill>
              </a:rPr>
              <a:t> Your procession has come into view, O God, the procession of my God and King into the sanctuary. </a:t>
            </a:r>
            <a:r>
              <a:rPr lang="en-US" sz="2400" baseline="30000" dirty="0">
                <a:solidFill>
                  <a:schemeClr val="bg1"/>
                </a:solidFill>
              </a:rPr>
              <a:t>25 </a:t>
            </a:r>
            <a:r>
              <a:rPr lang="en-US" sz="2400" dirty="0">
                <a:solidFill>
                  <a:schemeClr val="bg1"/>
                </a:solidFill>
              </a:rPr>
              <a:t> In front are the singers, after them the musicians; with them are the maidens playing tambourines. </a:t>
            </a:r>
            <a:r>
              <a:rPr lang="en-US" sz="2400" baseline="30000" dirty="0">
                <a:solidFill>
                  <a:schemeClr val="bg1"/>
                </a:solidFill>
              </a:rPr>
              <a:t>26 </a:t>
            </a:r>
            <a:r>
              <a:rPr lang="en-US" sz="2400" dirty="0">
                <a:solidFill>
                  <a:schemeClr val="bg1"/>
                </a:solidFill>
              </a:rPr>
              <a:t> Praise God in the great congregation; praise the </a:t>
            </a:r>
            <a:r>
              <a:rPr lang="en-US" sz="2400" cap="small" dirty="0">
                <a:solidFill>
                  <a:schemeClr val="bg1"/>
                </a:solidFill>
              </a:rPr>
              <a:t>LORD</a:t>
            </a:r>
            <a:r>
              <a:rPr lang="en-US" sz="2400" dirty="0">
                <a:solidFill>
                  <a:schemeClr val="bg1"/>
                </a:solidFill>
              </a:rPr>
              <a:t> in the assembly of Israel. </a:t>
            </a:r>
            <a:r>
              <a:rPr lang="en-US" sz="2400" b="1" dirty="0">
                <a:solidFill>
                  <a:schemeClr val="bg1"/>
                </a:solidFill>
              </a:rPr>
              <a:t>Psalm 68:24-26 (</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
        <p:nvSpPr>
          <p:cNvPr id="6" name="Rectangle 5"/>
          <p:cNvSpPr/>
          <p:nvPr/>
        </p:nvSpPr>
        <p:spPr>
          <a:xfrm>
            <a:off x="397565" y="5734096"/>
            <a:ext cx="9144000" cy="830997"/>
          </a:xfrm>
          <a:prstGeom prst="rect">
            <a:avLst/>
          </a:prstGeom>
        </p:spPr>
        <p:txBody>
          <a:bodyPr wrap="square">
            <a:spAutoFit/>
          </a:bodyPr>
          <a:lstStyle/>
          <a:p>
            <a:r>
              <a:rPr lang="en-US" sz="2400" dirty="0" smtClean="0">
                <a:solidFill>
                  <a:schemeClr val="bg1"/>
                </a:solidFill>
              </a:rPr>
              <a:t>Summon </a:t>
            </a:r>
            <a:r>
              <a:rPr lang="en-US" sz="2400" dirty="0">
                <a:solidFill>
                  <a:schemeClr val="bg1"/>
                </a:solidFill>
              </a:rPr>
              <a:t>your power, O God; show us your strength, O God, as you have done before. </a:t>
            </a:r>
            <a:r>
              <a:rPr lang="en-US" sz="2400" b="1" dirty="0">
                <a:solidFill>
                  <a:schemeClr val="bg1"/>
                </a:solidFill>
              </a:rPr>
              <a:t>Psalm 68:28 (</a:t>
            </a:r>
            <a:r>
              <a:rPr lang="en-US" sz="2400" b="1" dirty="0" err="1">
                <a:solidFill>
                  <a:schemeClr val="bg1"/>
                </a:solidFill>
              </a:rPr>
              <a:t>NIV</a:t>
            </a:r>
            <a:r>
              <a:rPr lang="en-US" sz="2400" b="1"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5022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2204" y="58597"/>
            <a:ext cx="7164125" cy="646331"/>
          </a:xfrm>
          <a:prstGeom prst="rect">
            <a:avLst/>
          </a:prstGeom>
          <a:noFill/>
        </p:spPr>
        <p:txBody>
          <a:bodyPr wrap="square" rtlCol="0">
            <a:spAutoFit/>
          </a:bodyPr>
          <a:lstStyle/>
          <a:p>
            <a:pPr algn="ctr"/>
            <a:r>
              <a:rPr lang="en-US" sz="3600" dirty="0" smtClean="0">
                <a:solidFill>
                  <a:srgbClr val="FFFF00"/>
                </a:solidFill>
              </a:rPr>
              <a:t>Let’s Pull This All Together </a:t>
            </a:r>
            <a:endParaRPr lang="en-US" sz="3600" dirty="0">
              <a:solidFill>
                <a:srgbClr val="FFFF00"/>
              </a:solidFill>
            </a:endParaRPr>
          </a:p>
        </p:txBody>
      </p:sp>
      <p:sp>
        <p:nvSpPr>
          <p:cNvPr id="8" name="TextBox 7"/>
          <p:cNvSpPr txBox="1"/>
          <p:nvPr/>
        </p:nvSpPr>
        <p:spPr>
          <a:xfrm>
            <a:off x="302150" y="1796966"/>
            <a:ext cx="9151952" cy="1569660"/>
          </a:xfrm>
          <a:prstGeom prst="rect">
            <a:avLst/>
          </a:prstGeom>
          <a:noFill/>
        </p:spPr>
        <p:txBody>
          <a:bodyPr wrap="square" rtlCol="0">
            <a:spAutoFit/>
          </a:bodyPr>
          <a:lstStyle/>
          <a:p>
            <a:r>
              <a:rPr lang="en-US" sz="2400" dirty="0" smtClean="0">
                <a:solidFill>
                  <a:schemeClr val="bg1"/>
                </a:solidFill>
              </a:rPr>
              <a:t>1- </a:t>
            </a:r>
            <a:r>
              <a:rPr lang="en-US" sz="2400" b="1" dirty="0" smtClean="0">
                <a:solidFill>
                  <a:srgbClr val="FFFF00"/>
                </a:solidFill>
              </a:rPr>
              <a:t>We are in the Last Days Exodus Moment  ( A HUGE SHIFT) </a:t>
            </a:r>
            <a:r>
              <a:rPr lang="en-US" sz="2400" dirty="0" smtClean="0">
                <a:solidFill>
                  <a:schemeClr val="bg1"/>
                </a:solidFill>
              </a:rPr>
              <a:t>– God is bringing SOULS out of Egypt before the great and dreadful DAY OF THE LORD – Pray He works in you and your family and city REPENTANCE unto LIFE.</a:t>
            </a:r>
          </a:p>
        </p:txBody>
      </p:sp>
      <p:sp>
        <p:nvSpPr>
          <p:cNvPr id="9" name="TextBox 8"/>
          <p:cNvSpPr txBox="1"/>
          <p:nvPr/>
        </p:nvSpPr>
        <p:spPr>
          <a:xfrm>
            <a:off x="302150" y="3368323"/>
            <a:ext cx="9375913" cy="1200329"/>
          </a:xfrm>
          <a:prstGeom prst="rect">
            <a:avLst/>
          </a:prstGeom>
          <a:noFill/>
        </p:spPr>
        <p:txBody>
          <a:bodyPr wrap="square" rtlCol="0">
            <a:spAutoFit/>
          </a:bodyPr>
          <a:lstStyle/>
          <a:p>
            <a:r>
              <a:rPr lang="en-US" sz="2400" dirty="0" smtClean="0">
                <a:solidFill>
                  <a:schemeClr val="bg1"/>
                </a:solidFill>
              </a:rPr>
              <a:t>2 -  </a:t>
            </a:r>
            <a:r>
              <a:rPr lang="en-US" sz="2400" b="1" dirty="0" smtClean="0">
                <a:solidFill>
                  <a:srgbClr val="FFFF00"/>
                </a:solidFill>
              </a:rPr>
              <a:t>God is using His Church </a:t>
            </a:r>
            <a:r>
              <a:rPr lang="en-US" sz="2400" dirty="0" smtClean="0">
                <a:solidFill>
                  <a:schemeClr val="bg1"/>
                </a:solidFill>
              </a:rPr>
              <a:t>– (Moses and Aaron) to be the vessels of obedience to lead people into the promised land – SALVATION IN CHRIST</a:t>
            </a:r>
          </a:p>
        </p:txBody>
      </p:sp>
      <p:sp>
        <p:nvSpPr>
          <p:cNvPr id="10" name="TextBox 9"/>
          <p:cNvSpPr txBox="1"/>
          <p:nvPr/>
        </p:nvSpPr>
        <p:spPr>
          <a:xfrm>
            <a:off x="233901" y="4710167"/>
            <a:ext cx="9288449" cy="1569660"/>
          </a:xfrm>
          <a:prstGeom prst="rect">
            <a:avLst/>
          </a:prstGeom>
          <a:noFill/>
        </p:spPr>
        <p:txBody>
          <a:bodyPr wrap="square" rtlCol="0">
            <a:spAutoFit/>
          </a:bodyPr>
          <a:lstStyle/>
          <a:p>
            <a:r>
              <a:rPr lang="en-US" sz="2400" dirty="0" smtClean="0">
                <a:solidFill>
                  <a:schemeClr val="bg1"/>
                </a:solidFill>
              </a:rPr>
              <a:t>3 - </a:t>
            </a:r>
            <a:r>
              <a:rPr lang="en-US" sz="2400" b="1" dirty="0" smtClean="0">
                <a:solidFill>
                  <a:srgbClr val="FFFF00"/>
                </a:solidFill>
              </a:rPr>
              <a:t>God is going to BACK UP HIS PEOPLE with His Presence and glory (HE IS STANDING VIGIL over this hour in history) </a:t>
            </a:r>
            <a:r>
              <a:rPr lang="en-US" sz="2400" dirty="0" smtClean="0">
                <a:solidFill>
                  <a:schemeClr val="bg1"/>
                </a:solidFill>
              </a:rPr>
              <a:t>– Pillar of Fire by night and cloud by day through the FINISHED WORK of Jesus and the deep work of the Holy Spirit.</a:t>
            </a:r>
          </a:p>
        </p:txBody>
      </p:sp>
      <p:sp>
        <p:nvSpPr>
          <p:cNvPr id="11" name="Rectangle 10"/>
          <p:cNvSpPr/>
          <p:nvPr/>
        </p:nvSpPr>
        <p:spPr>
          <a:xfrm>
            <a:off x="389611" y="698157"/>
            <a:ext cx="9279175" cy="923330"/>
          </a:xfrm>
          <a:prstGeom prst="rect">
            <a:avLst/>
          </a:prstGeom>
        </p:spPr>
        <p:txBody>
          <a:bodyPr wrap="square">
            <a:spAutoFit/>
          </a:bodyPr>
          <a:lstStyle/>
          <a:p>
            <a:r>
              <a:rPr lang="en-US" dirty="0" smtClean="0">
                <a:solidFill>
                  <a:schemeClr val="bg1"/>
                </a:solidFill>
              </a:rPr>
              <a:t>Even </a:t>
            </a:r>
            <a:r>
              <a:rPr lang="en-US" dirty="0">
                <a:solidFill>
                  <a:schemeClr val="bg1"/>
                </a:solidFill>
              </a:rPr>
              <a:t>so, when you see all these things, you know that it is near, right at the door. </a:t>
            </a:r>
            <a:r>
              <a:rPr lang="en-US" baseline="30000" dirty="0">
                <a:solidFill>
                  <a:schemeClr val="bg1"/>
                </a:solidFill>
              </a:rPr>
              <a:t>34 </a:t>
            </a:r>
            <a:r>
              <a:rPr lang="en-US" dirty="0">
                <a:solidFill>
                  <a:schemeClr val="bg1"/>
                </a:solidFill>
              </a:rPr>
              <a:t> I tell you the truth, this generation will certainly not pass away until all these things have happened. </a:t>
            </a:r>
            <a:r>
              <a:rPr lang="en-US" b="1" dirty="0">
                <a:solidFill>
                  <a:schemeClr val="bg1"/>
                </a:solidFill>
              </a:rPr>
              <a:t>Matthew 24:33-34 (</a:t>
            </a:r>
            <a:r>
              <a:rPr lang="en-US" b="1" dirty="0" err="1">
                <a:solidFill>
                  <a:schemeClr val="bg1"/>
                </a:solidFill>
              </a:rPr>
              <a:t>NIV</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1679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4442" y="1647258"/>
            <a:ext cx="9326880" cy="4832092"/>
          </a:xfrm>
          <a:prstGeom prst="rect">
            <a:avLst/>
          </a:prstGeom>
        </p:spPr>
        <p:txBody>
          <a:bodyPr wrap="square">
            <a:spAutoFit/>
          </a:bodyPr>
          <a:lstStyle/>
          <a:p>
            <a:r>
              <a:rPr lang="en-US" sz="2800" dirty="0">
                <a:solidFill>
                  <a:schemeClr val="bg1"/>
                </a:solidFill>
              </a:rPr>
              <a:t> 'And afterward, I will pour out my Spirit on all people. Your sons and daughters will prophesy, your old men will dream dreams, your young men will see visions. </a:t>
            </a:r>
            <a:r>
              <a:rPr lang="en-US" sz="2800" baseline="30000" dirty="0">
                <a:solidFill>
                  <a:schemeClr val="bg1"/>
                </a:solidFill>
              </a:rPr>
              <a:t>29 </a:t>
            </a:r>
            <a:r>
              <a:rPr lang="en-US" sz="2800" dirty="0">
                <a:solidFill>
                  <a:schemeClr val="bg1"/>
                </a:solidFill>
              </a:rPr>
              <a:t> Even on my servants, both men and women, I will pour out my Spirit in those days. </a:t>
            </a:r>
            <a:r>
              <a:rPr lang="en-US" sz="2800" baseline="30000" dirty="0">
                <a:solidFill>
                  <a:schemeClr val="bg1"/>
                </a:solidFill>
              </a:rPr>
              <a:t>30 </a:t>
            </a:r>
            <a:r>
              <a:rPr lang="en-US" sz="2800" dirty="0">
                <a:solidFill>
                  <a:schemeClr val="bg1"/>
                </a:solidFill>
              </a:rPr>
              <a:t> I will show wonders in the heavens and on the earth, blood and fire and billows of smoke. </a:t>
            </a:r>
            <a:r>
              <a:rPr lang="en-US" sz="2800" baseline="30000" dirty="0">
                <a:solidFill>
                  <a:schemeClr val="bg1"/>
                </a:solidFill>
              </a:rPr>
              <a:t>31 </a:t>
            </a:r>
            <a:r>
              <a:rPr lang="en-US" sz="2800" dirty="0">
                <a:solidFill>
                  <a:schemeClr val="bg1"/>
                </a:solidFill>
              </a:rPr>
              <a:t> The sun will be turned to darkness and the moon to blood before the coming of the great and dreadful day of the </a:t>
            </a:r>
            <a:r>
              <a:rPr lang="en-US" sz="2800" cap="small" dirty="0">
                <a:solidFill>
                  <a:schemeClr val="bg1"/>
                </a:solidFill>
              </a:rPr>
              <a:t>LORD</a:t>
            </a:r>
            <a:r>
              <a:rPr lang="en-US" sz="2800" dirty="0">
                <a:solidFill>
                  <a:schemeClr val="bg1"/>
                </a:solidFill>
              </a:rPr>
              <a:t>. </a:t>
            </a:r>
            <a:r>
              <a:rPr lang="en-US" sz="2800" baseline="30000" dirty="0">
                <a:solidFill>
                  <a:schemeClr val="bg1"/>
                </a:solidFill>
              </a:rPr>
              <a:t>32 </a:t>
            </a:r>
            <a:r>
              <a:rPr lang="en-US" sz="2800" dirty="0">
                <a:solidFill>
                  <a:schemeClr val="bg1"/>
                </a:solidFill>
              </a:rPr>
              <a:t> </a:t>
            </a:r>
            <a:r>
              <a:rPr lang="en-US" sz="2800" b="1" dirty="0">
                <a:solidFill>
                  <a:srgbClr val="FFFF00"/>
                </a:solidFill>
              </a:rPr>
              <a:t>And everyone who calls on the name of the </a:t>
            </a:r>
            <a:r>
              <a:rPr lang="en-US" sz="2800" b="1" cap="small" dirty="0">
                <a:solidFill>
                  <a:srgbClr val="FFFF00"/>
                </a:solidFill>
              </a:rPr>
              <a:t>LORD</a:t>
            </a:r>
            <a:r>
              <a:rPr lang="en-US" sz="2800" b="1" dirty="0">
                <a:solidFill>
                  <a:srgbClr val="FFFF00"/>
                </a:solidFill>
              </a:rPr>
              <a:t> will be saved; for on Mount Zion and in Jerusalem there will be </a:t>
            </a:r>
            <a:r>
              <a:rPr lang="en-US" sz="2800" b="1" dirty="0" smtClean="0">
                <a:solidFill>
                  <a:srgbClr val="FFFF00"/>
                </a:solidFill>
              </a:rPr>
              <a:t>deliverance</a:t>
            </a:r>
            <a:r>
              <a:rPr lang="en-US" sz="2800" dirty="0">
                <a:solidFill>
                  <a:schemeClr val="bg1"/>
                </a:solidFill>
              </a:rPr>
              <a:t> </a:t>
            </a:r>
            <a:r>
              <a:rPr lang="en-US" sz="2800" dirty="0" smtClean="0">
                <a:solidFill>
                  <a:schemeClr val="bg1"/>
                </a:solidFill>
              </a:rPr>
              <a:t> </a:t>
            </a:r>
            <a:r>
              <a:rPr lang="en-US" sz="2800" b="1" dirty="0">
                <a:solidFill>
                  <a:schemeClr val="bg1"/>
                </a:solidFill>
              </a:rPr>
              <a:t>Joel 2:28-32 (</a:t>
            </a:r>
            <a:r>
              <a:rPr lang="en-US" sz="2800" b="1" dirty="0" err="1">
                <a:solidFill>
                  <a:schemeClr val="bg1"/>
                </a:solidFill>
              </a:rPr>
              <a:t>NIV</a:t>
            </a:r>
            <a:r>
              <a:rPr lang="en-US" sz="2800" b="1" dirty="0">
                <a:solidFill>
                  <a:schemeClr val="bg1"/>
                </a:solidFill>
              </a:rPr>
              <a:t>) </a:t>
            </a:r>
            <a:endParaRPr lang="en-US" sz="2800" dirty="0">
              <a:solidFill>
                <a:schemeClr val="bg1"/>
              </a:solidFill>
            </a:endParaRPr>
          </a:p>
        </p:txBody>
      </p:sp>
      <p:sp>
        <p:nvSpPr>
          <p:cNvPr id="8" name="TextBox 7"/>
          <p:cNvSpPr txBox="1"/>
          <p:nvPr/>
        </p:nvSpPr>
        <p:spPr>
          <a:xfrm>
            <a:off x="55660" y="289176"/>
            <a:ext cx="9724444" cy="1200329"/>
          </a:xfrm>
          <a:prstGeom prst="rect">
            <a:avLst/>
          </a:prstGeom>
          <a:noFill/>
        </p:spPr>
        <p:txBody>
          <a:bodyPr wrap="square" rtlCol="0">
            <a:spAutoFit/>
          </a:bodyPr>
          <a:lstStyle/>
          <a:p>
            <a:pPr algn="ctr"/>
            <a:r>
              <a:rPr lang="en-US" sz="3600" dirty="0" smtClean="0">
                <a:solidFill>
                  <a:srgbClr val="FFFF00"/>
                </a:solidFill>
              </a:rPr>
              <a:t>What Bible Promise Tells Us We Are </a:t>
            </a:r>
          </a:p>
          <a:p>
            <a:pPr algn="ctr"/>
            <a:r>
              <a:rPr lang="en-US" sz="3600" dirty="0" smtClean="0">
                <a:solidFill>
                  <a:srgbClr val="FFFF00"/>
                </a:solidFill>
              </a:rPr>
              <a:t>Able To Tap Into The Lord’s Deliverance?</a:t>
            </a:r>
            <a:endParaRPr lang="en-US" sz="3600" dirty="0">
              <a:solidFill>
                <a:srgbClr val="FFFF00"/>
              </a:solidFill>
            </a:endParaRPr>
          </a:p>
        </p:txBody>
      </p:sp>
    </p:spTree>
    <p:extLst>
      <p:ext uri="{BB962C8B-B14F-4D97-AF65-F5344CB8AC3E}">
        <p14:creationId xmlns:p14="http://schemas.microsoft.com/office/powerpoint/2010/main" val="4120649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11963" y="7689"/>
            <a:ext cx="7164125" cy="1200329"/>
          </a:xfrm>
          <a:prstGeom prst="rect">
            <a:avLst/>
          </a:prstGeom>
          <a:noFill/>
        </p:spPr>
        <p:txBody>
          <a:bodyPr wrap="square" rtlCol="0">
            <a:spAutoFit/>
          </a:bodyPr>
          <a:lstStyle/>
          <a:p>
            <a:pPr algn="ctr"/>
            <a:r>
              <a:rPr lang="en-US" sz="3600" dirty="0" smtClean="0">
                <a:solidFill>
                  <a:srgbClr val="FFFF00"/>
                </a:solidFill>
              </a:rPr>
              <a:t>There is This Interesting Human </a:t>
            </a:r>
          </a:p>
          <a:p>
            <a:pPr algn="ctr"/>
            <a:r>
              <a:rPr lang="en-US" sz="3600" dirty="0" smtClean="0">
                <a:solidFill>
                  <a:srgbClr val="FFFF00"/>
                </a:solidFill>
              </a:rPr>
              <a:t>Trait in Each of Us</a:t>
            </a:r>
            <a:endParaRPr lang="en-US" sz="3600" dirty="0">
              <a:solidFill>
                <a:srgbClr val="FFFF00"/>
              </a:solidFill>
            </a:endParaRPr>
          </a:p>
        </p:txBody>
      </p:sp>
      <p:sp>
        <p:nvSpPr>
          <p:cNvPr id="9" name="TextBox 8"/>
          <p:cNvSpPr txBox="1"/>
          <p:nvPr/>
        </p:nvSpPr>
        <p:spPr>
          <a:xfrm>
            <a:off x="3705307" y="1408644"/>
            <a:ext cx="5589767" cy="954107"/>
          </a:xfrm>
          <a:prstGeom prst="rect">
            <a:avLst/>
          </a:prstGeom>
          <a:noFill/>
        </p:spPr>
        <p:txBody>
          <a:bodyPr wrap="square" rtlCol="0">
            <a:spAutoFit/>
          </a:bodyPr>
          <a:lstStyle/>
          <a:p>
            <a:r>
              <a:rPr lang="en-US" sz="2800" dirty="0" smtClean="0">
                <a:solidFill>
                  <a:schemeClr val="bg1"/>
                </a:solidFill>
              </a:rPr>
              <a:t>We feel is positive or we sense reward or benefit from</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2643" y="1272219"/>
            <a:ext cx="3271348" cy="122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Run Away Now"/>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2643" y="2619979"/>
            <a:ext cx="3271348" cy="12702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17949" y="2778058"/>
            <a:ext cx="5589767" cy="954107"/>
          </a:xfrm>
          <a:prstGeom prst="rect">
            <a:avLst/>
          </a:prstGeom>
          <a:noFill/>
        </p:spPr>
        <p:txBody>
          <a:bodyPr wrap="square" rtlCol="0">
            <a:spAutoFit/>
          </a:bodyPr>
          <a:lstStyle/>
          <a:p>
            <a:r>
              <a:rPr lang="en-US" sz="2800" dirty="0" smtClean="0">
                <a:solidFill>
                  <a:schemeClr val="bg1"/>
                </a:solidFill>
              </a:rPr>
              <a:t>From whatever we fear or don’t want to be around.</a:t>
            </a:r>
          </a:p>
        </p:txBody>
      </p:sp>
      <p:sp>
        <p:nvSpPr>
          <p:cNvPr id="14" name="TextBox 13"/>
          <p:cNvSpPr txBox="1"/>
          <p:nvPr/>
        </p:nvSpPr>
        <p:spPr>
          <a:xfrm>
            <a:off x="400214" y="3864838"/>
            <a:ext cx="9181107" cy="584775"/>
          </a:xfrm>
          <a:prstGeom prst="rect">
            <a:avLst/>
          </a:prstGeom>
          <a:noFill/>
        </p:spPr>
        <p:txBody>
          <a:bodyPr wrap="square" rtlCol="0">
            <a:spAutoFit/>
          </a:bodyPr>
          <a:lstStyle/>
          <a:p>
            <a:pPr algn="ctr"/>
            <a:r>
              <a:rPr lang="en-US" sz="3200" dirty="0" smtClean="0">
                <a:solidFill>
                  <a:srgbClr val="FFFF00"/>
                </a:solidFill>
              </a:rPr>
              <a:t>What Does This Mean?</a:t>
            </a:r>
          </a:p>
        </p:txBody>
      </p:sp>
      <p:sp>
        <p:nvSpPr>
          <p:cNvPr id="15" name="TextBox 14"/>
          <p:cNvSpPr txBox="1"/>
          <p:nvPr/>
        </p:nvSpPr>
        <p:spPr>
          <a:xfrm>
            <a:off x="489004" y="5407604"/>
            <a:ext cx="9181107" cy="1292662"/>
          </a:xfrm>
          <a:prstGeom prst="rect">
            <a:avLst/>
          </a:prstGeom>
          <a:noFill/>
        </p:spPr>
        <p:txBody>
          <a:bodyPr wrap="square" rtlCol="0">
            <a:spAutoFit/>
          </a:bodyPr>
          <a:lstStyle/>
          <a:p>
            <a:r>
              <a:rPr lang="en-US" sz="2600" dirty="0" smtClean="0">
                <a:solidFill>
                  <a:schemeClr val="bg1"/>
                </a:solidFill>
              </a:rPr>
              <a:t>It means that many times – positive things like TRUST and CHARACTER take a long time to build in our lives and can be lost in a MOMENT – people run from us when we fail.</a:t>
            </a:r>
          </a:p>
        </p:txBody>
      </p:sp>
      <p:sp>
        <p:nvSpPr>
          <p:cNvPr id="10" name="TextBox 9"/>
          <p:cNvSpPr txBox="1"/>
          <p:nvPr/>
        </p:nvSpPr>
        <p:spPr>
          <a:xfrm>
            <a:off x="159026" y="4492478"/>
            <a:ext cx="9811909" cy="892552"/>
          </a:xfrm>
          <a:prstGeom prst="rect">
            <a:avLst/>
          </a:prstGeom>
          <a:noFill/>
        </p:spPr>
        <p:txBody>
          <a:bodyPr wrap="square" rtlCol="0">
            <a:spAutoFit/>
          </a:bodyPr>
          <a:lstStyle/>
          <a:p>
            <a:r>
              <a:rPr lang="en-US" sz="2600" dirty="0" smtClean="0">
                <a:solidFill>
                  <a:srgbClr val="FFFF00"/>
                </a:solidFill>
              </a:rPr>
              <a:t>God has to find a way to motivate us to keep walking toward HIM – and even at times RUN after HIM for salvation to happen.</a:t>
            </a:r>
          </a:p>
        </p:txBody>
      </p:sp>
    </p:spTree>
    <p:extLst>
      <p:ext uri="{BB962C8B-B14F-4D97-AF65-F5344CB8AC3E}">
        <p14:creationId xmlns:p14="http://schemas.microsoft.com/office/powerpoint/2010/main" val="29337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743" y="15638"/>
            <a:ext cx="7164125" cy="646331"/>
          </a:xfrm>
          <a:prstGeom prst="rect">
            <a:avLst/>
          </a:prstGeom>
          <a:noFill/>
        </p:spPr>
        <p:txBody>
          <a:bodyPr wrap="square" rtlCol="0">
            <a:spAutoFit/>
          </a:bodyPr>
          <a:lstStyle/>
          <a:p>
            <a:pPr algn="ctr"/>
            <a:r>
              <a:rPr lang="en-US" sz="3600" dirty="0" smtClean="0">
                <a:solidFill>
                  <a:srgbClr val="FFFF00"/>
                </a:solidFill>
              </a:rPr>
              <a:t>Lord We Are Desperate For You </a:t>
            </a:r>
            <a:endParaRPr lang="en-US" sz="3600" dirty="0">
              <a:solidFill>
                <a:srgbClr val="FFFF00"/>
              </a:solidFill>
            </a:endParaRPr>
          </a:p>
        </p:txBody>
      </p:sp>
      <p:sp>
        <p:nvSpPr>
          <p:cNvPr id="2" name="Rectangle 1"/>
          <p:cNvSpPr/>
          <p:nvPr/>
        </p:nvSpPr>
        <p:spPr>
          <a:xfrm>
            <a:off x="202755" y="2982504"/>
            <a:ext cx="9633008" cy="2308324"/>
          </a:xfrm>
          <a:prstGeom prst="rect">
            <a:avLst/>
          </a:prstGeom>
        </p:spPr>
        <p:txBody>
          <a:bodyPr wrap="square">
            <a:spAutoFit/>
          </a:bodyPr>
          <a:lstStyle/>
          <a:p>
            <a:r>
              <a:rPr lang="en-US" sz="2400" b="1" dirty="0" smtClean="0">
                <a:solidFill>
                  <a:schemeClr val="bg1"/>
                </a:solidFill>
              </a:rPr>
              <a:t>NO </a:t>
            </a:r>
            <a:r>
              <a:rPr lang="en-US" sz="2400" b="1" dirty="0">
                <a:solidFill>
                  <a:schemeClr val="bg1"/>
                </a:solidFill>
              </a:rPr>
              <a:t>– WEA RE NOT SEEKING AN EXPERIENCE – YES FAITH IS INVISIBLE – </a:t>
            </a:r>
            <a:r>
              <a:rPr lang="en-US" sz="2400" b="1" dirty="0" smtClean="0">
                <a:solidFill>
                  <a:schemeClr val="bg1"/>
                </a:solidFill>
              </a:rPr>
              <a:t>YET </a:t>
            </a:r>
            <a:r>
              <a:rPr lang="en-US" sz="2400" b="1" dirty="0">
                <a:solidFill>
                  <a:schemeClr val="bg1"/>
                </a:solidFill>
              </a:rPr>
              <a:t>LIVING </a:t>
            </a:r>
            <a:r>
              <a:rPr lang="en-US" sz="2400" b="1" dirty="0" smtClean="0">
                <a:solidFill>
                  <a:schemeClr val="bg1"/>
                </a:solidFill>
              </a:rPr>
              <a:t>AND VIBRANT </a:t>
            </a:r>
            <a:r>
              <a:rPr lang="en-US" sz="2400" b="1" dirty="0">
                <a:solidFill>
                  <a:schemeClr val="bg1"/>
                </a:solidFill>
              </a:rPr>
              <a:t>– ACTIVE FAITH  INVITES A LIVING GOD </a:t>
            </a:r>
            <a:r>
              <a:rPr lang="en-US" sz="2400" b="1" dirty="0" smtClean="0">
                <a:solidFill>
                  <a:schemeClr val="bg1"/>
                </a:solidFill>
              </a:rPr>
              <a:t>TO CONTINUALLY REVEAL HIMSELF TO US AND BREAK </a:t>
            </a:r>
            <a:r>
              <a:rPr lang="en-US" sz="2400" b="1" dirty="0">
                <a:solidFill>
                  <a:schemeClr val="bg1"/>
                </a:solidFill>
              </a:rPr>
              <a:t>THE </a:t>
            </a:r>
            <a:r>
              <a:rPr lang="en-US" sz="2400" b="1" dirty="0" smtClean="0">
                <a:solidFill>
                  <a:schemeClr val="bg1"/>
                </a:solidFill>
              </a:rPr>
              <a:t>DISCONNECT OF INTELLECTUALISM AND THIS FLESHLY LIFE </a:t>
            </a:r>
            <a:r>
              <a:rPr lang="en-US" sz="2400" b="1" dirty="0" smtClean="0">
                <a:solidFill>
                  <a:srgbClr val="00B0F0"/>
                </a:solidFill>
              </a:rPr>
              <a:t>THROUGH INTENSIFIED SPIRIT-FILLED CONNECTIVITY .</a:t>
            </a:r>
            <a:endParaRPr lang="en-US" sz="2400" b="1" dirty="0">
              <a:solidFill>
                <a:srgbClr val="00B0F0"/>
              </a:solidFill>
            </a:endParaRPr>
          </a:p>
        </p:txBody>
      </p:sp>
      <p:pic>
        <p:nvPicPr>
          <p:cNvPr id="5122" name="Picture 2" descr="A Holy Dissatisfaction Towards Immaturity: We Are Called to be a Mature  People” - Logos Sermon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05230" y="805092"/>
            <a:ext cx="7132320" cy="10248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3648" y="1994884"/>
            <a:ext cx="9000877" cy="830997"/>
          </a:xfrm>
          <a:prstGeom prst="rect">
            <a:avLst/>
          </a:prstGeom>
        </p:spPr>
        <p:txBody>
          <a:bodyPr wrap="square">
            <a:spAutoFit/>
          </a:bodyPr>
          <a:lstStyle/>
          <a:p>
            <a:r>
              <a:rPr lang="en-US" sz="2400" baseline="30000" dirty="0" smtClean="0">
                <a:solidFill>
                  <a:srgbClr val="FFFF00"/>
                </a:solidFill>
              </a:rPr>
              <a:t>8 </a:t>
            </a:r>
            <a:r>
              <a:rPr lang="en-US" sz="2400" dirty="0">
                <a:solidFill>
                  <a:srgbClr val="FFFF00"/>
                </a:solidFill>
              </a:rPr>
              <a:t> Taste and see that the </a:t>
            </a:r>
            <a:r>
              <a:rPr lang="en-US" sz="2400" cap="small" dirty="0">
                <a:solidFill>
                  <a:srgbClr val="FFFF00"/>
                </a:solidFill>
              </a:rPr>
              <a:t>LORD</a:t>
            </a:r>
            <a:r>
              <a:rPr lang="en-US" sz="2400" dirty="0">
                <a:solidFill>
                  <a:srgbClr val="FFFF00"/>
                </a:solidFill>
              </a:rPr>
              <a:t> is good; blessed is the man who takes refuge in </a:t>
            </a:r>
            <a:r>
              <a:rPr lang="en-US" sz="2400" dirty="0" smtClean="0">
                <a:solidFill>
                  <a:srgbClr val="FFFF00"/>
                </a:solidFill>
              </a:rPr>
              <a:t>Him</a:t>
            </a:r>
            <a:r>
              <a:rPr lang="en-US" sz="2400" dirty="0">
                <a:solidFill>
                  <a:srgbClr val="FFFF00"/>
                </a:solidFill>
              </a:rPr>
              <a:t>. </a:t>
            </a:r>
            <a:r>
              <a:rPr lang="en-US" sz="2400" b="1" dirty="0">
                <a:solidFill>
                  <a:srgbClr val="FFFF00"/>
                </a:solidFill>
              </a:rPr>
              <a:t>Psalm </a:t>
            </a:r>
            <a:r>
              <a:rPr lang="en-US" sz="2400" b="1" dirty="0" smtClean="0">
                <a:solidFill>
                  <a:srgbClr val="FFFF00"/>
                </a:solidFill>
              </a:rPr>
              <a:t>34:8 </a:t>
            </a:r>
            <a:r>
              <a:rPr lang="en-US" sz="2400" b="1" dirty="0">
                <a:solidFill>
                  <a:srgbClr val="FFFF00"/>
                </a:solidFill>
              </a:rPr>
              <a:t>(</a:t>
            </a:r>
            <a:r>
              <a:rPr lang="en-US" sz="2400" b="1" dirty="0" err="1">
                <a:solidFill>
                  <a:srgbClr val="FFFF00"/>
                </a:solidFill>
              </a:rPr>
              <a:t>NIV</a:t>
            </a:r>
            <a:r>
              <a:rPr lang="en-US" sz="2400" b="1" dirty="0">
                <a:solidFill>
                  <a:srgbClr val="FFFF00"/>
                </a:solidFill>
              </a:rPr>
              <a:t>) </a:t>
            </a:r>
            <a:endParaRPr lang="en-US" sz="2400" dirty="0">
              <a:solidFill>
                <a:srgbClr val="FFFF00"/>
              </a:solidFill>
            </a:endParaRPr>
          </a:p>
        </p:txBody>
      </p:sp>
      <p:sp>
        <p:nvSpPr>
          <p:cNvPr id="5" name="Rectangle 4"/>
          <p:cNvSpPr/>
          <p:nvPr/>
        </p:nvSpPr>
        <p:spPr>
          <a:xfrm>
            <a:off x="252451" y="5372243"/>
            <a:ext cx="9263270" cy="1384995"/>
          </a:xfrm>
          <a:prstGeom prst="rect">
            <a:avLst/>
          </a:prstGeom>
        </p:spPr>
        <p:txBody>
          <a:bodyPr wrap="square">
            <a:spAutoFit/>
          </a:bodyPr>
          <a:lstStyle/>
          <a:p>
            <a:r>
              <a:rPr lang="en-US" sz="2100" dirty="0" smtClean="0">
                <a:solidFill>
                  <a:srgbClr val="FFFF00"/>
                </a:solidFill>
              </a:rPr>
              <a:t>Therefore</a:t>
            </a:r>
            <a:r>
              <a:rPr lang="en-US" sz="2100" dirty="0">
                <a:solidFill>
                  <a:srgbClr val="FFFF00"/>
                </a:solidFill>
              </a:rPr>
              <a:t>, rid yourselves of all malice and all deceit, hypocrisy, envy, and slander of every kind. </a:t>
            </a:r>
            <a:r>
              <a:rPr lang="en-US" sz="2100" baseline="30000" dirty="0">
                <a:solidFill>
                  <a:srgbClr val="FFFF00"/>
                </a:solidFill>
              </a:rPr>
              <a:t>2 </a:t>
            </a:r>
            <a:r>
              <a:rPr lang="en-US" sz="2100" dirty="0">
                <a:solidFill>
                  <a:srgbClr val="FFFF00"/>
                </a:solidFill>
              </a:rPr>
              <a:t> Like newborn babies, crave pure spiritual milk, so that by it you may grow up in your salvation, </a:t>
            </a:r>
            <a:r>
              <a:rPr lang="en-US" sz="2100" baseline="30000" dirty="0">
                <a:solidFill>
                  <a:srgbClr val="FFFF00"/>
                </a:solidFill>
              </a:rPr>
              <a:t>3 </a:t>
            </a:r>
            <a:r>
              <a:rPr lang="en-US" sz="2100" dirty="0">
                <a:solidFill>
                  <a:srgbClr val="FFFF00"/>
                </a:solidFill>
              </a:rPr>
              <a:t> now that you have tasted that the Lord is good. </a:t>
            </a:r>
            <a:r>
              <a:rPr lang="en-US" sz="2100" b="1" dirty="0">
                <a:solidFill>
                  <a:srgbClr val="FFFF00"/>
                </a:solidFill>
              </a:rPr>
              <a:t>1 Peter 2:1-3 (</a:t>
            </a:r>
            <a:r>
              <a:rPr lang="en-US" sz="2100" b="1" dirty="0" err="1">
                <a:solidFill>
                  <a:srgbClr val="FFFF00"/>
                </a:solidFill>
              </a:rPr>
              <a:t>NIV</a:t>
            </a:r>
            <a:r>
              <a:rPr lang="en-US" sz="2100" b="1" dirty="0">
                <a:solidFill>
                  <a:srgbClr val="FFFF00"/>
                </a:solidFill>
              </a:rPr>
              <a:t>) </a:t>
            </a:r>
            <a:endParaRPr lang="en-US" sz="2100" dirty="0">
              <a:solidFill>
                <a:srgbClr val="FFFF00"/>
              </a:solidFill>
            </a:endParaRPr>
          </a:p>
        </p:txBody>
      </p:sp>
    </p:spTree>
    <p:extLst>
      <p:ext uri="{BB962C8B-B14F-4D97-AF65-F5344CB8AC3E}">
        <p14:creationId xmlns:p14="http://schemas.microsoft.com/office/powerpoint/2010/main" val="41246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658" y="3834589"/>
            <a:ext cx="9231465" cy="2785378"/>
          </a:xfrm>
          <a:prstGeom prst="rect">
            <a:avLst/>
          </a:prstGeom>
        </p:spPr>
        <p:txBody>
          <a:bodyPr wrap="square">
            <a:spAutoFit/>
          </a:bodyPr>
          <a:lstStyle/>
          <a:p>
            <a:r>
              <a:rPr lang="en-US" sz="2500" dirty="0" smtClean="0">
                <a:solidFill>
                  <a:schemeClr val="bg1"/>
                </a:solidFill>
              </a:rPr>
              <a:t>At </a:t>
            </a:r>
            <a:r>
              <a:rPr lang="en-US" sz="2500" dirty="0">
                <a:solidFill>
                  <a:schemeClr val="bg1"/>
                </a:solidFill>
              </a:rPr>
              <a:t>that time many will turn away from the faith and will betray and hate each other, </a:t>
            </a:r>
            <a:r>
              <a:rPr lang="en-US" sz="2500" baseline="30000" dirty="0">
                <a:solidFill>
                  <a:schemeClr val="bg1"/>
                </a:solidFill>
              </a:rPr>
              <a:t>11 </a:t>
            </a:r>
            <a:r>
              <a:rPr lang="en-US" sz="2500" dirty="0">
                <a:solidFill>
                  <a:schemeClr val="bg1"/>
                </a:solidFill>
              </a:rPr>
              <a:t> and many false prophets will appear and deceive many people. </a:t>
            </a:r>
            <a:r>
              <a:rPr lang="en-US" sz="2500" baseline="30000" dirty="0">
                <a:solidFill>
                  <a:schemeClr val="bg1"/>
                </a:solidFill>
              </a:rPr>
              <a:t>12 </a:t>
            </a:r>
            <a:r>
              <a:rPr lang="en-US" sz="2500" dirty="0">
                <a:solidFill>
                  <a:schemeClr val="bg1"/>
                </a:solidFill>
              </a:rPr>
              <a:t> Because of the increase of wickedness, the love of most will grow cold, </a:t>
            </a:r>
            <a:r>
              <a:rPr lang="en-US" sz="2500" baseline="30000" dirty="0">
                <a:solidFill>
                  <a:schemeClr val="bg1"/>
                </a:solidFill>
              </a:rPr>
              <a:t>13 </a:t>
            </a:r>
            <a:r>
              <a:rPr lang="en-US" sz="2500" dirty="0">
                <a:solidFill>
                  <a:schemeClr val="bg1"/>
                </a:solidFill>
              </a:rPr>
              <a:t> but he who stands firm to the end will be saved. </a:t>
            </a:r>
            <a:r>
              <a:rPr lang="en-US" sz="2500" baseline="30000" dirty="0">
                <a:solidFill>
                  <a:schemeClr val="bg1"/>
                </a:solidFill>
              </a:rPr>
              <a:t>14 </a:t>
            </a:r>
            <a:r>
              <a:rPr lang="en-US" sz="2500" dirty="0">
                <a:solidFill>
                  <a:schemeClr val="bg1"/>
                </a:solidFill>
              </a:rPr>
              <a:t> </a:t>
            </a:r>
            <a:r>
              <a:rPr lang="en-US" sz="2500" b="1" dirty="0">
                <a:solidFill>
                  <a:srgbClr val="FFFF00"/>
                </a:solidFill>
              </a:rPr>
              <a:t>And this gospel of the kingdom will be preached in the whole world as a testimony to all nations</a:t>
            </a:r>
            <a:r>
              <a:rPr lang="en-US" sz="2500" dirty="0">
                <a:solidFill>
                  <a:schemeClr val="bg1"/>
                </a:solidFill>
              </a:rPr>
              <a:t>, and then the end will come. </a:t>
            </a:r>
            <a:r>
              <a:rPr lang="en-US" sz="2500" b="1" dirty="0">
                <a:solidFill>
                  <a:schemeClr val="bg1"/>
                </a:solidFill>
              </a:rPr>
              <a:t>Matthew </a:t>
            </a:r>
            <a:r>
              <a:rPr lang="en-US" sz="2500" b="1" dirty="0" smtClean="0">
                <a:solidFill>
                  <a:schemeClr val="bg1"/>
                </a:solidFill>
              </a:rPr>
              <a:t>24:10-14</a:t>
            </a:r>
            <a:endParaRPr lang="en-US" sz="2500" dirty="0">
              <a:solidFill>
                <a:schemeClr val="bg1"/>
              </a:solidFill>
            </a:endParaRPr>
          </a:p>
        </p:txBody>
      </p:sp>
      <p:sp>
        <p:nvSpPr>
          <p:cNvPr id="8" name="TextBox 7"/>
          <p:cNvSpPr txBox="1"/>
          <p:nvPr/>
        </p:nvSpPr>
        <p:spPr>
          <a:xfrm>
            <a:off x="151073" y="342168"/>
            <a:ext cx="5629525" cy="2554545"/>
          </a:xfrm>
          <a:prstGeom prst="rect">
            <a:avLst/>
          </a:prstGeom>
          <a:noFill/>
        </p:spPr>
        <p:txBody>
          <a:bodyPr wrap="square" rtlCol="0">
            <a:spAutoFit/>
          </a:bodyPr>
          <a:lstStyle/>
          <a:p>
            <a:r>
              <a:rPr lang="en-US" sz="3200" dirty="0" smtClean="0">
                <a:solidFill>
                  <a:srgbClr val="FFFF00"/>
                </a:solidFill>
              </a:rPr>
              <a:t>Pray That On Our Watch –</a:t>
            </a:r>
          </a:p>
          <a:p>
            <a:r>
              <a:rPr lang="en-US" sz="3200" dirty="0" smtClean="0">
                <a:solidFill>
                  <a:srgbClr val="FFFF00"/>
                </a:solidFill>
              </a:rPr>
              <a:t>In Our Families and Churches – In Our Region We Would be a Bubble of Glory  Against the Retrograde of Faith </a:t>
            </a:r>
            <a:endParaRPr lang="en-US" sz="3200" dirty="0">
              <a:solidFill>
                <a:srgbClr val="FFFF00"/>
              </a:solidFill>
            </a:endParaRPr>
          </a:p>
        </p:txBody>
      </p:sp>
      <p:pic>
        <p:nvPicPr>
          <p:cNvPr id="10242" name="Picture 2" descr="What's the Science Behind Bubbles?"/>
          <p:cNvPicPr>
            <a:picLocks noChangeAspect="1" noChangeArrowheads="1"/>
          </p:cNvPicPr>
          <p:nvPr/>
        </p:nvPicPr>
        <p:blipFill rotWithShape="1">
          <a:blip r:embed="rId2">
            <a:extLst>
              <a:ext uri="{28A0092B-C50C-407E-A947-70E740481C1C}">
                <a14:useLocalDpi xmlns:a14="http://schemas.microsoft.com/office/drawing/2010/main" val="0"/>
              </a:ext>
            </a:extLst>
          </a:blip>
          <a:srcRect l="13072" r="9692"/>
          <a:stretch/>
        </p:blipFill>
        <p:spPr bwMode="auto">
          <a:xfrm>
            <a:off x="5756744" y="264717"/>
            <a:ext cx="3986064" cy="34405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nderstanding GRACE (Meaning &amp; Definition) Explained | What is GRACE?  Define What does GRACE mean?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9355" t="11130" r="9189" b="41999"/>
          <a:stretch/>
        </p:blipFill>
        <p:spPr bwMode="auto">
          <a:xfrm>
            <a:off x="6679096" y="2289351"/>
            <a:ext cx="1876508" cy="6073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46" name="Picture 6" descr="Revival | Restoring the Wells"/>
          <p:cNvPicPr>
            <a:picLocks noChangeAspect="1" noChangeArrowheads="1"/>
          </p:cNvPicPr>
          <p:nvPr/>
        </p:nvPicPr>
        <p:blipFill rotWithShape="1">
          <a:blip r:embed="rId4">
            <a:extLst>
              <a:ext uri="{28A0092B-C50C-407E-A947-70E740481C1C}">
                <a14:useLocalDpi xmlns:a14="http://schemas.microsoft.com/office/drawing/2010/main" val="0"/>
              </a:ext>
            </a:extLst>
          </a:blip>
          <a:srcRect l="10083" t="20760" r="9778" b="34538"/>
          <a:stretch/>
        </p:blipFill>
        <p:spPr bwMode="auto">
          <a:xfrm rot="555480">
            <a:off x="6890630" y="967773"/>
            <a:ext cx="2159393" cy="6789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77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652" y="203808"/>
            <a:ext cx="9654362" cy="923330"/>
          </a:xfrm>
          <a:prstGeom prst="rect">
            <a:avLst/>
          </a:prstGeom>
          <a:noFill/>
        </p:spPr>
        <p:txBody>
          <a:bodyPr wrap="square" rtlCol="0">
            <a:spAutoFit/>
          </a:bodyPr>
          <a:lstStyle/>
          <a:p>
            <a:pPr algn="ctr"/>
            <a:r>
              <a:rPr lang="en-US" sz="5400" b="1" dirty="0" smtClean="0">
                <a:solidFill>
                  <a:srgbClr val="FFFF00"/>
                </a:solidFill>
                <a:effectLst>
                  <a:outerShdw blurRad="38100" dist="38100" dir="2700000" algn="tl">
                    <a:srgbClr val="000000">
                      <a:alpha val="43137"/>
                    </a:srgbClr>
                  </a:outerShdw>
                </a:effectLst>
              </a:rPr>
              <a:t>APPLICATION </a:t>
            </a:r>
            <a:endParaRPr lang="en-US" sz="5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78296" y="1365812"/>
            <a:ext cx="9588718" cy="5262979"/>
          </a:xfrm>
          <a:prstGeom prst="rect">
            <a:avLst/>
          </a:prstGeom>
        </p:spPr>
        <p:txBody>
          <a:bodyPr wrap="square">
            <a:spAutoFit/>
          </a:bodyPr>
          <a:lstStyle/>
          <a:p>
            <a:pPr marL="514350" indent="-514350">
              <a:buFont typeface="+mj-lt"/>
              <a:buAutoNum type="arabicPeriod"/>
            </a:pPr>
            <a:r>
              <a:rPr lang="en-US" sz="2800" dirty="0" smtClean="0">
                <a:solidFill>
                  <a:schemeClr val="bg1"/>
                </a:solidFill>
              </a:rPr>
              <a:t>The ARK of the Covenant is with you – It’s Jesus – It’s the Holy Spirit – It’s the Glory of Your Heavenly Father – </a:t>
            </a:r>
            <a:r>
              <a:rPr lang="en-US" sz="2800" dirty="0" smtClean="0">
                <a:solidFill>
                  <a:srgbClr val="FFFF00"/>
                </a:solidFill>
              </a:rPr>
              <a:t>(YOUR WHOLE HOUSEHOLD IS BLESSED) </a:t>
            </a:r>
            <a:r>
              <a:rPr lang="en-US" sz="2800" dirty="0" smtClean="0">
                <a:solidFill>
                  <a:schemeClr val="bg1"/>
                </a:solidFill>
              </a:rPr>
              <a:t>let Him motivate you to bring all into the Storehouse – So that He can throw open the floodgates of Heaven and bless your household. (Malachi 3:10)</a:t>
            </a:r>
          </a:p>
          <a:p>
            <a:pPr marL="514350" indent="-514350">
              <a:buFont typeface="+mj-lt"/>
              <a:buAutoNum type="arabicPeriod"/>
            </a:pPr>
            <a:r>
              <a:rPr lang="en-US" sz="2800" dirty="0" smtClean="0">
                <a:solidFill>
                  <a:schemeClr val="bg1"/>
                </a:solidFill>
              </a:rPr>
              <a:t>Pray for the unfulfilled and unrealized promises of God to be RELEASED in </a:t>
            </a:r>
            <a:r>
              <a:rPr lang="en-US" sz="2800" smtClean="0">
                <a:solidFill>
                  <a:schemeClr val="bg1"/>
                </a:solidFill>
              </a:rPr>
              <a:t>this hour. </a:t>
            </a:r>
            <a:endParaRPr lang="en-US" sz="2800" dirty="0" smtClean="0">
              <a:solidFill>
                <a:schemeClr val="bg1"/>
              </a:solidFill>
            </a:endParaRPr>
          </a:p>
          <a:p>
            <a:pPr marL="514350" indent="-514350">
              <a:buFont typeface="+mj-lt"/>
              <a:buAutoNum type="arabicPeriod"/>
            </a:pPr>
            <a:r>
              <a:rPr lang="en-US" sz="2800" dirty="0" smtClean="0">
                <a:solidFill>
                  <a:schemeClr val="bg1"/>
                </a:solidFill>
              </a:rPr>
              <a:t>NEVER CEASE PUTTING YOUR FAITH IN ACTION AND PRAYING - STAND AND DECREEING HIS RESURRECTION POWER OVER YOUR LIFE – YOUR FAMILY – YOUR CHURCH – YOUR NATION</a:t>
            </a:r>
          </a:p>
        </p:txBody>
      </p:sp>
    </p:spTree>
    <p:extLst>
      <p:ext uri="{BB962C8B-B14F-4D97-AF65-F5344CB8AC3E}">
        <p14:creationId xmlns:p14="http://schemas.microsoft.com/office/powerpoint/2010/main" val="17929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652" y="162210"/>
            <a:ext cx="9654362"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One of The Most Profound Shifts Ever</a:t>
            </a:r>
            <a:endParaRPr lang="en-US" sz="36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93387" y="756242"/>
            <a:ext cx="7116417" cy="2677656"/>
          </a:xfrm>
          <a:prstGeom prst="rect">
            <a:avLst/>
          </a:prstGeom>
        </p:spPr>
        <p:txBody>
          <a:bodyPr wrap="square">
            <a:spAutoFit/>
          </a:bodyPr>
          <a:lstStyle/>
          <a:p>
            <a:r>
              <a:rPr lang="en-US" sz="2400" dirty="0" smtClean="0">
                <a:solidFill>
                  <a:schemeClr val="bg1"/>
                </a:solidFill>
              </a:rPr>
              <a:t>"As </a:t>
            </a:r>
            <a:r>
              <a:rPr lang="en-US" sz="2400" dirty="0">
                <a:solidFill>
                  <a:schemeClr val="bg1"/>
                </a:solidFill>
              </a:rPr>
              <a:t>I began to speak, the Holy Spirit came on them as he had come on us at the </a:t>
            </a:r>
            <a:r>
              <a:rPr lang="en-US" sz="2400" dirty="0" smtClean="0">
                <a:solidFill>
                  <a:schemeClr val="bg1"/>
                </a:solidFill>
              </a:rPr>
              <a:t>beginning</a:t>
            </a:r>
            <a:r>
              <a:rPr lang="en-US" sz="2400" dirty="0">
                <a:solidFill>
                  <a:schemeClr val="bg1"/>
                </a:solidFill>
              </a:rPr>
              <a:t>,</a:t>
            </a:r>
            <a:r>
              <a:rPr lang="en-US" sz="2400" dirty="0" smtClean="0">
                <a:solidFill>
                  <a:schemeClr val="bg1"/>
                </a:solidFill>
              </a:rPr>
              <a:t> -- who </a:t>
            </a:r>
            <a:r>
              <a:rPr lang="en-US" sz="2400" dirty="0">
                <a:solidFill>
                  <a:schemeClr val="bg1"/>
                </a:solidFill>
              </a:rPr>
              <a:t>was I to think that I could oppose God?" </a:t>
            </a:r>
            <a:r>
              <a:rPr lang="en-US" sz="2400" baseline="30000" dirty="0">
                <a:solidFill>
                  <a:schemeClr val="bg1"/>
                </a:solidFill>
              </a:rPr>
              <a:t>18 </a:t>
            </a:r>
            <a:r>
              <a:rPr lang="en-US" sz="2400" dirty="0">
                <a:solidFill>
                  <a:schemeClr val="bg1"/>
                </a:solidFill>
              </a:rPr>
              <a:t> When they heard this, they had no further objections and praised God, saying, "</a:t>
            </a:r>
            <a:r>
              <a:rPr lang="en-US" sz="2400" b="1" dirty="0">
                <a:solidFill>
                  <a:srgbClr val="FFFF00"/>
                </a:solidFill>
              </a:rPr>
              <a:t>So then, God has granted </a:t>
            </a:r>
            <a:r>
              <a:rPr lang="en-US" sz="2000" dirty="0" smtClean="0">
                <a:solidFill>
                  <a:schemeClr val="bg1"/>
                </a:solidFill>
              </a:rPr>
              <a:t>(brought forth – worked in) </a:t>
            </a:r>
            <a:r>
              <a:rPr lang="en-US" sz="2400" b="1" dirty="0" smtClean="0">
                <a:solidFill>
                  <a:srgbClr val="FFFF00"/>
                </a:solidFill>
              </a:rPr>
              <a:t>even </a:t>
            </a:r>
            <a:r>
              <a:rPr lang="en-US" sz="2400" b="1" dirty="0">
                <a:solidFill>
                  <a:srgbClr val="FFFF00"/>
                </a:solidFill>
              </a:rPr>
              <a:t>the Gentiles repentance unto life</a:t>
            </a:r>
            <a:r>
              <a:rPr lang="en-US" sz="2400" dirty="0">
                <a:solidFill>
                  <a:schemeClr val="bg1"/>
                </a:solidFill>
              </a:rPr>
              <a:t>." </a:t>
            </a:r>
            <a:r>
              <a:rPr lang="en-US" sz="2400" b="1" dirty="0">
                <a:solidFill>
                  <a:schemeClr val="bg1"/>
                </a:solidFill>
              </a:rPr>
              <a:t>Acts </a:t>
            </a:r>
            <a:r>
              <a:rPr lang="en-US" sz="2400" b="1" dirty="0" smtClean="0">
                <a:solidFill>
                  <a:schemeClr val="bg1"/>
                </a:solidFill>
              </a:rPr>
              <a:t>11:15-18</a:t>
            </a:r>
            <a:endParaRPr lang="en-US" sz="2400" dirty="0">
              <a:solidFill>
                <a:schemeClr val="bg1"/>
              </a:solidFill>
            </a:endParaRPr>
          </a:p>
        </p:txBody>
      </p:sp>
      <p:pic>
        <p:nvPicPr>
          <p:cNvPr id="7170" name="Picture 2" descr="Monday: At Cornelius's House | Sabbath School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430" y="917758"/>
            <a:ext cx="2743233" cy="35396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38754" y="4473316"/>
            <a:ext cx="2666584" cy="400110"/>
          </a:xfrm>
          <a:prstGeom prst="rect">
            <a:avLst/>
          </a:prstGeom>
          <a:noFill/>
        </p:spPr>
        <p:txBody>
          <a:bodyPr wrap="square" rtlCol="0">
            <a:spAutoFit/>
          </a:bodyPr>
          <a:lstStyle/>
          <a:p>
            <a:r>
              <a:rPr lang="en-US" sz="2000" dirty="0" smtClean="0">
                <a:solidFill>
                  <a:schemeClr val="bg1"/>
                </a:solidFill>
              </a:rPr>
              <a:t>Peter with Cornelius</a:t>
            </a:r>
          </a:p>
        </p:txBody>
      </p:sp>
      <p:sp>
        <p:nvSpPr>
          <p:cNvPr id="10" name="Rectangle 9"/>
          <p:cNvSpPr/>
          <p:nvPr/>
        </p:nvSpPr>
        <p:spPr>
          <a:xfrm>
            <a:off x="93387" y="3416362"/>
            <a:ext cx="6808350" cy="1569660"/>
          </a:xfrm>
          <a:prstGeom prst="rect">
            <a:avLst/>
          </a:prstGeom>
        </p:spPr>
        <p:txBody>
          <a:bodyPr wrap="square">
            <a:spAutoFit/>
          </a:bodyPr>
          <a:lstStyle/>
          <a:p>
            <a:r>
              <a:rPr lang="en-US" sz="2400" dirty="0" smtClean="0">
                <a:solidFill>
                  <a:srgbClr val="FFFF00"/>
                </a:solidFill>
              </a:rPr>
              <a:t>Whereof </a:t>
            </a:r>
            <a:r>
              <a:rPr lang="en-US" sz="2400" dirty="0">
                <a:solidFill>
                  <a:srgbClr val="FFFF00"/>
                </a:solidFill>
              </a:rPr>
              <a:t>I am made a minister, according to the dispensation of God which is given </a:t>
            </a:r>
            <a:r>
              <a:rPr lang="en-US" sz="2400" dirty="0" smtClean="0">
                <a:solidFill>
                  <a:srgbClr val="FFFF00"/>
                </a:solidFill>
              </a:rPr>
              <a:t>(granted – brought forth) to </a:t>
            </a:r>
            <a:r>
              <a:rPr lang="en-US" sz="2400" dirty="0">
                <a:solidFill>
                  <a:srgbClr val="FFFF00"/>
                </a:solidFill>
              </a:rPr>
              <a:t>me for you, to fulfil the </a:t>
            </a:r>
            <a:r>
              <a:rPr lang="en-US" sz="2400" dirty="0" smtClean="0">
                <a:solidFill>
                  <a:srgbClr val="FFFF00"/>
                </a:solidFill>
              </a:rPr>
              <a:t>Word </a:t>
            </a:r>
            <a:r>
              <a:rPr lang="en-US" sz="2400" dirty="0">
                <a:solidFill>
                  <a:srgbClr val="FFFF00"/>
                </a:solidFill>
              </a:rPr>
              <a:t>of God; </a:t>
            </a:r>
            <a:r>
              <a:rPr lang="en-US" sz="2400" b="1" dirty="0">
                <a:solidFill>
                  <a:srgbClr val="FFFF00"/>
                </a:solidFill>
              </a:rPr>
              <a:t>Colossians 1:25 (KJV) </a:t>
            </a:r>
            <a:endParaRPr lang="en-US" sz="2400" dirty="0">
              <a:solidFill>
                <a:srgbClr val="FFFF00"/>
              </a:solidFill>
            </a:endParaRPr>
          </a:p>
        </p:txBody>
      </p:sp>
      <p:sp>
        <p:nvSpPr>
          <p:cNvPr id="11" name="Rectangle 10"/>
          <p:cNvSpPr/>
          <p:nvPr/>
        </p:nvSpPr>
        <p:spPr>
          <a:xfrm>
            <a:off x="212650" y="5866235"/>
            <a:ext cx="9495891" cy="830997"/>
          </a:xfrm>
          <a:prstGeom prst="rect">
            <a:avLst/>
          </a:prstGeom>
        </p:spPr>
        <p:txBody>
          <a:bodyPr wrap="square">
            <a:spAutoFit/>
          </a:bodyPr>
          <a:lstStyle/>
          <a:p>
            <a:r>
              <a:rPr lang="en-US" sz="2400" dirty="0" smtClean="0">
                <a:solidFill>
                  <a:srgbClr val="FFFF00"/>
                </a:solidFill>
              </a:rPr>
              <a:t>And </a:t>
            </a:r>
            <a:r>
              <a:rPr lang="en-US" sz="2400" dirty="0">
                <a:solidFill>
                  <a:srgbClr val="FFFF00"/>
                </a:solidFill>
              </a:rPr>
              <a:t>I gave her space to repent of her </a:t>
            </a:r>
            <a:r>
              <a:rPr lang="en-US" sz="2400" dirty="0" smtClean="0">
                <a:solidFill>
                  <a:srgbClr val="FFFF00"/>
                </a:solidFill>
              </a:rPr>
              <a:t>(sins) fornication</a:t>
            </a:r>
            <a:r>
              <a:rPr lang="en-US" sz="2400" dirty="0">
                <a:solidFill>
                  <a:srgbClr val="FFFF00"/>
                </a:solidFill>
              </a:rPr>
              <a:t>; and she repented not. </a:t>
            </a:r>
            <a:r>
              <a:rPr lang="en-US" sz="2400" b="1" dirty="0">
                <a:solidFill>
                  <a:srgbClr val="FFFF00"/>
                </a:solidFill>
              </a:rPr>
              <a:t>Revelation 2:21 (KJV) </a:t>
            </a:r>
            <a:endParaRPr lang="en-US" sz="2400" dirty="0">
              <a:solidFill>
                <a:srgbClr val="FFFF00"/>
              </a:solidFill>
            </a:endParaRPr>
          </a:p>
        </p:txBody>
      </p:sp>
      <p:sp>
        <p:nvSpPr>
          <p:cNvPr id="12" name="Rectangle 11"/>
          <p:cNvSpPr/>
          <p:nvPr/>
        </p:nvSpPr>
        <p:spPr>
          <a:xfrm>
            <a:off x="181120" y="5070935"/>
            <a:ext cx="9654361" cy="707886"/>
          </a:xfrm>
          <a:prstGeom prst="rect">
            <a:avLst/>
          </a:prstGeom>
        </p:spPr>
        <p:txBody>
          <a:bodyPr wrap="square">
            <a:spAutoFit/>
          </a:bodyPr>
          <a:lstStyle/>
          <a:p>
            <a:r>
              <a:rPr lang="en-US" sz="2000" dirty="0" smtClean="0">
                <a:solidFill>
                  <a:schemeClr val="bg1"/>
                </a:solidFill>
              </a:rPr>
              <a:t>The </a:t>
            </a:r>
            <a:r>
              <a:rPr lang="en-US" sz="2000" dirty="0">
                <a:solidFill>
                  <a:schemeClr val="bg1"/>
                </a:solidFill>
              </a:rPr>
              <a:t>Lord is not slow in keeping his promise, </a:t>
            </a:r>
            <a:r>
              <a:rPr lang="en-US" sz="2000" dirty="0" smtClean="0">
                <a:solidFill>
                  <a:schemeClr val="bg1"/>
                </a:solidFill>
              </a:rPr>
              <a:t>-  </a:t>
            </a:r>
            <a:r>
              <a:rPr lang="en-US" sz="2000" dirty="0">
                <a:solidFill>
                  <a:schemeClr val="bg1"/>
                </a:solidFill>
              </a:rPr>
              <a:t>He is patient with you, not wanting anyone to perish, but everyone to come to repentance. </a:t>
            </a:r>
            <a:r>
              <a:rPr lang="en-US" sz="2000" b="1" dirty="0">
                <a:solidFill>
                  <a:schemeClr val="bg1"/>
                </a:solidFill>
              </a:rPr>
              <a:t>2 Peter 3:9 (</a:t>
            </a:r>
            <a:r>
              <a:rPr lang="en-US" sz="2000" b="1" dirty="0" err="1">
                <a:solidFill>
                  <a:schemeClr val="bg1"/>
                </a:solidFill>
              </a:rPr>
              <a:t>NIV</a:t>
            </a:r>
            <a:r>
              <a:rPr lang="en-US" sz="2000" b="1"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27565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662" y="909808"/>
            <a:ext cx="9239415" cy="5837495"/>
          </a:xfrm>
          <a:prstGeom prst="rect">
            <a:avLst/>
          </a:prstGeom>
        </p:spPr>
        <p:txBody>
          <a:bodyPr wrap="square">
            <a:spAutoFit/>
          </a:bodyPr>
          <a:lstStyle/>
          <a:p>
            <a:r>
              <a:rPr lang="en-US" sz="3200" dirty="0" smtClean="0">
                <a:solidFill>
                  <a:schemeClr val="bg1"/>
                </a:solidFill>
              </a:rPr>
              <a:t>And </a:t>
            </a:r>
            <a:r>
              <a:rPr lang="en-US" sz="3200" dirty="0">
                <a:solidFill>
                  <a:schemeClr val="bg1"/>
                </a:solidFill>
              </a:rPr>
              <a:t>you, estranged as you once were and even hostile in your minds, amidst your evil deeds, </a:t>
            </a:r>
            <a:r>
              <a:rPr lang="en-US" sz="3200" dirty="0" smtClean="0">
                <a:solidFill>
                  <a:schemeClr val="bg1"/>
                </a:solidFill>
              </a:rPr>
              <a:t>(BUT BY THE WORK JESUS HAS DONE)</a:t>
            </a:r>
          </a:p>
          <a:p>
            <a:endParaRPr lang="en-US" sz="3200" baseline="30000" dirty="0">
              <a:solidFill>
                <a:schemeClr val="bg1"/>
              </a:solidFill>
            </a:endParaRPr>
          </a:p>
          <a:p>
            <a:r>
              <a:rPr lang="en-US" sz="3200" dirty="0" smtClean="0">
                <a:solidFill>
                  <a:schemeClr val="bg1"/>
                </a:solidFill>
              </a:rPr>
              <a:t>He (Jesus) has </a:t>
            </a:r>
            <a:r>
              <a:rPr lang="en-US" sz="3200" dirty="0">
                <a:solidFill>
                  <a:schemeClr val="bg1"/>
                </a:solidFill>
              </a:rPr>
              <a:t>now, in His human body, reconciled </a:t>
            </a:r>
            <a:r>
              <a:rPr lang="en-US" sz="3200" dirty="0" smtClean="0">
                <a:solidFill>
                  <a:schemeClr val="bg1"/>
                </a:solidFill>
              </a:rPr>
              <a:t> (you) to God (Father) </a:t>
            </a:r>
            <a:r>
              <a:rPr lang="en-US" sz="3200" dirty="0">
                <a:solidFill>
                  <a:schemeClr val="bg1"/>
                </a:solidFill>
              </a:rPr>
              <a:t>by His death, to bring you, holy and faultless and irreproachable, into His presence; </a:t>
            </a:r>
            <a:r>
              <a:rPr lang="en-US" sz="3200" baseline="30000" dirty="0">
                <a:solidFill>
                  <a:schemeClr val="bg1"/>
                </a:solidFill>
              </a:rPr>
              <a:t>23 </a:t>
            </a:r>
            <a:r>
              <a:rPr lang="en-US" sz="3200" dirty="0">
                <a:solidFill>
                  <a:schemeClr val="bg1"/>
                </a:solidFill>
              </a:rPr>
              <a:t> if, indeed, you are still firmly holding to faith as your foundation, without ever shifting from your hope that rests on the Good News that you have heard, </a:t>
            </a:r>
            <a:r>
              <a:rPr lang="en-US" sz="3200" b="1" dirty="0" smtClean="0">
                <a:solidFill>
                  <a:schemeClr val="bg1"/>
                </a:solidFill>
              </a:rPr>
              <a:t>Colossians </a:t>
            </a:r>
            <a:r>
              <a:rPr lang="en-US" sz="3200" b="1" dirty="0">
                <a:solidFill>
                  <a:schemeClr val="bg1"/>
                </a:solidFill>
              </a:rPr>
              <a:t>1:21-23 (WEY) </a:t>
            </a:r>
            <a:endParaRPr lang="en-US" sz="3200" dirty="0">
              <a:solidFill>
                <a:schemeClr val="bg1"/>
              </a:solidFill>
            </a:endParaRPr>
          </a:p>
        </p:txBody>
      </p:sp>
      <p:sp>
        <p:nvSpPr>
          <p:cNvPr id="8" name="TextBox 7"/>
          <p:cNvSpPr txBox="1"/>
          <p:nvPr/>
        </p:nvSpPr>
        <p:spPr>
          <a:xfrm>
            <a:off x="212652" y="162210"/>
            <a:ext cx="9654362"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Make That Shift Personal </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87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652" y="19092"/>
            <a:ext cx="9654362"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Minimally An Eclipse is a Marker In Time  </a:t>
            </a:r>
            <a:endParaRPr lang="en-US" sz="36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212652" y="517324"/>
            <a:ext cx="8404528" cy="584775"/>
          </a:xfrm>
          <a:prstGeom prst="rect">
            <a:avLst/>
          </a:prstGeom>
          <a:noFill/>
        </p:spPr>
        <p:txBody>
          <a:bodyPr wrap="square" rtlCol="0">
            <a:spAutoFit/>
          </a:bodyPr>
          <a:lstStyle/>
          <a:p>
            <a:r>
              <a:rPr lang="en-US" sz="3200" dirty="0" smtClean="0">
                <a:solidFill>
                  <a:schemeClr val="bg1"/>
                </a:solidFill>
              </a:rPr>
              <a:t>What happened in the last seven years? </a:t>
            </a:r>
          </a:p>
        </p:txBody>
      </p:sp>
      <p:pic>
        <p:nvPicPr>
          <p:cNvPr id="1026" name="Picture 2" descr="Outsized | Spotify"/>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3795" y="3191652"/>
            <a:ext cx="4529561" cy="9780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49692" y="2936041"/>
            <a:ext cx="4917322" cy="2031325"/>
          </a:xfrm>
          <a:prstGeom prst="rect">
            <a:avLst/>
          </a:prstGeom>
          <a:noFill/>
        </p:spPr>
        <p:txBody>
          <a:bodyPr wrap="square" rtlCol="0">
            <a:spAutoFit/>
          </a:bodyPr>
          <a:lstStyle/>
          <a:p>
            <a:r>
              <a:rPr lang="en-US" b="1" dirty="0" smtClean="0">
                <a:solidFill>
                  <a:srgbClr val="FFFF00"/>
                </a:solidFill>
              </a:rPr>
              <a:t>Three </a:t>
            </a:r>
            <a:r>
              <a:rPr lang="en-US" b="1" dirty="0">
                <a:solidFill>
                  <a:srgbClr val="FFFF00"/>
                </a:solidFill>
              </a:rPr>
              <a:t>m</a:t>
            </a:r>
            <a:r>
              <a:rPr lang="en-US" b="1" dirty="0" smtClean="0">
                <a:solidFill>
                  <a:srgbClr val="FFFF00"/>
                </a:solidFill>
              </a:rPr>
              <a:t>ajor </a:t>
            </a:r>
            <a:r>
              <a:rPr lang="en-US" b="1" dirty="0">
                <a:solidFill>
                  <a:srgbClr val="FFFF00"/>
                </a:solidFill>
              </a:rPr>
              <a:t>m</a:t>
            </a:r>
            <a:r>
              <a:rPr lang="en-US" b="1" dirty="0" smtClean="0">
                <a:solidFill>
                  <a:srgbClr val="FFFF00"/>
                </a:solidFill>
              </a:rPr>
              <a:t>ountains of Influence MEDIA – GOVERNMENT - MEDICAL began to </a:t>
            </a:r>
            <a:r>
              <a:rPr lang="en-US" b="1" dirty="0">
                <a:solidFill>
                  <a:srgbClr val="FFFF00"/>
                </a:solidFill>
              </a:rPr>
              <a:t>dominate </a:t>
            </a:r>
            <a:r>
              <a:rPr lang="en-US" b="1" dirty="0" smtClean="0">
                <a:solidFill>
                  <a:srgbClr val="FFFF00"/>
                </a:solidFill>
              </a:rPr>
              <a:t>and oppress </a:t>
            </a:r>
            <a:r>
              <a:rPr lang="en-US" b="1" dirty="0">
                <a:solidFill>
                  <a:srgbClr val="FFFF00"/>
                </a:solidFill>
              </a:rPr>
              <a:t>the narrative </a:t>
            </a:r>
            <a:r>
              <a:rPr lang="en-US" dirty="0" smtClean="0">
                <a:solidFill>
                  <a:schemeClr val="bg1"/>
                </a:solidFill>
              </a:rPr>
              <a:t>of daily life for those who CARE and want to MAKE A DIFFERENCE. And the </a:t>
            </a:r>
            <a:r>
              <a:rPr lang="en-US" dirty="0" smtClean="0">
                <a:solidFill>
                  <a:srgbClr val="FFFF00"/>
                </a:solidFill>
              </a:rPr>
              <a:t>SHRIEKERS </a:t>
            </a:r>
            <a:r>
              <a:rPr lang="en-US" dirty="0" smtClean="0">
                <a:solidFill>
                  <a:schemeClr val="bg1"/>
                </a:solidFill>
              </a:rPr>
              <a:t>and the </a:t>
            </a:r>
            <a:r>
              <a:rPr lang="en-US" dirty="0" smtClean="0">
                <a:solidFill>
                  <a:srgbClr val="FFFF00"/>
                </a:solidFill>
              </a:rPr>
              <a:t>SCREAMERS</a:t>
            </a:r>
            <a:r>
              <a:rPr lang="en-US" dirty="0" smtClean="0">
                <a:solidFill>
                  <a:schemeClr val="bg1"/>
                </a:solidFill>
              </a:rPr>
              <a:t> – attack those who want to push back against the controlled narrative. </a:t>
            </a:r>
          </a:p>
        </p:txBody>
      </p:sp>
      <p:sp>
        <p:nvSpPr>
          <p:cNvPr id="10" name="TextBox 9"/>
          <p:cNvSpPr txBox="1"/>
          <p:nvPr/>
        </p:nvSpPr>
        <p:spPr>
          <a:xfrm>
            <a:off x="0" y="4169664"/>
            <a:ext cx="4794637" cy="707886"/>
          </a:xfrm>
          <a:prstGeom prst="rect">
            <a:avLst/>
          </a:prstGeom>
          <a:noFill/>
        </p:spPr>
        <p:txBody>
          <a:bodyPr wrap="square" rtlCol="0">
            <a:spAutoFit/>
          </a:bodyPr>
          <a:lstStyle/>
          <a:p>
            <a:pPr algn="ctr"/>
            <a:r>
              <a:rPr lang="en-US" sz="2000" b="1" dirty="0" smtClean="0">
                <a:solidFill>
                  <a:schemeClr val="bg1"/>
                </a:solidFill>
              </a:rPr>
              <a:t>PROBLEMS TAKE THE OXYGEN OUT </a:t>
            </a:r>
          </a:p>
          <a:p>
            <a:pPr algn="ctr"/>
            <a:r>
              <a:rPr lang="en-US" sz="2000" b="1" dirty="0" smtClean="0">
                <a:solidFill>
                  <a:schemeClr val="bg1"/>
                </a:solidFill>
              </a:rPr>
              <a:t>OF THE PUBLIC DISCOURSE  </a:t>
            </a:r>
          </a:p>
        </p:txBody>
      </p:sp>
      <p:pic>
        <p:nvPicPr>
          <p:cNvPr id="1028" name="Picture 4" descr="Hidden But Now Revealed: A Biblical Theology of Mystery See mor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9903" y="1174529"/>
            <a:ext cx="2367326" cy="18010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96863" y="783134"/>
            <a:ext cx="2241713" cy="1631216"/>
          </a:xfrm>
          <a:prstGeom prst="rect">
            <a:avLst/>
          </a:prstGeom>
          <a:noFill/>
        </p:spPr>
        <p:txBody>
          <a:bodyPr wrap="square" rtlCol="0">
            <a:spAutoFit/>
          </a:bodyPr>
          <a:lstStyle/>
          <a:p>
            <a:r>
              <a:rPr lang="en-US" sz="2000" dirty="0" smtClean="0">
                <a:solidFill>
                  <a:srgbClr val="FFFF00"/>
                </a:solidFill>
              </a:rPr>
              <a:t>MONDAY - </a:t>
            </a:r>
          </a:p>
          <a:p>
            <a:r>
              <a:rPr lang="en-US" sz="2000" dirty="0" smtClean="0">
                <a:solidFill>
                  <a:srgbClr val="FFFF00"/>
                </a:solidFill>
              </a:rPr>
              <a:t>August 21, 2017</a:t>
            </a:r>
          </a:p>
          <a:p>
            <a:r>
              <a:rPr lang="en-US" sz="2000" dirty="0" smtClean="0">
                <a:solidFill>
                  <a:srgbClr val="FFFF00"/>
                </a:solidFill>
              </a:rPr>
              <a:t>April 8, 2024</a:t>
            </a:r>
          </a:p>
          <a:p>
            <a:r>
              <a:rPr lang="en-US" sz="2000" dirty="0" smtClean="0">
                <a:solidFill>
                  <a:srgbClr val="FFFF00"/>
                </a:solidFill>
              </a:rPr>
              <a:t>346 Weeks </a:t>
            </a:r>
          </a:p>
          <a:p>
            <a:r>
              <a:rPr lang="en-US" sz="2000" dirty="0" smtClean="0">
                <a:solidFill>
                  <a:srgbClr val="FFFF00"/>
                </a:solidFill>
              </a:rPr>
              <a:t>Total - 2422 Days</a:t>
            </a:r>
          </a:p>
        </p:txBody>
      </p:sp>
      <p:sp>
        <p:nvSpPr>
          <p:cNvPr id="12" name="TextBox 11"/>
          <p:cNvSpPr txBox="1"/>
          <p:nvPr/>
        </p:nvSpPr>
        <p:spPr>
          <a:xfrm>
            <a:off x="2695492" y="1059415"/>
            <a:ext cx="5136543" cy="2031325"/>
          </a:xfrm>
          <a:prstGeom prst="rect">
            <a:avLst/>
          </a:prstGeom>
          <a:noFill/>
        </p:spPr>
        <p:txBody>
          <a:bodyPr wrap="square" rtlCol="0">
            <a:spAutoFit/>
          </a:bodyPr>
          <a:lstStyle/>
          <a:p>
            <a:r>
              <a:rPr lang="en-US" b="1" dirty="0" smtClean="0">
                <a:solidFill>
                  <a:srgbClr val="FFFF00"/>
                </a:solidFill>
              </a:rPr>
              <a:t>Massive exposing of hidden evil begins to emerge </a:t>
            </a:r>
            <a:r>
              <a:rPr lang="en-US" dirty="0" smtClean="0">
                <a:solidFill>
                  <a:schemeClr val="bg1"/>
                </a:solidFill>
              </a:rPr>
              <a:t>in the MEDIA and GOVERNMENT realm with Trump Derangement Syndrome - to exposing sin in the CHURCH and MEDICAL planned Pandemics,  and stolen elections, and weak Church leaders who don’t see well prophetically.</a:t>
            </a:r>
          </a:p>
        </p:txBody>
      </p:sp>
      <p:pic>
        <p:nvPicPr>
          <p:cNvPr id="1030" name="Picture 6" descr="God's Remnant Strategy || Apostle Arome Osayi"/>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29903" y="5152614"/>
            <a:ext cx="4102872" cy="14299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90570" y="4965015"/>
            <a:ext cx="3864334" cy="830997"/>
          </a:xfrm>
          <a:prstGeom prst="rect">
            <a:avLst/>
          </a:prstGeom>
          <a:noFill/>
        </p:spPr>
        <p:txBody>
          <a:bodyPr wrap="square" rtlCol="0">
            <a:spAutoFit/>
          </a:bodyPr>
          <a:lstStyle/>
          <a:p>
            <a:r>
              <a:rPr lang="en-US" sz="4800" dirty="0" smtClean="0">
                <a:solidFill>
                  <a:schemeClr val="bg1"/>
                </a:solidFill>
              </a:rPr>
              <a:t>AWAKENS </a:t>
            </a:r>
          </a:p>
        </p:txBody>
      </p:sp>
      <p:sp>
        <p:nvSpPr>
          <p:cNvPr id="14" name="TextBox 13"/>
          <p:cNvSpPr txBox="1"/>
          <p:nvPr/>
        </p:nvSpPr>
        <p:spPr>
          <a:xfrm>
            <a:off x="4595853" y="5657671"/>
            <a:ext cx="5104738" cy="1200329"/>
          </a:xfrm>
          <a:prstGeom prst="rect">
            <a:avLst/>
          </a:prstGeom>
          <a:noFill/>
        </p:spPr>
        <p:txBody>
          <a:bodyPr wrap="square" rtlCol="0">
            <a:spAutoFit/>
          </a:bodyPr>
          <a:lstStyle/>
          <a:p>
            <a:r>
              <a:rPr lang="en-US" b="1" dirty="0" smtClean="0">
                <a:solidFill>
                  <a:srgbClr val="FFFF00"/>
                </a:solidFill>
              </a:rPr>
              <a:t>Out of grief and desperation seeks the face of God </a:t>
            </a:r>
            <a:r>
              <a:rPr lang="en-US" dirty="0" smtClean="0">
                <a:solidFill>
                  <a:schemeClr val="bg1"/>
                </a:solidFill>
              </a:rPr>
              <a:t>– engages in the culture – gets involved in the MESSY mountains of influence – CRIES OUT FOR REVIVAL.  </a:t>
            </a:r>
          </a:p>
        </p:txBody>
      </p:sp>
    </p:spTree>
    <p:extLst>
      <p:ext uri="{BB962C8B-B14F-4D97-AF65-F5344CB8AC3E}">
        <p14:creationId xmlns:p14="http://schemas.microsoft.com/office/powerpoint/2010/main" val="286208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652" y="203808"/>
            <a:ext cx="9654362" cy="769441"/>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rPr>
              <a:t>EASTER APPLICATION </a:t>
            </a:r>
            <a:endParaRPr lang="en-US"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12652" y="1079548"/>
            <a:ext cx="9588718" cy="5293757"/>
          </a:xfrm>
          <a:prstGeom prst="rect">
            <a:avLst/>
          </a:prstGeom>
        </p:spPr>
        <p:txBody>
          <a:bodyPr wrap="square">
            <a:spAutoFit/>
          </a:bodyPr>
          <a:lstStyle/>
          <a:p>
            <a:pPr marL="514350" indent="-514350">
              <a:buFont typeface="+mj-lt"/>
              <a:buAutoNum type="arabicPeriod"/>
            </a:pPr>
            <a:r>
              <a:rPr lang="en-US" sz="2600" dirty="0" smtClean="0">
                <a:solidFill>
                  <a:schemeClr val="bg1"/>
                </a:solidFill>
              </a:rPr>
              <a:t>LET GOD’S KINDNESS LEAD YOU TO REPENTANCE</a:t>
            </a:r>
          </a:p>
          <a:p>
            <a:pPr marL="514350" indent="-514350">
              <a:buFont typeface="+mj-lt"/>
              <a:buAutoNum type="arabicPeriod"/>
            </a:pPr>
            <a:r>
              <a:rPr lang="en-US" sz="2600" dirty="0" smtClean="0">
                <a:solidFill>
                  <a:schemeClr val="bg1"/>
                </a:solidFill>
              </a:rPr>
              <a:t>LEVERAGE THE VICTORY OF JESUS </a:t>
            </a:r>
          </a:p>
          <a:p>
            <a:pPr marL="514350" indent="-514350">
              <a:buFont typeface="+mj-lt"/>
              <a:buAutoNum type="arabicPeriod"/>
            </a:pPr>
            <a:r>
              <a:rPr lang="en-US" sz="2600" dirty="0" smtClean="0">
                <a:solidFill>
                  <a:schemeClr val="bg1"/>
                </a:solidFill>
              </a:rPr>
              <a:t>NEVER CEASE PRAYING – STANDING, AND DECREEING, AND AGREEING WITH GOD RECEIVING HIS </a:t>
            </a:r>
            <a:r>
              <a:rPr lang="en-US" sz="2600" dirty="0" smtClean="0">
                <a:solidFill>
                  <a:srgbClr val="FFFF00"/>
                </a:solidFill>
              </a:rPr>
              <a:t>RESURRECTION POWER </a:t>
            </a:r>
            <a:r>
              <a:rPr lang="en-US" sz="2600" dirty="0" smtClean="0">
                <a:solidFill>
                  <a:schemeClr val="bg1"/>
                </a:solidFill>
              </a:rPr>
              <a:t>(Phil. 3:10) OVER YOUR LIFE – YOUR FAMILY – YOUR CHURCH – AND YOUR NATION</a:t>
            </a:r>
          </a:p>
          <a:p>
            <a:pPr marL="514350" indent="-514350">
              <a:buFont typeface="+mj-lt"/>
              <a:buAutoNum type="arabicPeriod"/>
            </a:pPr>
            <a:r>
              <a:rPr lang="en-US" sz="2600" dirty="0" smtClean="0">
                <a:solidFill>
                  <a:schemeClr val="bg1"/>
                </a:solidFill>
              </a:rPr>
              <a:t>TURN </a:t>
            </a:r>
            <a:r>
              <a:rPr lang="en-US" sz="2600" dirty="0">
                <a:solidFill>
                  <a:schemeClr val="bg1"/>
                </a:solidFill>
              </a:rPr>
              <a:t>EVERY VEXATION INTO VICTORY </a:t>
            </a:r>
          </a:p>
          <a:p>
            <a:pPr marL="514350" indent="-514350">
              <a:buFont typeface="+mj-lt"/>
              <a:buAutoNum type="arabicPeriod"/>
            </a:pPr>
            <a:r>
              <a:rPr lang="en-US" sz="2600" dirty="0">
                <a:solidFill>
                  <a:schemeClr val="bg1"/>
                </a:solidFill>
              </a:rPr>
              <a:t>TURN EVERY BURDEN INTO BREAKTHROUGH</a:t>
            </a:r>
          </a:p>
          <a:p>
            <a:pPr marL="514350" indent="-514350">
              <a:buFont typeface="+mj-lt"/>
              <a:buAutoNum type="arabicPeriod"/>
            </a:pPr>
            <a:r>
              <a:rPr lang="en-US" sz="2600" dirty="0">
                <a:solidFill>
                  <a:schemeClr val="bg1"/>
                </a:solidFill>
              </a:rPr>
              <a:t>TURN EVERY SORROW INTO </a:t>
            </a:r>
            <a:r>
              <a:rPr lang="en-US" sz="2600" dirty="0" smtClean="0">
                <a:solidFill>
                  <a:schemeClr val="bg1"/>
                </a:solidFill>
              </a:rPr>
              <a:t>SUCCESS</a:t>
            </a:r>
          </a:p>
          <a:p>
            <a:pPr marL="514350" indent="-514350">
              <a:buFont typeface="+mj-lt"/>
              <a:buAutoNum type="arabicPeriod"/>
            </a:pPr>
            <a:r>
              <a:rPr lang="en-US" sz="2600" dirty="0" smtClean="0">
                <a:solidFill>
                  <a:schemeClr val="bg1"/>
                </a:solidFill>
              </a:rPr>
              <a:t>TURN EVERY FAILURE INTO FRUITFULNESS</a:t>
            </a:r>
          </a:p>
          <a:p>
            <a:pPr marL="514350" indent="-514350">
              <a:buFont typeface="+mj-lt"/>
              <a:buAutoNum type="arabicPeriod"/>
            </a:pPr>
            <a:r>
              <a:rPr lang="en-US" sz="2600" dirty="0" smtClean="0">
                <a:solidFill>
                  <a:schemeClr val="bg1"/>
                </a:solidFill>
              </a:rPr>
              <a:t>TURN EVERY ANGUISH INTO ADORATION</a:t>
            </a:r>
          </a:p>
          <a:p>
            <a:pPr marL="514350" indent="-514350">
              <a:buFont typeface="+mj-lt"/>
              <a:buAutoNum type="arabicPeriod"/>
            </a:pPr>
            <a:r>
              <a:rPr lang="en-US" sz="2600" dirty="0" smtClean="0">
                <a:solidFill>
                  <a:schemeClr val="bg1"/>
                </a:solidFill>
              </a:rPr>
              <a:t>TURN EVERY OUTRAGE INTO OUTPOURINGS </a:t>
            </a:r>
            <a:endParaRPr lang="en-US" sz="2600" dirty="0">
              <a:solidFill>
                <a:schemeClr val="bg1"/>
              </a:solidFill>
            </a:endParaRPr>
          </a:p>
        </p:txBody>
      </p:sp>
    </p:spTree>
    <p:extLst>
      <p:ext uri="{BB962C8B-B14F-4D97-AF65-F5344CB8AC3E}">
        <p14:creationId xmlns:p14="http://schemas.microsoft.com/office/powerpoint/2010/main" val="36375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4668" y="202870"/>
            <a:ext cx="8941981" cy="1200329"/>
          </a:xfrm>
          <a:prstGeom prst="rect">
            <a:avLst/>
          </a:prstGeom>
        </p:spPr>
        <p:txBody>
          <a:bodyPr wrap="square">
            <a:spAutoFit/>
          </a:bodyPr>
          <a:lstStyle/>
          <a:p>
            <a:pPr algn="ctr"/>
            <a:r>
              <a:rPr lang="en-US" sz="3600" dirty="0" smtClean="0">
                <a:solidFill>
                  <a:srgbClr val="FFFF00"/>
                </a:solidFill>
              </a:rPr>
              <a:t>THE “LORD HAS A WORK </a:t>
            </a:r>
          </a:p>
          <a:p>
            <a:pPr algn="ctr"/>
            <a:r>
              <a:rPr lang="en-US" sz="3600" dirty="0" smtClean="0">
                <a:solidFill>
                  <a:srgbClr val="FFFF00"/>
                </a:solidFill>
              </a:rPr>
              <a:t>TO DO IN BABYLON (Earth)” </a:t>
            </a:r>
            <a:endParaRPr lang="en-US" sz="3600" dirty="0">
              <a:solidFill>
                <a:srgbClr val="FFFF00"/>
              </a:solidFill>
            </a:endParaRPr>
          </a:p>
        </p:txBody>
      </p:sp>
      <p:sp>
        <p:nvSpPr>
          <p:cNvPr id="2" name="Rectangle 1"/>
          <p:cNvSpPr/>
          <p:nvPr/>
        </p:nvSpPr>
        <p:spPr>
          <a:xfrm>
            <a:off x="273896" y="3407275"/>
            <a:ext cx="9541564" cy="3108543"/>
          </a:xfrm>
          <a:prstGeom prst="rect">
            <a:avLst/>
          </a:prstGeom>
        </p:spPr>
        <p:txBody>
          <a:bodyPr wrap="square">
            <a:spAutoFit/>
          </a:bodyPr>
          <a:lstStyle/>
          <a:p>
            <a:r>
              <a:rPr lang="en-US" sz="2800" b="1" dirty="0" smtClean="0">
                <a:solidFill>
                  <a:schemeClr val="bg1"/>
                </a:solidFill>
              </a:rPr>
              <a:t>“I </a:t>
            </a:r>
            <a:r>
              <a:rPr lang="en-US" sz="2800" b="1" dirty="0">
                <a:solidFill>
                  <a:schemeClr val="bg1"/>
                </a:solidFill>
              </a:rPr>
              <a:t>set a trap for you, O Babylon, and you were caught before you knew it; you were found and captured because you opposed </a:t>
            </a:r>
            <a:r>
              <a:rPr lang="en-US" sz="2400" dirty="0" smtClean="0">
                <a:solidFill>
                  <a:schemeClr val="bg1"/>
                </a:solidFill>
              </a:rPr>
              <a:t>(strive, contend) </a:t>
            </a:r>
            <a:r>
              <a:rPr lang="en-US" sz="2800" b="1" dirty="0" smtClean="0">
                <a:solidFill>
                  <a:schemeClr val="bg1"/>
                </a:solidFill>
              </a:rPr>
              <a:t>the </a:t>
            </a:r>
            <a:r>
              <a:rPr lang="en-US" sz="2800" b="1" dirty="0">
                <a:solidFill>
                  <a:schemeClr val="bg1"/>
                </a:solidFill>
              </a:rPr>
              <a:t>LORD. </a:t>
            </a:r>
            <a:r>
              <a:rPr lang="en-US" sz="2800" b="1" dirty="0" smtClean="0">
                <a:solidFill>
                  <a:schemeClr val="bg1"/>
                </a:solidFill>
              </a:rPr>
              <a:t>The </a:t>
            </a:r>
            <a:r>
              <a:rPr lang="en-US" sz="2800" b="1" dirty="0">
                <a:solidFill>
                  <a:schemeClr val="bg1"/>
                </a:solidFill>
              </a:rPr>
              <a:t>LORD has opened </a:t>
            </a:r>
            <a:r>
              <a:rPr lang="en-US" sz="2800" b="1" dirty="0" smtClean="0">
                <a:solidFill>
                  <a:schemeClr val="bg1"/>
                </a:solidFill>
              </a:rPr>
              <a:t>His </a:t>
            </a:r>
            <a:r>
              <a:rPr lang="en-US" sz="2800" b="1" dirty="0">
                <a:solidFill>
                  <a:schemeClr val="bg1"/>
                </a:solidFill>
              </a:rPr>
              <a:t>arsenal </a:t>
            </a:r>
            <a:r>
              <a:rPr lang="en-US" sz="2400" dirty="0" smtClean="0">
                <a:solidFill>
                  <a:schemeClr val="bg1"/>
                </a:solidFill>
              </a:rPr>
              <a:t>(storehouse) </a:t>
            </a:r>
            <a:r>
              <a:rPr lang="en-US" sz="2800" b="1" dirty="0" smtClean="0">
                <a:solidFill>
                  <a:schemeClr val="bg1"/>
                </a:solidFill>
              </a:rPr>
              <a:t>and </a:t>
            </a:r>
            <a:r>
              <a:rPr lang="en-US" sz="2800" b="1" dirty="0">
                <a:solidFill>
                  <a:schemeClr val="bg1"/>
                </a:solidFill>
              </a:rPr>
              <a:t>brought out the weapons </a:t>
            </a:r>
            <a:r>
              <a:rPr lang="en-US" sz="2400" dirty="0" smtClean="0">
                <a:solidFill>
                  <a:schemeClr val="bg1"/>
                </a:solidFill>
              </a:rPr>
              <a:t>(prepared vessels)</a:t>
            </a:r>
            <a:r>
              <a:rPr lang="en-US" sz="2800" b="1" dirty="0" smtClean="0">
                <a:solidFill>
                  <a:schemeClr val="bg1"/>
                </a:solidFill>
              </a:rPr>
              <a:t> of His indignation, </a:t>
            </a:r>
            <a:r>
              <a:rPr lang="en-US" sz="2800" b="1" dirty="0">
                <a:solidFill>
                  <a:schemeClr val="bg1"/>
                </a:solidFill>
              </a:rPr>
              <a:t>for the Sovereign LORD Almighty has work to do in the land of the Babylonians</a:t>
            </a:r>
            <a:r>
              <a:rPr lang="en-US" sz="2800" b="1" dirty="0" smtClean="0">
                <a:solidFill>
                  <a:schemeClr val="bg1"/>
                </a:solidFill>
              </a:rPr>
              <a:t>.” </a:t>
            </a:r>
            <a:r>
              <a:rPr lang="en-US" sz="2800" dirty="0">
                <a:solidFill>
                  <a:schemeClr val="bg1"/>
                </a:solidFill>
              </a:rPr>
              <a:t>Jeremiah 50:24-25 (</a:t>
            </a:r>
            <a:r>
              <a:rPr lang="en-US" sz="2800" dirty="0" err="1">
                <a:solidFill>
                  <a:schemeClr val="bg1"/>
                </a:solidFill>
              </a:rPr>
              <a:t>NIV</a:t>
            </a:r>
            <a:r>
              <a:rPr lang="en-US" sz="2800" dirty="0">
                <a:solidFill>
                  <a:schemeClr val="bg1"/>
                </a:solidFill>
              </a:rPr>
              <a:t>)</a:t>
            </a:r>
          </a:p>
        </p:txBody>
      </p:sp>
      <p:pic>
        <p:nvPicPr>
          <p:cNvPr id="2052" name="Picture 4" descr="THE ISLEY BROTHERS - WORK TO DO (197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68187" y="1637968"/>
            <a:ext cx="4043091" cy="138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1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652" y="108425"/>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So How Does God Set A Trap For Lost Souls? </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87474" y="747432"/>
            <a:ext cx="8897510" cy="523220"/>
          </a:xfrm>
          <a:prstGeom prst="rect">
            <a:avLst/>
          </a:prstGeom>
          <a:noFill/>
        </p:spPr>
        <p:txBody>
          <a:bodyPr wrap="square" rtlCol="0">
            <a:spAutoFit/>
          </a:bodyPr>
          <a:lstStyle/>
          <a:p>
            <a:r>
              <a:rPr lang="en-US" sz="2800" dirty="0" smtClean="0">
                <a:solidFill>
                  <a:schemeClr val="bg1"/>
                </a:solidFill>
              </a:rPr>
              <a:t>He makes freewill dangerous</a:t>
            </a:r>
          </a:p>
        </p:txBody>
      </p:sp>
      <p:sp>
        <p:nvSpPr>
          <p:cNvPr id="4" name="TextBox 3"/>
          <p:cNvSpPr txBox="1"/>
          <p:nvPr/>
        </p:nvSpPr>
        <p:spPr>
          <a:xfrm>
            <a:off x="85492" y="1265649"/>
            <a:ext cx="9263270" cy="523220"/>
          </a:xfrm>
          <a:prstGeom prst="rect">
            <a:avLst/>
          </a:prstGeom>
          <a:noFill/>
        </p:spPr>
        <p:txBody>
          <a:bodyPr wrap="square" rtlCol="0">
            <a:spAutoFit/>
          </a:bodyPr>
          <a:lstStyle/>
          <a:p>
            <a:r>
              <a:rPr lang="en-US" sz="2800" dirty="0" smtClean="0">
                <a:solidFill>
                  <a:schemeClr val="bg1"/>
                </a:solidFill>
              </a:rPr>
              <a:t>He makes sin destructive</a:t>
            </a:r>
          </a:p>
        </p:txBody>
      </p:sp>
      <p:sp>
        <p:nvSpPr>
          <p:cNvPr id="5" name="TextBox 4"/>
          <p:cNvSpPr txBox="1"/>
          <p:nvPr/>
        </p:nvSpPr>
        <p:spPr>
          <a:xfrm>
            <a:off x="69590" y="1885573"/>
            <a:ext cx="9988810" cy="523220"/>
          </a:xfrm>
          <a:prstGeom prst="rect">
            <a:avLst/>
          </a:prstGeom>
          <a:noFill/>
        </p:spPr>
        <p:txBody>
          <a:bodyPr wrap="square" rtlCol="0">
            <a:spAutoFit/>
          </a:bodyPr>
          <a:lstStyle/>
          <a:p>
            <a:r>
              <a:rPr lang="en-US" sz="2800" dirty="0" smtClean="0">
                <a:solidFill>
                  <a:schemeClr val="bg1"/>
                </a:solidFill>
              </a:rPr>
              <a:t>He makes every other love “a mere shadow” compared to His.</a:t>
            </a:r>
          </a:p>
        </p:txBody>
      </p:sp>
      <p:sp>
        <p:nvSpPr>
          <p:cNvPr id="8" name="TextBox 7"/>
          <p:cNvSpPr txBox="1"/>
          <p:nvPr/>
        </p:nvSpPr>
        <p:spPr>
          <a:xfrm>
            <a:off x="87474" y="2419194"/>
            <a:ext cx="9988810" cy="2246769"/>
          </a:xfrm>
          <a:prstGeom prst="rect">
            <a:avLst/>
          </a:prstGeom>
          <a:noFill/>
        </p:spPr>
        <p:txBody>
          <a:bodyPr wrap="square" rtlCol="0">
            <a:spAutoFit/>
          </a:bodyPr>
          <a:lstStyle/>
          <a:p>
            <a:r>
              <a:rPr lang="en-US" sz="2800" dirty="0" smtClean="0">
                <a:solidFill>
                  <a:schemeClr val="bg1"/>
                </a:solidFill>
              </a:rPr>
              <a:t>He allows the enemies of the Church to think that this is all the Church can operate in (Programized – nominal – presence-less very weak Christianity) – so they develop all their hate strategies from this perspective of weakness – prayerlessness – and ineffective Christian ministry.</a:t>
            </a:r>
          </a:p>
        </p:txBody>
      </p:sp>
      <p:pic>
        <p:nvPicPr>
          <p:cNvPr id="4098" name="Picture 2" descr="Hundreds of people surrounding a pond"/>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89899" y="4756849"/>
            <a:ext cx="2958864" cy="196095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How Voltaire Went from Bastille Prisoner to Famous Playwright | History|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901427"/>
            <a:ext cx="1937468" cy="181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04661" y="4863193"/>
            <a:ext cx="3395207" cy="1846659"/>
          </a:xfrm>
          <a:prstGeom prst="rect">
            <a:avLst/>
          </a:prstGeom>
        </p:spPr>
        <p:txBody>
          <a:bodyPr wrap="square">
            <a:spAutoFit/>
          </a:bodyPr>
          <a:lstStyle/>
          <a:p>
            <a:r>
              <a:rPr lang="en-US" sz="1900" dirty="0">
                <a:solidFill>
                  <a:srgbClr val="FFFF00"/>
                </a:solidFill>
              </a:rPr>
              <a:t>“The Bible. That is what fools have written, what imbeciles commend, what rogues teach and young children are made to learn by heart” (</a:t>
            </a:r>
            <a:r>
              <a:rPr lang="en-US" sz="1900" dirty="0" smtClean="0">
                <a:solidFill>
                  <a:srgbClr val="FFFF00"/>
                </a:solidFill>
              </a:rPr>
              <a:t>Voltaire 1764)</a:t>
            </a:r>
            <a:endParaRPr lang="en-US" sz="1900" dirty="0">
              <a:solidFill>
                <a:srgbClr val="FFFF00"/>
              </a:solidFill>
            </a:endParaRPr>
          </a:p>
        </p:txBody>
      </p:sp>
    </p:spTree>
    <p:extLst>
      <p:ext uri="{BB962C8B-B14F-4D97-AF65-F5344CB8AC3E}">
        <p14:creationId xmlns:p14="http://schemas.microsoft.com/office/powerpoint/2010/main" val="3064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275" y="1468981"/>
            <a:ext cx="9780105" cy="5262979"/>
          </a:xfrm>
          <a:prstGeom prst="rect">
            <a:avLst/>
          </a:prstGeom>
        </p:spPr>
        <p:txBody>
          <a:bodyPr wrap="square">
            <a:spAutoFit/>
          </a:bodyPr>
          <a:lstStyle/>
          <a:p>
            <a:r>
              <a:rPr lang="en-US" sz="2800" dirty="0">
                <a:solidFill>
                  <a:schemeClr val="bg1"/>
                </a:solidFill>
              </a:rPr>
              <a:t>Before that time </a:t>
            </a:r>
            <a:r>
              <a:rPr lang="en-US" sz="2800" dirty="0" smtClean="0">
                <a:solidFill>
                  <a:schemeClr val="bg1"/>
                </a:solidFill>
              </a:rPr>
              <a:t>- </a:t>
            </a:r>
            <a:r>
              <a:rPr lang="en-US" sz="2800" dirty="0">
                <a:solidFill>
                  <a:schemeClr val="bg1"/>
                </a:solidFill>
              </a:rPr>
              <a:t>No one could go about his business safely because of his enemy, for I had turned every man against his neighbor. 11  </a:t>
            </a:r>
            <a:r>
              <a:rPr lang="en-US" sz="2800" b="1" dirty="0">
                <a:solidFill>
                  <a:srgbClr val="FFFF00"/>
                </a:solidFill>
              </a:rPr>
              <a:t>But now I will not deal with the remnant of this people as I did in the past," declares the LORD Almighty. 12  "The seed will grow well, the vine will yield its fruit, the ground will produce its </a:t>
            </a:r>
            <a:r>
              <a:rPr lang="en-US" sz="2800" b="1" dirty="0" smtClean="0">
                <a:solidFill>
                  <a:srgbClr val="FFFF00"/>
                </a:solidFill>
              </a:rPr>
              <a:t>increase, (produce) crops</a:t>
            </a:r>
            <a:r>
              <a:rPr lang="en-US" sz="2800" b="1" dirty="0">
                <a:solidFill>
                  <a:srgbClr val="FFFF00"/>
                </a:solidFill>
              </a:rPr>
              <a:t>, and the heavens will drop their dew</a:t>
            </a:r>
            <a:r>
              <a:rPr lang="en-US" sz="2800" b="1" dirty="0">
                <a:solidFill>
                  <a:schemeClr val="bg1"/>
                </a:solidFill>
              </a:rPr>
              <a:t>. I will give all these things as an inheritance to the remnant of this people. 13</a:t>
            </a:r>
            <a:r>
              <a:rPr lang="en-US" sz="2800" dirty="0">
                <a:solidFill>
                  <a:schemeClr val="bg1"/>
                </a:solidFill>
              </a:rPr>
              <a:t>  As you have been an object of cursing among the nations, O Judah and Israel, </a:t>
            </a:r>
            <a:r>
              <a:rPr lang="en-US" sz="2800" b="1" dirty="0">
                <a:solidFill>
                  <a:srgbClr val="FFFF00"/>
                </a:solidFill>
              </a:rPr>
              <a:t>so will I save you, and you will be a blessing. Do not be afraid, but let your hands be strong.</a:t>
            </a:r>
            <a:r>
              <a:rPr lang="en-US" sz="2800" b="1" dirty="0">
                <a:solidFill>
                  <a:schemeClr val="bg1"/>
                </a:solidFill>
              </a:rPr>
              <a:t>"</a:t>
            </a:r>
            <a:r>
              <a:rPr lang="en-US" sz="2800" dirty="0">
                <a:solidFill>
                  <a:schemeClr val="bg1"/>
                </a:solidFill>
              </a:rPr>
              <a:t> Zechariah 8:10-13 (</a:t>
            </a:r>
            <a:r>
              <a:rPr lang="en-US" sz="2800" dirty="0" err="1">
                <a:solidFill>
                  <a:schemeClr val="bg1"/>
                </a:solidFill>
              </a:rPr>
              <a:t>NIV</a:t>
            </a:r>
            <a:r>
              <a:rPr lang="en-US" sz="2800" dirty="0">
                <a:solidFill>
                  <a:schemeClr val="bg1"/>
                </a:solidFill>
              </a:rPr>
              <a:t>)</a:t>
            </a:r>
          </a:p>
        </p:txBody>
      </p:sp>
      <p:sp>
        <p:nvSpPr>
          <p:cNvPr id="8" name="TextBox 7"/>
          <p:cNvSpPr txBox="1"/>
          <p:nvPr/>
        </p:nvSpPr>
        <p:spPr>
          <a:xfrm>
            <a:off x="1510745" y="95150"/>
            <a:ext cx="7164125" cy="646331"/>
          </a:xfrm>
          <a:prstGeom prst="rect">
            <a:avLst/>
          </a:prstGeom>
          <a:noFill/>
        </p:spPr>
        <p:txBody>
          <a:bodyPr wrap="square" rtlCol="0">
            <a:spAutoFit/>
          </a:bodyPr>
          <a:lstStyle/>
          <a:p>
            <a:pPr algn="ctr"/>
            <a:r>
              <a:rPr lang="en-US" sz="3600" dirty="0" smtClean="0">
                <a:solidFill>
                  <a:srgbClr val="FFFF00"/>
                </a:solidFill>
              </a:rPr>
              <a:t>WHAT DOES THIS LOOK LIKE?</a:t>
            </a:r>
            <a:endParaRPr lang="en-US" sz="3600" dirty="0">
              <a:solidFill>
                <a:srgbClr val="FFFF00"/>
              </a:solidFill>
            </a:endParaRPr>
          </a:p>
        </p:txBody>
      </p:sp>
      <p:sp>
        <p:nvSpPr>
          <p:cNvPr id="9" name="TextBox 8"/>
          <p:cNvSpPr txBox="1"/>
          <p:nvPr/>
        </p:nvSpPr>
        <p:spPr>
          <a:xfrm>
            <a:off x="-206743" y="738524"/>
            <a:ext cx="10368501" cy="646331"/>
          </a:xfrm>
          <a:prstGeom prst="rect">
            <a:avLst/>
          </a:prstGeom>
          <a:noFill/>
        </p:spPr>
        <p:txBody>
          <a:bodyPr wrap="square" rtlCol="0">
            <a:spAutoFit/>
          </a:bodyPr>
          <a:lstStyle/>
          <a:p>
            <a:pPr algn="ctr"/>
            <a:r>
              <a:rPr lang="en-US" sz="3600" dirty="0" smtClean="0">
                <a:solidFill>
                  <a:srgbClr val="FFFF00"/>
                </a:solidFill>
              </a:rPr>
              <a:t>When God’s People Awake – A Shift Takes Place </a:t>
            </a:r>
            <a:endParaRPr lang="en-US" sz="3600" dirty="0">
              <a:solidFill>
                <a:srgbClr val="FFFF00"/>
              </a:solidFill>
            </a:endParaRPr>
          </a:p>
        </p:txBody>
      </p:sp>
    </p:spTree>
    <p:extLst>
      <p:ext uri="{BB962C8B-B14F-4D97-AF65-F5344CB8AC3E}">
        <p14:creationId xmlns:p14="http://schemas.microsoft.com/office/powerpoint/2010/main" val="8583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8F013-9E4A-4975-A97B-33FEBC5FEE80}">
  <ds:schemaRef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230e9df3-be65-4c73-a93b-d1236ebd677e"/>
    <ds:schemaRef ds:uri="http://schemas.microsoft.com/office/2006/documentManagement/types"/>
    <ds:schemaRef ds:uri="16c05727-aa75-4e4a-9b5f-8a80a1165891"/>
    <ds:schemaRef ds:uri="http://purl.org/dc/elements/1.1/"/>
    <ds:schemaRef ds:uri="71af3243-3dd4-4a8d-8c0d-dd76da1f02a5"/>
    <ds:schemaRef ds:uri="http://schemas.microsoft.com/sharepoint/v3"/>
    <ds:schemaRef ds:uri="http://purl.org/dc/te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D2D45-3944-4D77-9142-02FD272EF31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1891</Words>
  <Application>Microsoft Office PowerPoint</Application>
  <PresentationFormat>Custom</PresentationFormat>
  <Paragraphs>117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2024-04-07T15:51:40Z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