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59" r:id="rId4"/>
    <p:sldId id="261" r:id="rId5"/>
    <p:sldId id="279" r:id="rId6"/>
    <p:sldId id="280" r:id="rId7"/>
    <p:sldId id="267" r:id="rId8"/>
    <p:sldId id="266" r:id="rId9"/>
    <p:sldId id="260" r:id="rId10"/>
    <p:sldId id="282" r:id="rId11"/>
    <p:sldId id="257" r:id="rId12"/>
    <p:sldId id="269" r:id="rId13"/>
    <p:sldId id="264" r:id="rId14"/>
    <p:sldId id="265" r:id="rId15"/>
    <p:sldId id="268" r:id="rId16"/>
    <p:sldId id="271" r:id="rId17"/>
    <p:sldId id="258" r:id="rId18"/>
    <p:sldId id="263" r:id="rId19"/>
    <p:sldId id="262" r:id="rId20"/>
    <p:sldId id="270" r:id="rId21"/>
    <p:sldId id="272" r:id="rId22"/>
    <p:sldId id="274" r:id="rId23"/>
    <p:sldId id="278" r:id="rId24"/>
    <p:sldId id="275" r:id="rId25"/>
    <p:sldId id="277" r:id="rId26"/>
    <p:sldId id="276" r:id="rId27"/>
    <p:sldId id="284" r:id="rId28"/>
    <p:sldId id="283" r:id="rId29"/>
    <p:sldId id="286" r:id="rId30"/>
    <p:sldId id="291" r:id="rId31"/>
    <p:sldId id="294" r:id="rId32"/>
    <p:sldId id="285" r:id="rId33"/>
    <p:sldId id="287" r:id="rId34"/>
    <p:sldId id="295" r:id="rId35"/>
    <p:sldId id="296" r:id="rId36"/>
    <p:sldId id="293" r:id="rId37"/>
    <p:sldId id="297" r:id="rId38"/>
    <p:sldId id="292" r:id="rId39"/>
    <p:sldId id="299" r:id="rId40"/>
    <p:sldId id="298" r:id="rId41"/>
    <p:sldId id="300" r:id="rId42"/>
    <p:sldId id="301" r:id="rId43"/>
    <p:sldId id="302" r:id="rId44"/>
    <p:sldId id="303" r:id="rId45"/>
    <p:sldId id="290" r:id="rId46"/>
    <p:sldId id="288" r:id="rId47"/>
    <p:sldId id="289"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p:scale>
          <a:sx n="78" d="100"/>
          <a:sy n="78" d="100"/>
        </p:scale>
        <p:origin x="-1602" y="-6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biblegateway.com/passage/?search=Matthew+18&amp;version=NIV#fen-NIV-23752h"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biblegateway.com/passage/?search=Matthew+18&amp;version=NIV#fen-NIV-23756i"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Mark%207&amp;version=NIV#fen-NIV-24488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1644" y="293511"/>
            <a:ext cx="7197726" cy="959556"/>
          </a:xfrm>
        </p:spPr>
        <p:txBody>
          <a:bodyPr/>
          <a:lstStyle/>
          <a:p>
            <a:r>
              <a:rPr lang="en-US" b="1" dirty="0" smtClean="0">
                <a:solidFill>
                  <a:srgbClr val="FFCC00"/>
                </a:solidFill>
              </a:rPr>
              <a:t>Defense for Deliverance</a:t>
            </a:r>
            <a:endParaRPr lang="en-US" b="1" dirty="0">
              <a:solidFill>
                <a:srgbClr val="FFCC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243" y="1228551"/>
            <a:ext cx="7247467" cy="5251627"/>
          </a:xfrm>
          <a:prstGeom prst="rect">
            <a:avLst/>
          </a:prstGeom>
        </p:spPr>
      </p:pic>
    </p:spTree>
    <p:extLst>
      <p:ext uri="{BB962C8B-B14F-4D97-AF65-F5344CB8AC3E}">
        <p14:creationId xmlns:p14="http://schemas.microsoft.com/office/powerpoint/2010/main" val="1283208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C000"/>
                </a:solidFill>
              </a:rPr>
              <a:t>Psalm 139:13</a:t>
            </a:r>
            <a:endParaRPr lang="en-US" sz="4800" b="1" dirty="0">
              <a:solidFill>
                <a:srgbClr val="FFC000"/>
              </a:solidFill>
            </a:endParaRPr>
          </a:p>
        </p:txBody>
      </p:sp>
      <p:sp>
        <p:nvSpPr>
          <p:cNvPr id="3" name="Content Placeholder 2"/>
          <p:cNvSpPr>
            <a:spLocks noGrp="1"/>
          </p:cNvSpPr>
          <p:nvPr>
            <p:ph idx="1"/>
          </p:nvPr>
        </p:nvSpPr>
        <p:spPr>
          <a:xfrm>
            <a:off x="809979" y="1735667"/>
            <a:ext cx="10131425" cy="3649133"/>
          </a:xfrm>
        </p:spPr>
        <p:txBody>
          <a:bodyPr>
            <a:normAutofit/>
          </a:bodyPr>
          <a:lstStyle/>
          <a:p>
            <a:pPr marL="0" indent="0">
              <a:buNone/>
            </a:pPr>
            <a:r>
              <a:rPr lang="en-US" sz="4400" dirty="0" smtClean="0"/>
              <a:t>“For </a:t>
            </a:r>
            <a:r>
              <a:rPr lang="en-US" sz="4400" dirty="0"/>
              <a:t>you created my inmost being; you </a:t>
            </a:r>
            <a:r>
              <a:rPr lang="en-US" sz="4400" b="1" dirty="0">
                <a:solidFill>
                  <a:srgbClr val="00B0F0"/>
                </a:solidFill>
              </a:rPr>
              <a:t>knit</a:t>
            </a:r>
            <a:r>
              <a:rPr lang="en-US" sz="4400" dirty="0">
                <a:solidFill>
                  <a:srgbClr val="00B0F0"/>
                </a:solidFill>
              </a:rPr>
              <a:t> </a:t>
            </a:r>
            <a:r>
              <a:rPr lang="en-US" sz="4400" b="1" dirty="0">
                <a:solidFill>
                  <a:srgbClr val="00B0F0"/>
                </a:solidFill>
              </a:rPr>
              <a:t>me</a:t>
            </a:r>
            <a:r>
              <a:rPr lang="en-US" sz="4400" dirty="0">
                <a:solidFill>
                  <a:srgbClr val="00B0F0"/>
                </a:solidFill>
              </a:rPr>
              <a:t> </a:t>
            </a:r>
            <a:r>
              <a:rPr lang="en-US" sz="4400" b="1" dirty="0">
                <a:solidFill>
                  <a:srgbClr val="00B0F0"/>
                </a:solidFill>
              </a:rPr>
              <a:t>together</a:t>
            </a:r>
            <a:r>
              <a:rPr lang="en-US" sz="4400" dirty="0"/>
              <a:t> in my mother’s womb</a:t>
            </a:r>
            <a:r>
              <a:rPr lang="en-US" sz="4400" dirty="0" smtClean="0"/>
              <a:t>.”</a:t>
            </a:r>
            <a:endParaRPr lang="en-US" sz="4400" dirty="0"/>
          </a:p>
        </p:txBody>
      </p:sp>
    </p:spTree>
    <p:extLst>
      <p:ext uri="{BB962C8B-B14F-4D97-AF65-F5344CB8AC3E}">
        <p14:creationId xmlns:p14="http://schemas.microsoft.com/office/powerpoint/2010/main" val="2988903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33600" y="0"/>
            <a:ext cx="7913511" cy="6916435"/>
          </a:xfrm>
          <a:prstGeom prst="rect">
            <a:avLst/>
          </a:prstGeom>
        </p:spPr>
      </p:pic>
    </p:spTree>
    <p:extLst>
      <p:ext uri="{BB962C8B-B14F-4D97-AF65-F5344CB8AC3E}">
        <p14:creationId xmlns:p14="http://schemas.microsoft.com/office/powerpoint/2010/main" val="1469245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C000"/>
                </a:solidFill>
              </a:rPr>
              <a:t>Where Do Demons live in a Believer?</a:t>
            </a:r>
            <a:endParaRPr lang="en-US" sz="4000" b="1" dirty="0">
              <a:solidFill>
                <a:srgbClr val="FFC000"/>
              </a:solidFill>
            </a:endParaRPr>
          </a:p>
        </p:txBody>
      </p:sp>
      <p:sp>
        <p:nvSpPr>
          <p:cNvPr id="3" name="Content Placeholder 2"/>
          <p:cNvSpPr>
            <a:spLocks noGrp="1"/>
          </p:cNvSpPr>
          <p:nvPr>
            <p:ph idx="1"/>
          </p:nvPr>
        </p:nvSpPr>
        <p:spPr>
          <a:xfrm>
            <a:off x="606779" y="1794934"/>
            <a:ext cx="11111088" cy="4673600"/>
          </a:xfrm>
        </p:spPr>
        <p:txBody>
          <a:bodyPr>
            <a:normAutofit/>
          </a:bodyPr>
          <a:lstStyle/>
          <a:p>
            <a:pPr marL="0" indent="0">
              <a:buNone/>
            </a:pPr>
            <a:r>
              <a:rPr lang="en-US" sz="3600" dirty="0"/>
              <a:t>The three areas of the temple correspond to man’s spirit, soul and body. Jesus cleans the temple. He “cast out” all that defiled. Only the outer court needed cleansing. It had become a “den of thieves”. Jesus cleans the temple. He “Cast out” all that defiled. </a:t>
            </a:r>
            <a:endParaRPr lang="en-US" sz="3600" dirty="0" smtClean="0"/>
          </a:p>
          <a:p>
            <a:pPr marL="0" indent="0">
              <a:buNone/>
            </a:pPr>
            <a:r>
              <a:rPr lang="en-US" sz="3600" dirty="0" smtClean="0"/>
              <a:t>God’s </a:t>
            </a:r>
            <a:r>
              <a:rPr lang="en-US" sz="3600" dirty="0"/>
              <a:t>presence was in the temple – in the Holy of Holies.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0866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10933" y="907292"/>
            <a:ext cx="6705599" cy="5736646"/>
          </a:xfrm>
          <a:prstGeom prst="rect">
            <a:avLst/>
          </a:prstGeom>
        </p:spPr>
      </p:pic>
    </p:spTree>
    <p:extLst>
      <p:ext uri="{BB962C8B-B14F-4D97-AF65-F5344CB8AC3E}">
        <p14:creationId xmlns:p14="http://schemas.microsoft.com/office/powerpoint/2010/main" val="682101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1966" y="891823"/>
            <a:ext cx="6939093" cy="5828417"/>
          </a:xfrm>
          <a:prstGeom prst="rect">
            <a:avLst/>
          </a:prstGeom>
        </p:spPr>
      </p:pic>
    </p:spTree>
    <p:extLst>
      <p:ext uri="{BB962C8B-B14F-4D97-AF65-F5344CB8AC3E}">
        <p14:creationId xmlns:p14="http://schemas.microsoft.com/office/powerpoint/2010/main" val="3114864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CC00"/>
                </a:solidFill>
              </a:rPr>
              <a:t>1 Corinthians 6: 19-20</a:t>
            </a:r>
            <a:endParaRPr lang="en-US" sz="4000" b="1" dirty="0">
              <a:solidFill>
                <a:srgbClr val="FFCC00"/>
              </a:solidFill>
            </a:endParaRPr>
          </a:p>
        </p:txBody>
      </p:sp>
      <p:sp>
        <p:nvSpPr>
          <p:cNvPr id="3" name="Content Placeholder 2"/>
          <p:cNvSpPr>
            <a:spLocks noGrp="1"/>
          </p:cNvSpPr>
          <p:nvPr>
            <p:ph idx="1"/>
          </p:nvPr>
        </p:nvSpPr>
        <p:spPr/>
        <p:txBody>
          <a:bodyPr>
            <a:normAutofit/>
          </a:bodyPr>
          <a:lstStyle/>
          <a:p>
            <a:pPr marL="0" indent="0">
              <a:buNone/>
            </a:pPr>
            <a:r>
              <a:rPr lang="en-US" sz="4000" b="1" baseline="30000" dirty="0"/>
              <a:t>19 </a:t>
            </a:r>
            <a:r>
              <a:rPr lang="en-US" sz="4000" dirty="0"/>
              <a:t>Do you not know that your bodies are temples of the Holy Spirit, who is in you, whom you have received from God? You are not your own; </a:t>
            </a:r>
            <a:r>
              <a:rPr lang="en-US" sz="4000" b="1" baseline="30000" dirty="0"/>
              <a:t>20 </a:t>
            </a:r>
            <a:r>
              <a:rPr lang="en-US" sz="4000" dirty="0"/>
              <a:t>you were bought at a price. Therefore honor God with your bodies.</a:t>
            </a:r>
          </a:p>
        </p:txBody>
      </p:sp>
    </p:spTree>
    <p:extLst>
      <p:ext uri="{BB962C8B-B14F-4D97-AF65-F5344CB8AC3E}">
        <p14:creationId xmlns:p14="http://schemas.microsoft.com/office/powerpoint/2010/main" val="465478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r>
              <a:rPr lang="en-US" sz="4000" b="1" dirty="0" smtClean="0">
                <a:solidFill>
                  <a:srgbClr val="FFC000"/>
                </a:solidFill>
              </a:rPr>
              <a:t>Can a “Believer” have a Demon?</a:t>
            </a:r>
            <a:endParaRPr lang="en-US" sz="4000" b="1" dirty="0">
              <a:solidFill>
                <a:srgbClr val="FFC000"/>
              </a:solidFill>
            </a:endParaRPr>
          </a:p>
        </p:txBody>
      </p:sp>
      <p:sp>
        <p:nvSpPr>
          <p:cNvPr id="3" name="Content Placeholder 2"/>
          <p:cNvSpPr>
            <a:spLocks noGrp="1"/>
          </p:cNvSpPr>
          <p:nvPr>
            <p:ph idx="1"/>
          </p:nvPr>
        </p:nvSpPr>
        <p:spPr>
          <a:xfrm>
            <a:off x="135467" y="1456267"/>
            <a:ext cx="11255022" cy="5401733"/>
          </a:xfrm>
        </p:spPr>
        <p:txBody>
          <a:bodyPr>
            <a:normAutofit fontScale="62500" lnSpcReduction="20000"/>
          </a:bodyPr>
          <a:lstStyle/>
          <a:p>
            <a:pPr marL="0" indent="0">
              <a:buNone/>
            </a:pPr>
            <a:r>
              <a:rPr lang="en-US" sz="5700" dirty="0"/>
              <a:t>Matthew 8:16,17 deliverance and healing are provisions of Christ’s atoning blood.  </a:t>
            </a:r>
          </a:p>
          <a:p>
            <a:pPr marL="0" indent="0">
              <a:buNone/>
            </a:pPr>
            <a:r>
              <a:rPr lang="en-US" sz="5700" dirty="0"/>
              <a:t>If a Christian cannot have a demon, then neither can he become sick. Nor can he have evil thoughts, or anything else contrary to the Holy Spirit. </a:t>
            </a:r>
          </a:p>
          <a:p>
            <a:pPr marL="0" indent="0">
              <a:buNone/>
            </a:pPr>
            <a:r>
              <a:rPr lang="en-US" sz="5700" dirty="0"/>
              <a:t/>
            </a:r>
            <a:br>
              <a:rPr lang="en-US" sz="5700" dirty="0"/>
            </a:br>
            <a:r>
              <a:rPr lang="en-US" sz="5700" dirty="0" smtClean="0">
                <a:solidFill>
                  <a:srgbClr val="FF0000"/>
                </a:solidFill>
              </a:rPr>
              <a:t>It </a:t>
            </a:r>
            <a:r>
              <a:rPr lang="en-US" sz="5700" dirty="0">
                <a:solidFill>
                  <a:srgbClr val="FF0000"/>
                </a:solidFill>
              </a:rPr>
              <a:t>is better to acknowledge that you may have a demon, and cast it out rather than deny you have a demon and keep it. </a:t>
            </a:r>
            <a:endParaRPr lang="en-US" sz="5700" dirty="0" smtClean="0">
              <a:solidFill>
                <a:srgbClr val="FF0000"/>
              </a:solidFill>
            </a:endParaRPr>
          </a:p>
          <a:p>
            <a:pPr marL="0" indent="0">
              <a:buNone/>
            </a:pPr>
            <a:r>
              <a:rPr lang="en-US" sz="5700" dirty="0" smtClean="0"/>
              <a:t>When </a:t>
            </a:r>
            <a:r>
              <a:rPr lang="en-US" sz="5700" dirty="0"/>
              <a:t>in doubt, cast it out! </a:t>
            </a:r>
          </a:p>
          <a:p>
            <a:pPr marL="0" indent="0">
              <a:buNone/>
            </a:pPr>
            <a:endParaRPr lang="en-US" dirty="0"/>
          </a:p>
        </p:txBody>
      </p:sp>
    </p:spTree>
    <p:extLst>
      <p:ext uri="{BB962C8B-B14F-4D97-AF65-F5344CB8AC3E}">
        <p14:creationId xmlns:p14="http://schemas.microsoft.com/office/powerpoint/2010/main" val="1273543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644" y="-197555"/>
            <a:ext cx="9586737" cy="987777"/>
          </a:xfrm>
        </p:spPr>
        <p:txBody>
          <a:bodyPr>
            <a:normAutofit/>
          </a:bodyPr>
          <a:lstStyle/>
          <a:p>
            <a:r>
              <a:rPr lang="en-US" sz="4000" b="1" dirty="0" smtClean="0">
                <a:solidFill>
                  <a:srgbClr val="FFCC00"/>
                </a:solidFill>
              </a:rPr>
              <a:t>Matthew 18:23-35</a:t>
            </a:r>
            <a:endParaRPr lang="en-US" sz="4000" b="1" dirty="0">
              <a:solidFill>
                <a:srgbClr val="FFCC00"/>
              </a:solidFill>
            </a:endParaRPr>
          </a:p>
        </p:txBody>
      </p:sp>
      <p:sp>
        <p:nvSpPr>
          <p:cNvPr id="3" name="Content Placeholder 2"/>
          <p:cNvSpPr>
            <a:spLocks noGrp="1"/>
          </p:cNvSpPr>
          <p:nvPr>
            <p:ph idx="1"/>
          </p:nvPr>
        </p:nvSpPr>
        <p:spPr>
          <a:xfrm>
            <a:off x="685801" y="790222"/>
            <a:ext cx="11212688" cy="6067777"/>
          </a:xfrm>
        </p:spPr>
        <p:txBody>
          <a:bodyPr>
            <a:noAutofit/>
          </a:bodyPr>
          <a:lstStyle/>
          <a:p>
            <a:pPr marL="0" indent="0">
              <a:buNone/>
            </a:pPr>
            <a:r>
              <a:rPr lang="en-US" sz="2800" b="1" baseline="30000" dirty="0"/>
              <a:t>23 </a:t>
            </a:r>
            <a:r>
              <a:rPr lang="en-US" sz="2800" dirty="0"/>
              <a:t>“Therefore, the kingdom of heaven is like a king who wanted to settle accounts with his servants. </a:t>
            </a:r>
            <a:endParaRPr lang="en-US" sz="2800" dirty="0" smtClean="0"/>
          </a:p>
          <a:p>
            <a:pPr marL="0" indent="0">
              <a:buNone/>
            </a:pPr>
            <a:r>
              <a:rPr lang="en-US" sz="2800" b="1" baseline="30000" dirty="0" smtClean="0"/>
              <a:t>24</a:t>
            </a:r>
            <a:r>
              <a:rPr lang="en-US" sz="2800" b="1" baseline="30000" dirty="0"/>
              <a:t> </a:t>
            </a:r>
            <a:r>
              <a:rPr lang="en-US" sz="2800" dirty="0"/>
              <a:t>As he began the settlement, a man who owed him ten thousand bags of </a:t>
            </a:r>
            <a:r>
              <a:rPr lang="en-US" sz="2800" dirty="0" smtClean="0"/>
              <a:t>gold</a:t>
            </a:r>
            <a:r>
              <a:rPr lang="en-US" sz="2800" dirty="0"/>
              <a:t> was brought to him. </a:t>
            </a:r>
            <a:r>
              <a:rPr lang="en-US" sz="2800" b="1" baseline="30000" dirty="0"/>
              <a:t>25 </a:t>
            </a:r>
            <a:r>
              <a:rPr lang="en-US" sz="2800" dirty="0"/>
              <a:t>Since he was not able to pay, the master ordered that he and his wife and his children and all that he had be sold to repay the debt.</a:t>
            </a:r>
          </a:p>
          <a:p>
            <a:pPr marL="0" indent="0">
              <a:buNone/>
            </a:pPr>
            <a:r>
              <a:rPr lang="en-US" sz="2800" b="1" baseline="30000" dirty="0"/>
              <a:t>26 </a:t>
            </a:r>
            <a:r>
              <a:rPr lang="en-US" sz="2800" dirty="0"/>
              <a:t>“At this the servant fell on his knees before him. ‘Be patient with me,’ he begged, ‘and I will pay back everything.’ </a:t>
            </a:r>
            <a:r>
              <a:rPr lang="en-US" sz="2800" b="1" baseline="30000" dirty="0"/>
              <a:t>27 </a:t>
            </a:r>
            <a:r>
              <a:rPr lang="en-US" sz="2800" dirty="0"/>
              <a:t>The servant’s master took pity on him, canceled the debt and let him go.</a:t>
            </a:r>
          </a:p>
          <a:p>
            <a:pPr marL="0" indent="0">
              <a:buNone/>
            </a:pPr>
            <a:endParaRPr lang="en-US" sz="2800" b="1" baseline="30000" dirty="0" smtClean="0"/>
          </a:p>
          <a:p>
            <a:pPr marL="0" indent="0">
              <a:buNone/>
            </a:pPr>
            <a:r>
              <a:rPr lang="en-US" sz="2800" b="1" baseline="30000" dirty="0" smtClean="0"/>
              <a:t>28</a:t>
            </a:r>
            <a:r>
              <a:rPr lang="en-US" sz="2800" b="1" baseline="30000" dirty="0"/>
              <a:t> </a:t>
            </a:r>
            <a:r>
              <a:rPr lang="en-US" sz="2800" dirty="0"/>
              <a:t>“But when that servant went out, he found one of his fellow servants who owed him a hundred silver </a:t>
            </a:r>
            <a:r>
              <a:rPr lang="en-US" sz="2800" dirty="0" err="1" smtClean="0"/>
              <a:t>coins.He</a:t>
            </a:r>
            <a:r>
              <a:rPr lang="en-US" sz="2800" dirty="0" smtClean="0"/>
              <a:t> </a:t>
            </a:r>
            <a:r>
              <a:rPr lang="en-US" sz="2800" dirty="0"/>
              <a:t>grabbed him and began to choke him. ‘Pay back what you owe me!’ he demanded.</a:t>
            </a:r>
          </a:p>
          <a:p>
            <a:pPr marL="0" indent="0">
              <a:buNone/>
            </a:pPr>
            <a:endParaRPr lang="en-US" sz="2800" dirty="0"/>
          </a:p>
        </p:txBody>
      </p:sp>
    </p:spTree>
    <p:extLst>
      <p:ext uri="{BB962C8B-B14F-4D97-AF65-F5344CB8AC3E}">
        <p14:creationId xmlns:p14="http://schemas.microsoft.com/office/powerpoint/2010/main" val="236814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254" y="-90311"/>
            <a:ext cx="10131425" cy="1456267"/>
          </a:xfrm>
        </p:spPr>
        <p:txBody>
          <a:bodyPr/>
          <a:lstStyle/>
          <a:p>
            <a:r>
              <a:rPr lang="en-US" b="1" dirty="0">
                <a:solidFill>
                  <a:srgbClr val="FFCC00"/>
                </a:solidFill>
              </a:rPr>
              <a:t>Matthew 18:23-35</a:t>
            </a:r>
            <a:endParaRPr lang="en-US" dirty="0"/>
          </a:p>
        </p:txBody>
      </p:sp>
      <p:sp>
        <p:nvSpPr>
          <p:cNvPr id="3" name="Content Placeholder 2"/>
          <p:cNvSpPr>
            <a:spLocks noGrp="1"/>
          </p:cNvSpPr>
          <p:nvPr>
            <p:ph idx="1"/>
          </p:nvPr>
        </p:nvSpPr>
        <p:spPr>
          <a:xfrm>
            <a:off x="685800" y="1467557"/>
            <a:ext cx="10456332" cy="4854222"/>
          </a:xfrm>
        </p:spPr>
        <p:txBody>
          <a:bodyPr>
            <a:normAutofit lnSpcReduction="10000"/>
          </a:bodyPr>
          <a:lstStyle/>
          <a:p>
            <a:pPr marL="0" indent="0">
              <a:buNone/>
            </a:pPr>
            <a:r>
              <a:rPr lang="en-US" sz="3600" b="1" baseline="30000" dirty="0"/>
              <a:t>29 </a:t>
            </a:r>
            <a:r>
              <a:rPr lang="en-US" sz="3600" dirty="0"/>
              <a:t>“His fellow servant fell to his knees and begged him, ‘Be patient with me, and I will pay it back.’</a:t>
            </a:r>
          </a:p>
          <a:p>
            <a:pPr marL="0" indent="0">
              <a:buNone/>
            </a:pPr>
            <a:endParaRPr lang="en-US" sz="3600" b="1" baseline="30000" dirty="0" smtClean="0"/>
          </a:p>
          <a:p>
            <a:pPr marL="0" indent="0">
              <a:buNone/>
            </a:pPr>
            <a:r>
              <a:rPr lang="en-US" sz="3600" b="1" baseline="30000" dirty="0" smtClean="0"/>
              <a:t>30</a:t>
            </a:r>
            <a:r>
              <a:rPr lang="en-US" sz="3600" b="1" baseline="30000" dirty="0"/>
              <a:t> </a:t>
            </a:r>
            <a:r>
              <a:rPr lang="en-US" sz="3600" dirty="0"/>
              <a:t>“But he refused. Instead, he went off and had the man thrown into prison until he could pay the debt. </a:t>
            </a:r>
            <a:endParaRPr lang="en-US" sz="3600" dirty="0" smtClean="0"/>
          </a:p>
          <a:p>
            <a:pPr marL="0" indent="0">
              <a:buNone/>
            </a:pPr>
            <a:endParaRPr lang="en-US" sz="3600" b="1" baseline="30000" dirty="0" smtClean="0"/>
          </a:p>
          <a:p>
            <a:pPr marL="0" indent="0">
              <a:buNone/>
            </a:pPr>
            <a:r>
              <a:rPr lang="en-US" sz="3600" b="1" baseline="30000" dirty="0" smtClean="0"/>
              <a:t>31</a:t>
            </a:r>
            <a:r>
              <a:rPr lang="en-US" sz="3600" b="1" baseline="30000" dirty="0"/>
              <a:t> </a:t>
            </a:r>
            <a:r>
              <a:rPr lang="en-US" sz="3600" dirty="0"/>
              <a:t>When the other servants saw what had happened, they were outraged and went and told their master everything that had happened.</a:t>
            </a:r>
          </a:p>
          <a:p>
            <a:endParaRPr lang="en-US" dirty="0"/>
          </a:p>
        </p:txBody>
      </p:sp>
    </p:spTree>
    <p:extLst>
      <p:ext uri="{BB962C8B-B14F-4D97-AF65-F5344CB8AC3E}">
        <p14:creationId xmlns:p14="http://schemas.microsoft.com/office/powerpoint/2010/main" val="2061868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1" y="-349956"/>
            <a:ext cx="9677048" cy="1456267"/>
          </a:xfrm>
        </p:spPr>
        <p:txBody>
          <a:bodyPr>
            <a:normAutofit/>
          </a:bodyPr>
          <a:lstStyle/>
          <a:p>
            <a:r>
              <a:rPr lang="en-US" sz="4000" b="1" dirty="0">
                <a:solidFill>
                  <a:srgbClr val="FFCC00"/>
                </a:solidFill>
              </a:rPr>
              <a:t>Matthew 18:23-35</a:t>
            </a:r>
            <a:endParaRPr lang="en-US" sz="4000" dirty="0"/>
          </a:p>
        </p:txBody>
      </p:sp>
      <p:sp>
        <p:nvSpPr>
          <p:cNvPr id="3" name="Content Placeholder 2"/>
          <p:cNvSpPr>
            <a:spLocks noGrp="1"/>
          </p:cNvSpPr>
          <p:nvPr>
            <p:ph idx="1"/>
          </p:nvPr>
        </p:nvSpPr>
        <p:spPr>
          <a:xfrm>
            <a:off x="406400" y="970845"/>
            <a:ext cx="10961511" cy="6225821"/>
          </a:xfrm>
        </p:spPr>
        <p:txBody>
          <a:bodyPr>
            <a:normAutofit/>
          </a:bodyPr>
          <a:lstStyle/>
          <a:p>
            <a:pPr marL="0" indent="0">
              <a:buNone/>
            </a:pPr>
            <a:r>
              <a:rPr lang="en-US" sz="3600" b="1" baseline="30000" dirty="0"/>
              <a:t>32 </a:t>
            </a:r>
            <a:r>
              <a:rPr lang="en-US" sz="3600" dirty="0"/>
              <a:t>“Then the master called the servant in. ‘You wicked servant,’ he said, ‘I canceled all that debt of yours because you begged me to. </a:t>
            </a:r>
            <a:endParaRPr lang="en-US" sz="3600" dirty="0" smtClean="0"/>
          </a:p>
          <a:p>
            <a:pPr marL="0" indent="0">
              <a:buNone/>
            </a:pPr>
            <a:r>
              <a:rPr lang="en-US" sz="3600" b="1" baseline="30000" dirty="0" smtClean="0"/>
              <a:t>33</a:t>
            </a:r>
            <a:r>
              <a:rPr lang="en-US" sz="3600" b="1" baseline="30000" dirty="0"/>
              <a:t> </a:t>
            </a:r>
            <a:r>
              <a:rPr lang="en-US" sz="3600" dirty="0"/>
              <a:t>Shouldn’t you have had mercy on your fellow servant just as I had on you?’ </a:t>
            </a:r>
            <a:endParaRPr lang="en-US" sz="3600" dirty="0" smtClean="0"/>
          </a:p>
          <a:p>
            <a:pPr marL="0" indent="0">
              <a:buNone/>
            </a:pPr>
            <a:r>
              <a:rPr lang="en-US" sz="3600" b="1" baseline="30000" dirty="0" smtClean="0"/>
              <a:t>34</a:t>
            </a:r>
            <a:r>
              <a:rPr lang="en-US" sz="3600" b="1" baseline="30000" dirty="0"/>
              <a:t> </a:t>
            </a:r>
            <a:r>
              <a:rPr lang="en-US" sz="3600" dirty="0"/>
              <a:t>In anger his master handed him over to the jailers to be tortured, until he should pay back all he owed.</a:t>
            </a:r>
          </a:p>
          <a:p>
            <a:pPr marL="0" indent="0">
              <a:buNone/>
            </a:pPr>
            <a:r>
              <a:rPr lang="en-US" sz="3600" b="1" baseline="30000" dirty="0"/>
              <a:t>35 </a:t>
            </a:r>
            <a:r>
              <a:rPr lang="en-US" sz="3600" dirty="0"/>
              <a:t>“This is how </a:t>
            </a:r>
            <a:r>
              <a:rPr lang="en-US" sz="3600" dirty="0">
                <a:solidFill>
                  <a:srgbClr val="FF0000"/>
                </a:solidFill>
              </a:rPr>
              <a:t>my heavenly Father will treat each of you unless you forgive your brother or sister from your heart</a:t>
            </a:r>
            <a:r>
              <a:rPr lang="en-US" sz="3600" dirty="0"/>
              <a:t>.”</a:t>
            </a:r>
          </a:p>
          <a:p>
            <a:pPr marL="0" indent="0">
              <a:buNone/>
            </a:pPr>
            <a:endParaRPr lang="en-US" dirty="0"/>
          </a:p>
        </p:txBody>
      </p:sp>
    </p:spTree>
    <p:extLst>
      <p:ext uri="{BB962C8B-B14F-4D97-AF65-F5344CB8AC3E}">
        <p14:creationId xmlns:p14="http://schemas.microsoft.com/office/powerpoint/2010/main" val="1483642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178" y="0"/>
            <a:ext cx="10131425" cy="1456267"/>
          </a:xfrm>
        </p:spPr>
        <p:txBody>
          <a:bodyPr>
            <a:normAutofit/>
          </a:bodyPr>
          <a:lstStyle/>
          <a:p>
            <a:r>
              <a:rPr lang="en-US" sz="4000" b="1" dirty="0" smtClean="0">
                <a:solidFill>
                  <a:srgbClr val="FFC000"/>
                </a:solidFill>
              </a:rPr>
              <a:t>Mark 16:15-18</a:t>
            </a:r>
            <a:endParaRPr lang="en-US" sz="4000" b="1" dirty="0">
              <a:solidFill>
                <a:srgbClr val="FFC000"/>
              </a:solidFill>
            </a:endParaRPr>
          </a:p>
        </p:txBody>
      </p:sp>
      <p:sp>
        <p:nvSpPr>
          <p:cNvPr id="3" name="Content Placeholder 2"/>
          <p:cNvSpPr>
            <a:spLocks noGrp="1"/>
          </p:cNvSpPr>
          <p:nvPr>
            <p:ph idx="1"/>
          </p:nvPr>
        </p:nvSpPr>
        <p:spPr/>
        <p:txBody>
          <a:bodyPr>
            <a:noAutofit/>
          </a:bodyPr>
          <a:lstStyle/>
          <a:p>
            <a:pPr marL="0" indent="0">
              <a:buNone/>
            </a:pPr>
            <a:r>
              <a:rPr lang="en-US" sz="3600" b="1" i="1" baseline="30000" dirty="0"/>
              <a:t>15 </a:t>
            </a:r>
            <a:r>
              <a:rPr lang="en-US" sz="3600" i="1" dirty="0"/>
              <a:t>He said to them, “Go into all the world and preach the gospel to all creation.</a:t>
            </a:r>
            <a:r>
              <a:rPr lang="en-US" sz="3600" dirty="0"/>
              <a:t> </a:t>
            </a:r>
            <a:r>
              <a:rPr lang="en-US" sz="3600" b="1" i="1" baseline="30000" dirty="0"/>
              <a:t>16 </a:t>
            </a:r>
            <a:r>
              <a:rPr lang="en-US" sz="3600" i="1" dirty="0">
                <a:solidFill>
                  <a:srgbClr val="00B0F0"/>
                </a:solidFill>
              </a:rPr>
              <a:t>Whoever believes </a:t>
            </a:r>
            <a:r>
              <a:rPr lang="en-US" sz="3600" i="1" dirty="0"/>
              <a:t>and is baptized will be </a:t>
            </a:r>
            <a:r>
              <a:rPr lang="en-US" sz="3600" i="1" dirty="0">
                <a:solidFill>
                  <a:srgbClr val="00B0F0"/>
                </a:solidFill>
              </a:rPr>
              <a:t>saved</a:t>
            </a:r>
            <a:r>
              <a:rPr lang="en-US" sz="3600" i="1" dirty="0"/>
              <a:t>, but whoever does not believe will be condemned.</a:t>
            </a:r>
            <a:r>
              <a:rPr lang="en-US" sz="3600" dirty="0"/>
              <a:t> </a:t>
            </a:r>
            <a:r>
              <a:rPr lang="en-US" sz="3600" b="1" i="1" baseline="30000" dirty="0"/>
              <a:t>17 </a:t>
            </a:r>
            <a:r>
              <a:rPr lang="en-US" sz="3600" i="1" dirty="0"/>
              <a:t>And these signs</a:t>
            </a:r>
            <a:r>
              <a:rPr lang="en-US" sz="3600" dirty="0"/>
              <a:t> </a:t>
            </a:r>
            <a:r>
              <a:rPr lang="en-US" sz="3600" i="1" dirty="0"/>
              <a:t>will accompany </a:t>
            </a:r>
            <a:r>
              <a:rPr lang="en-US" sz="3600" i="1" dirty="0">
                <a:solidFill>
                  <a:srgbClr val="00B0F0"/>
                </a:solidFill>
              </a:rPr>
              <a:t>those who believe</a:t>
            </a:r>
            <a:r>
              <a:rPr lang="en-US" sz="3600" i="1" dirty="0"/>
              <a:t>: </a:t>
            </a:r>
            <a:r>
              <a:rPr lang="en-US" sz="3600" i="1" dirty="0">
                <a:solidFill>
                  <a:srgbClr val="FF0000"/>
                </a:solidFill>
              </a:rPr>
              <a:t>In my name they will drive out demons;</a:t>
            </a:r>
            <a:r>
              <a:rPr lang="en-US" sz="3600" dirty="0">
                <a:solidFill>
                  <a:srgbClr val="FF0000"/>
                </a:solidFill>
              </a:rPr>
              <a:t> </a:t>
            </a:r>
            <a:r>
              <a:rPr lang="en-US" sz="3600" i="1" dirty="0">
                <a:solidFill>
                  <a:srgbClr val="FF0000"/>
                </a:solidFill>
              </a:rPr>
              <a:t>they will speak in new tongues;</a:t>
            </a:r>
            <a:r>
              <a:rPr lang="en-US" sz="3600" dirty="0">
                <a:solidFill>
                  <a:srgbClr val="FF0000"/>
                </a:solidFill>
              </a:rPr>
              <a:t> </a:t>
            </a:r>
            <a:r>
              <a:rPr lang="en-US" sz="3600" b="1" i="1" baseline="30000" dirty="0">
                <a:solidFill>
                  <a:srgbClr val="FF0000"/>
                </a:solidFill>
              </a:rPr>
              <a:t>18 </a:t>
            </a:r>
            <a:r>
              <a:rPr lang="en-US" sz="3600" i="1" dirty="0">
                <a:solidFill>
                  <a:srgbClr val="FF0000"/>
                </a:solidFill>
              </a:rPr>
              <a:t>they will pick up snakes</a:t>
            </a:r>
            <a:r>
              <a:rPr lang="en-US" sz="3600" dirty="0">
                <a:solidFill>
                  <a:srgbClr val="FF0000"/>
                </a:solidFill>
              </a:rPr>
              <a:t> </a:t>
            </a:r>
            <a:r>
              <a:rPr lang="en-US" sz="3600" i="1" dirty="0">
                <a:solidFill>
                  <a:srgbClr val="FF0000"/>
                </a:solidFill>
              </a:rPr>
              <a:t>with their hands; and when they drink deadly poison, it will not hurt them at all; they will place their hands on</a:t>
            </a:r>
            <a:r>
              <a:rPr lang="en-US" sz="3600" dirty="0">
                <a:solidFill>
                  <a:srgbClr val="FF0000"/>
                </a:solidFill>
              </a:rPr>
              <a:t> </a:t>
            </a:r>
            <a:r>
              <a:rPr lang="en-US" sz="3600" i="1" dirty="0">
                <a:solidFill>
                  <a:srgbClr val="FF0000"/>
                </a:solidFill>
              </a:rPr>
              <a:t>sick people, and they will get well</a:t>
            </a:r>
            <a:r>
              <a:rPr lang="en-US" sz="3600" i="1" dirty="0" smtClean="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2013974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076" y="67734"/>
            <a:ext cx="10131425" cy="1456267"/>
          </a:xfrm>
        </p:spPr>
        <p:txBody>
          <a:bodyPr>
            <a:normAutofit/>
          </a:bodyPr>
          <a:lstStyle/>
          <a:p>
            <a:r>
              <a:rPr lang="en-US" sz="4000" b="1" dirty="0" smtClean="0">
                <a:solidFill>
                  <a:srgbClr val="FFC000"/>
                </a:solidFill>
              </a:rPr>
              <a:t>If You have a Demon, Now what?</a:t>
            </a:r>
            <a:endParaRPr lang="en-US" sz="4000" b="1" dirty="0">
              <a:solidFill>
                <a:srgbClr val="FFC000"/>
              </a:solidFill>
            </a:endParaRPr>
          </a:p>
        </p:txBody>
      </p:sp>
      <p:sp>
        <p:nvSpPr>
          <p:cNvPr id="3" name="Content Placeholder 2"/>
          <p:cNvSpPr>
            <a:spLocks noGrp="1"/>
          </p:cNvSpPr>
          <p:nvPr>
            <p:ph idx="1"/>
          </p:nvPr>
        </p:nvSpPr>
        <p:spPr>
          <a:xfrm>
            <a:off x="787401" y="1524001"/>
            <a:ext cx="10715977" cy="5080000"/>
          </a:xfrm>
        </p:spPr>
        <p:txBody>
          <a:bodyPr>
            <a:normAutofit fontScale="92500" lnSpcReduction="10000"/>
          </a:bodyPr>
          <a:lstStyle/>
          <a:p>
            <a:pPr marL="0" indent="0">
              <a:buNone/>
            </a:pPr>
            <a:r>
              <a:rPr lang="en-US" sz="4000" dirty="0"/>
              <a:t>1. You either have demons or you don’t.</a:t>
            </a:r>
          </a:p>
          <a:p>
            <a:pPr marL="0" indent="0">
              <a:buNone/>
            </a:pPr>
            <a:r>
              <a:rPr lang="en-US" sz="4000" dirty="0"/>
              <a:t>2. If you do have demons, it must be that they have legal, God-given rights, or “permissions” to your life.</a:t>
            </a:r>
          </a:p>
          <a:p>
            <a:pPr marL="0" indent="0">
              <a:buNone/>
            </a:pPr>
            <a:r>
              <a:rPr lang="en-US" sz="4000" dirty="0"/>
              <a:t>3. There is absolutely no </a:t>
            </a:r>
            <a:r>
              <a:rPr lang="en-US" sz="4000" dirty="0" smtClean="0"/>
              <a:t>permission </a:t>
            </a:r>
            <a:r>
              <a:rPr lang="en-US" sz="4000" dirty="0"/>
              <a:t>a</a:t>
            </a:r>
            <a:r>
              <a:rPr lang="en-US" sz="4000" dirty="0" smtClean="0"/>
              <a:t> </a:t>
            </a:r>
            <a:r>
              <a:rPr lang="en-US" sz="4000" dirty="0"/>
              <a:t>demon can have to a person’s life that cannot be canceled through confession and repentance before the Lord.</a:t>
            </a:r>
          </a:p>
          <a:p>
            <a:pPr marL="0" indent="0">
              <a:buNone/>
            </a:pPr>
            <a:r>
              <a:rPr lang="en-US" sz="4000" dirty="0"/>
              <a:t>4. Once a </a:t>
            </a:r>
            <a:r>
              <a:rPr lang="en-US" sz="4000" dirty="0" smtClean="0"/>
              <a:t>demon’s rights </a:t>
            </a:r>
            <a:r>
              <a:rPr lang="en-US" sz="4000" dirty="0"/>
              <a:t>to a life are canceled, the name of Jesus is absolute authority every </a:t>
            </a:r>
            <a:r>
              <a:rPr lang="en-US" sz="4000" dirty="0" smtClean="0"/>
              <a:t>time!</a:t>
            </a:r>
            <a:endParaRPr lang="en-US" sz="4000" dirty="0"/>
          </a:p>
          <a:p>
            <a:pPr marL="0" indent="0">
              <a:buNone/>
            </a:pPr>
            <a:endParaRPr lang="en-US" dirty="0"/>
          </a:p>
        </p:txBody>
      </p:sp>
    </p:spTree>
    <p:extLst>
      <p:ext uri="{BB962C8B-B14F-4D97-AF65-F5344CB8AC3E}">
        <p14:creationId xmlns:p14="http://schemas.microsoft.com/office/powerpoint/2010/main" val="3155489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Common Demon permissions</a:t>
            </a:r>
          </a:p>
        </p:txBody>
      </p:sp>
      <p:sp>
        <p:nvSpPr>
          <p:cNvPr id="3" name="Content Placeholder 2"/>
          <p:cNvSpPr>
            <a:spLocks noGrp="1"/>
          </p:cNvSpPr>
          <p:nvPr>
            <p:ph idx="1"/>
          </p:nvPr>
        </p:nvSpPr>
        <p:spPr>
          <a:xfrm>
            <a:off x="190324" y="1676400"/>
            <a:ext cx="12001676" cy="5181600"/>
          </a:xfrm>
        </p:spPr>
        <p:txBody>
          <a:bodyPr>
            <a:normAutofit/>
          </a:bodyPr>
          <a:lstStyle/>
          <a:p>
            <a:pPr marL="0" indent="0">
              <a:buNone/>
            </a:pPr>
            <a:r>
              <a:rPr lang="en-US" sz="2600" dirty="0" smtClean="0"/>
              <a:t>1</a:t>
            </a:r>
            <a:r>
              <a:rPr lang="en-US" sz="2600" dirty="0"/>
              <a:t>. Generational curse: Demons that are passed down through the sins of ancestors (Exodus 20: 5).</a:t>
            </a:r>
          </a:p>
          <a:p>
            <a:pPr marL="0" indent="0">
              <a:buNone/>
            </a:pPr>
            <a:r>
              <a:rPr lang="en-US" sz="2600" dirty="0" smtClean="0"/>
              <a:t>A </a:t>
            </a:r>
            <a:r>
              <a:rPr lang="en-US" sz="2600" dirty="0"/>
              <a:t>large percentage of demons encountered in any given deliverance will have come by the </a:t>
            </a:r>
            <a:r>
              <a:rPr lang="en-US" sz="2600" dirty="0">
                <a:solidFill>
                  <a:srgbClr val="FF0000"/>
                </a:solidFill>
              </a:rPr>
              <a:t>legal consequences</a:t>
            </a:r>
            <a:r>
              <a:rPr lang="en-US" sz="2600" dirty="0"/>
              <a:t> of ancestral cursed. While the word “curse” not a popular word in today’s society, it is The word God uses to describe this permission. It is found more than </a:t>
            </a:r>
            <a:r>
              <a:rPr lang="en-US" sz="2600" b="1" dirty="0">
                <a:solidFill>
                  <a:srgbClr val="FFFF00"/>
                </a:solidFill>
              </a:rPr>
              <a:t>230 times in scripture</a:t>
            </a:r>
            <a:r>
              <a:rPr lang="en-US" sz="2600" dirty="0"/>
              <a:t>. </a:t>
            </a:r>
            <a:br>
              <a:rPr lang="en-US" sz="2600" dirty="0"/>
            </a:br>
            <a:endParaRPr lang="en-US" dirty="0"/>
          </a:p>
          <a:p>
            <a:pPr marL="0" indent="0">
              <a:buNone/>
            </a:pPr>
            <a:r>
              <a:rPr lang="en-US" sz="2800" dirty="0" smtClean="0"/>
              <a:t>2</a:t>
            </a:r>
            <a:r>
              <a:rPr lang="en-US" sz="2800" dirty="0"/>
              <a:t>. </a:t>
            </a:r>
            <a:r>
              <a:rPr lang="en-US" sz="2800" u="sng" dirty="0">
                <a:solidFill>
                  <a:srgbClr val="FFC000"/>
                </a:solidFill>
              </a:rPr>
              <a:t>Our own </a:t>
            </a:r>
            <a:r>
              <a:rPr lang="en-US" sz="2800" u="sng" dirty="0" err="1">
                <a:solidFill>
                  <a:srgbClr val="FFC000"/>
                </a:solidFill>
              </a:rPr>
              <a:t>own</a:t>
            </a:r>
            <a:r>
              <a:rPr lang="en-US" sz="2800" u="sng" dirty="0">
                <a:solidFill>
                  <a:srgbClr val="FFC000"/>
                </a:solidFill>
              </a:rPr>
              <a:t> sin</a:t>
            </a:r>
            <a:r>
              <a:rPr lang="en-US" sz="2800" dirty="0"/>
              <a:t>: Any disobedience toward God that goes unconfessed is an open invitation for demons to come into our lives. Sin is </a:t>
            </a:r>
            <a:r>
              <a:rPr lang="en-US" sz="2800" dirty="0">
                <a:solidFill>
                  <a:srgbClr val="FF0000"/>
                </a:solidFill>
              </a:rPr>
              <a:t>rebellion against God.</a:t>
            </a:r>
          </a:p>
          <a:p>
            <a:r>
              <a:rPr lang="en-US" dirty="0"/>
              <a:t/>
            </a:r>
            <a:br>
              <a:rPr lang="en-US" dirty="0"/>
            </a:br>
            <a:endParaRPr lang="en-US" dirty="0"/>
          </a:p>
        </p:txBody>
      </p:sp>
    </p:spTree>
    <p:extLst>
      <p:ext uri="{BB962C8B-B14F-4D97-AF65-F5344CB8AC3E}">
        <p14:creationId xmlns:p14="http://schemas.microsoft.com/office/powerpoint/2010/main" val="187490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endParaRPr lang="en-US" dirty="0"/>
          </a:p>
          <a:p>
            <a:pPr marL="0" indent="0">
              <a:buNone/>
            </a:pPr>
            <a:r>
              <a:rPr lang="en-US" sz="3600" dirty="0"/>
              <a:t>3. </a:t>
            </a:r>
            <a:r>
              <a:rPr lang="en-US" sz="3600" u="sng" dirty="0">
                <a:solidFill>
                  <a:srgbClr val="FFC000"/>
                </a:solidFill>
              </a:rPr>
              <a:t>Emotional and physical traumas</a:t>
            </a:r>
            <a:r>
              <a:rPr lang="en-US" sz="3600" dirty="0"/>
              <a:t>: These, often are the source of negative emotions within each of us, such as anger, fear, terror, grief. If these unpleasant memories are allowed to linger, they can be doorways. If God is blamed or </a:t>
            </a:r>
            <a:r>
              <a:rPr lang="en-US" sz="3600" dirty="0" err="1"/>
              <a:t>unforgiveness</a:t>
            </a:r>
            <a:r>
              <a:rPr lang="en-US" sz="3600" dirty="0"/>
              <a:t> and bitterness build, demons, surely will get a foothold.</a:t>
            </a:r>
          </a:p>
          <a:p>
            <a:pPr marL="0" indent="0">
              <a:buNone/>
            </a:pPr>
            <a:r>
              <a:rPr lang="en-US" dirty="0"/>
              <a:t/>
            </a:r>
            <a:br>
              <a:rPr lang="en-US" dirty="0"/>
            </a:br>
            <a:endParaRPr lang="en-US" dirty="0"/>
          </a:p>
        </p:txBody>
      </p:sp>
    </p:spTree>
    <p:extLst>
      <p:ext uri="{BB962C8B-B14F-4D97-AF65-F5344CB8AC3E}">
        <p14:creationId xmlns:p14="http://schemas.microsoft.com/office/powerpoint/2010/main" val="1332031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956" y="2142067"/>
            <a:ext cx="11548533" cy="4416777"/>
          </a:xfrm>
        </p:spPr>
        <p:txBody>
          <a:bodyPr>
            <a:normAutofit/>
          </a:bodyPr>
          <a:lstStyle/>
          <a:p>
            <a:pPr marL="0" indent="0">
              <a:buNone/>
            </a:pPr>
            <a:r>
              <a:rPr lang="en-US" sz="3600" dirty="0"/>
              <a:t>4. </a:t>
            </a:r>
            <a:r>
              <a:rPr lang="en-US" sz="3600" u="sng" dirty="0">
                <a:solidFill>
                  <a:srgbClr val="FFC000"/>
                </a:solidFill>
              </a:rPr>
              <a:t>Unholy soul ties: </a:t>
            </a:r>
            <a:r>
              <a:rPr lang="en-US" sz="3600" dirty="0"/>
              <a:t>These most commonly come from illicit sexual relations, but can on rare occasion, come from unhealthy emotional relationships. When people unite their bodies, physically, they also unite their souls. Demon spirits can then be transferred or most likely split into each person. They can become shared spirits. (Genesis 2:24)</a:t>
            </a:r>
          </a:p>
          <a:p>
            <a:pPr marL="0" indent="0">
              <a:buNone/>
            </a:pPr>
            <a:endParaRPr lang="en-US" dirty="0"/>
          </a:p>
        </p:txBody>
      </p:sp>
    </p:spTree>
    <p:extLst>
      <p:ext uri="{BB962C8B-B14F-4D97-AF65-F5344CB8AC3E}">
        <p14:creationId xmlns:p14="http://schemas.microsoft.com/office/powerpoint/2010/main" val="2845835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99911"/>
            <a:ext cx="11133666" cy="5091289"/>
          </a:xfrm>
        </p:spPr>
        <p:txBody>
          <a:bodyPr>
            <a:normAutofit/>
          </a:bodyPr>
          <a:lstStyle/>
          <a:p>
            <a:pPr marL="0" indent="0">
              <a:buNone/>
            </a:pPr>
            <a:r>
              <a:rPr lang="en-US" sz="4000" dirty="0"/>
              <a:t>5. </a:t>
            </a:r>
            <a:r>
              <a:rPr lang="en-US" sz="4000" u="sng" dirty="0">
                <a:solidFill>
                  <a:srgbClr val="FFC000"/>
                </a:solidFill>
              </a:rPr>
              <a:t>Surgeries: </a:t>
            </a:r>
            <a:r>
              <a:rPr lang="en-US" sz="4000" dirty="0"/>
              <a:t> This is not a common occurrence, but it is seen from time of time and should be considered. Possible reasons can be the trauma associated with the surgery, general anesthesia, fear of the results of the surgery. (what if’s). </a:t>
            </a:r>
            <a:r>
              <a:rPr lang="en-US" sz="4000" dirty="0" smtClean="0"/>
              <a:t>Blood transfusions and organ/tissue </a:t>
            </a:r>
            <a:r>
              <a:rPr lang="en-US" sz="4000" dirty="0"/>
              <a:t>transplants have also been known to be sources of demonic activity. </a:t>
            </a:r>
            <a:endParaRPr lang="en-US" sz="4000" dirty="0" smtClean="0"/>
          </a:p>
          <a:p>
            <a:pPr marL="0" indent="0">
              <a:buNone/>
            </a:pPr>
            <a:endParaRPr lang="en-US" dirty="0"/>
          </a:p>
        </p:txBody>
      </p:sp>
    </p:spTree>
    <p:extLst>
      <p:ext uri="{BB962C8B-B14F-4D97-AF65-F5344CB8AC3E}">
        <p14:creationId xmlns:p14="http://schemas.microsoft.com/office/powerpoint/2010/main" val="2521684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1" y="1964266"/>
            <a:ext cx="10738555" cy="4504267"/>
          </a:xfrm>
        </p:spPr>
        <p:txBody>
          <a:bodyPr>
            <a:normAutofit lnSpcReduction="10000"/>
          </a:bodyPr>
          <a:lstStyle/>
          <a:p>
            <a:pPr marL="0" indent="0">
              <a:buNone/>
            </a:pPr>
            <a:r>
              <a:rPr lang="en-US" sz="3600" dirty="0"/>
              <a:t>Please do not think that we are saying that one should not go to the medical community for help. God uses these people in many wonderful ways to help establish healing in the bodies and lives of believers and nonbelievers alike. Pray prior to medical procedures and or once they have been completed, simply renounce any permission the enemy may have obtained and command them to leave. </a:t>
            </a:r>
            <a:r>
              <a:rPr lang="en-US" dirty="0"/>
              <a:t/>
            </a:r>
            <a:br>
              <a:rPr lang="en-US" dirty="0"/>
            </a:br>
            <a:endParaRPr lang="en-US" dirty="0"/>
          </a:p>
          <a:p>
            <a:pPr marL="0" indent="0">
              <a:buNone/>
            </a:pPr>
            <a:endParaRPr lang="en-US" dirty="0"/>
          </a:p>
        </p:txBody>
      </p:sp>
    </p:spTree>
    <p:extLst>
      <p:ext uri="{BB962C8B-B14F-4D97-AF65-F5344CB8AC3E}">
        <p14:creationId xmlns:p14="http://schemas.microsoft.com/office/powerpoint/2010/main" val="938781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r>
              <a:rPr lang="en-US" sz="4000" dirty="0"/>
              <a:t>6. </a:t>
            </a:r>
            <a:r>
              <a:rPr lang="en-US" sz="4000" u="sng" dirty="0" err="1">
                <a:solidFill>
                  <a:srgbClr val="FFC000"/>
                </a:solidFill>
              </a:rPr>
              <a:t>Unforgiveness</a:t>
            </a:r>
            <a:r>
              <a:rPr lang="en-US" sz="4000" dirty="0">
                <a:solidFill>
                  <a:srgbClr val="FFC000"/>
                </a:solidFill>
              </a:rPr>
              <a:t>: </a:t>
            </a:r>
            <a:r>
              <a:rPr lang="en-US" sz="4000" dirty="0"/>
              <a:t>Without doubt, the biggest doorways to be dealt with in any deliverance session is </a:t>
            </a:r>
            <a:r>
              <a:rPr lang="en-US" sz="4000" dirty="0" err="1"/>
              <a:t>unforgiveness</a:t>
            </a:r>
            <a:r>
              <a:rPr lang="en-US" sz="4000" dirty="0"/>
              <a:t>. Bitterness and hatred are automatic permissions from the Lord for the demons to torment a believer. (Matthew 18:21-35).  The areas of bitterness and </a:t>
            </a:r>
            <a:r>
              <a:rPr lang="en-US" sz="4000" dirty="0" err="1"/>
              <a:t>unforgiveness</a:t>
            </a:r>
            <a:r>
              <a:rPr lang="en-US" sz="4000" dirty="0"/>
              <a:t> are generally in three areas which are detailed below. All must be dealt with, or the demons consent to be there will remain.  </a:t>
            </a:r>
          </a:p>
        </p:txBody>
      </p:sp>
    </p:spTree>
    <p:extLst>
      <p:ext uri="{BB962C8B-B14F-4D97-AF65-F5344CB8AC3E}">
        <p14:creationId xmlns:p14="http://schemas.microsoft.com/office/powerpoint/2010/main" val="1718547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C000"/>
                </a:solidFill>
              </a:rPr>
              <a:t>Soul-Ties</a:t>
            </a:r>
            <a:endParaRPr lang="en-US" sz="4400" b="1" dirty="0">
              <a:solidFill>
                <a:srgbClr val="FFC000"/>
              </a:solidFill>
            </a:endParaRPr>
          </a:p>
        </p:txBody>
      </p:sp>
      <p:sp>
        <p:nvSpPr>
          <p:cNvPr id="3" name="Content Placeholder 2"/>
          <p:cNvSpPr>
            <a:spLocks noGrp="1"/>
          </p:cNvSpPr>
          <p:nvPr>
            <p:ph idx="1"/>
          </p:nvPr>
        </p:nvSpPr>
        <p:spPr/>
        <p:txBody>
          <a:bodyPr/>
          <a:lstStyle/>
          <a:p>
            <a:pPr marL="0" indent="0">
              <a:buNone/>
            </a:pPr>
            <a:r>
              <a:rPr lang="en-US" dirty="0" smtClean="0"/>
              <a:t>Soul-Tie- Strong </a:t>
            </a:r>
            <a:r>
              <a:rPr lang="en-US" dirty="0"/>
              <a:t>spiritual/emotional connection you have with someone after being intimate with them. </a:t>
            </a:r>
            <a:r>
              <a:rPr lang="en-US" dirty="0" smtClean="0"/>
              <a:t> (Especially </a:t>
            </a:r>
            <a:r>
              <a:rPr lang="en-US" dirty="0"/>
              <a:t>engaging in sexual relationships but </a:t>
            </a:r>
            <a:r>
              <a:rPr lang="en-US" u="sng" dirty="0"/>
              <a:t>not necessarily have </a:t>
            </a:r>
            <a:r>
              <a:rPr lang="en-US" dirty="0"/>
              <a:t>to be sexually involved with someone to have developed a soul </a:t>
            </a:r>
            <a:r>
              <a:rPr lang="en-US" dirty="0" smtClean="0"/>
              <a:t>tie).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76103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C000"/>
                </a:solidFill>
              </a:rPr>
              <a:t>Soul-Ties        Biblical Examples</a:t>
            </a:r>
            <a:endParaRPr lang="en-US" sz="4400" b="1" dirty="0">
              <a:solidFill>
                <a:srgbClr val="FFC000"/>
              </a:solidFill>
            </a:endParaRPr>
          </a:p>
        </p:txBody>
      </p:sp>
      <p:sp>
        <p:nvSpPr>
          <p:cNvPr id="3" name="Content Placeholder 2"/>
          <p:cNvSpPr>
            <a:spLocks noGrp="1"/>
          </p:cNvSpPr>
          <p:nvPr>
            <p:ph idx="1"/>
          </p:nvPr>
        </p:nvSpPr>
        <p:spPr>
          <a:xfrm>
            <a:off x="101601" y="2142067"/>
            <a:ext cx="11458222" cy="4608689"/>
          </a:xfrm>
        </p:spPr>
        <p:txBody>
          <a:bodyPr>
            <a:normAutofit lnSpcReduction="10000"/>
          </a:bodyPr>
          <a:lstStyle/>
          <a:p>
            <a:pPr marL="0" indent="0">
              <a:buNone/>
            </a:pPr>
            <a:r>
              <a:rPr lang="en-US" sz="4400" dirty="0"/>
              <a:t>Jacob and his son Benjamin. </a:t>
            </a:r>
          </a:p>
          <a:p>
            <a:pPr marL="0" indent="0">
              <a:buNone/>
            </a:pPr>
            <a:r>
              <a:rPr lang="en-US" sz="4400" dirty="0"/>
              <a:t>Genesis 44:30-31</a:t>
            </a:r>
          </a:p>
          <a:p>
            <a:pPr marL="0" indent="0">
              <a:buNone/>
            </a:pPr>
            <a:r>
              <a:rPr lang="en-US" sz="4400" dirty="0"/>
              <a:t>“If the boy is not with us when I go back to your servant, my father, whose life is bound up in the lads life (soul) Sees that the boy isn’t there, he will die.” </a:t>
            </a:r>
          </a:p>
          <a:p>
            <a:pPr marL="0" indent="0">
              <a:buNone/>
            </a:pPr>
            <a:r>
              <a:rPr lang="en-US" dirty="0"/>
              <a:t/>
            </a:r>
            <a:br>
              <a:rPr lang="en-US" dirty="0"/>
            </a:br>
            <a:endParaRPr lang="en-US" dirty="0"/>
          </a:p>
        </p:txBody>
      </p:sp>
    </p:spTree>
    <p:extLst>
      <p:ext uri="{BB962C8B-B14F-4D97-AF65-F5344CB8AC3E}">
        <p14:creationId xmlns:p14="http://schemas.microsoft.com/office/powerpoint/2010/main" val="225204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142067"/>
            <a:ext cx="11314288" cy="3649133"/>
          </a:xfrm>
        </p:spPr>
        <p:txBody>
          <a:bodyPr>
            <a:noAutofit/>
          </a:bodyPr>
          <a:lstStyle/>
          <a:p>
            <a:pPr marL="0" indent="0">
              <a:buNone/>
            </a:pPr>
            <a:r>
              <a:rPr lang="en-US" sz="4400" dirty="0"/>
              <a:t>Jacob‘s situation was that his wife Rachel died while giving birth to Joseph. This was a situation where fear, which is a common yet unhealthy way that souls are tied together.</a:t>
            </a:r>
          </a:p>
          <a:p>
            <a:pPr marL="0" indent="0">
              <a:buNone/>
            </a:pPr>
            <a:r>
              <a:rPr lang="en-US" sz="4400" dirty="0"/>
              <a:t>She named him Ben-Oni “Son of my trouble”.  </a:t>
            </a:r>
            <a:endParaRPr lang="en-US" sz="4400" dirty="0" smtClean="0"/>
          </a:p>
          <a:p>
            <a:pPr marL="0" indent="0">
              <a:buNone/>
            </a:pPr>
            <a:r>
              <a:rPr lang="en-US" sz="4400" dirty="0" smtClean="0"/>
              <a:t>Jacob </a:t>
            </a:r>
            <a:r>
              <a:rPr lang="en-US" sz="4400" dirty="0"/>
              <a:t>named him, Benjamin- “Son of my right hand”. </a:t>
            </a:r>
          </a:p>
          <a:p>
            <a:pPr marL="0" indent="0">
              <a:buNone/>
            </a:pPr>
            <a:endParaRPr lang="en-US" sz="4400" dirty="0"/>
          </a:p>
        </p:txBody>
      </p:sp>
    </p:spTree>
    <p:extLst>
      <p:ext uri="{BB962C8B-B14F-4D97-AF65-F5344CB8AC3E}">
        <p14:creationId xmlns:p14="http://schemas.microsoft.com/office/powerpoint/2010/main" val="4292384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6756"/>
            <a:ext cx="9733843" cy="880534"/>
          </a:xfrm>
        </p:spPr>
        <p:txBody>
          <a:bodyPr>
            <a:normAutofit/>
          </a:bodyPr>
          <a:lstStyle/>
          <a:p>
            <a:r>
              <a:rPr lang="en-US" sz="4000" b="1" dirty="0" smtClean="0">
                <a:solidFill>
                  <a:srgbClr val="FFCC00"/>
                </a:solidFill>
              </a:rPr>
              <a:t>What is “Deliverance?”</a:t>
            </a:r>
            <a:endParaRPr lang="en-US" sz="4000" b="1" dirty="0">
              <a:solidFill>
                <a:srgbClr val="FFCC00"/>
              </a:solidFill>
            </a:endParaRPr>
          </a:p>
        </p:txBody>
      </p:sp>
      <p:sp>
        <p:nvSpPr>
          <p:cNvPr id="3" name="Content Placeholder 2"/>
          <p:cNvSpPr>
            <a:spLocks noGrp="1"/>
          </p:cNvSpPr>
          <p:nvPr>
            <p:ph idx="1"/>
          </p:nvPr>
        </p:nvSpPr>
        <p:spPr>
          <a:xfrm>
            <a:off x="135467" y="1128889"/>
            <a:ext cx="11830755" cy="4662311"/>
          </a:xfrm>
        </p:spPr>
        <p:txBody>
          <a:bodyPr>
            <a:noAutofit/>
          </a:bodyPr>
          <a:lstStyle/>
          <a:p>
            <a:pPr marL="0" indent="0">
              <a:buNone/>
            </a:pPr>
            <a:r>
              <a:rPr lang="en-US" sz="4000" dirty="0" smtClean="0"/>
              <a:t>Deliverance </a:t>
            </a:r>
            <a:r>
              <a:rPr lang="en-US" sz="4000" dirty="0"/>
              <a:t>is a </a:t>
            </a:r>
            <a:r>
              <a:rPr lang="en-US" sz="4000" dirty="0">
                <a:solidFill>
                  <a:srgbClr val="00B0F0"/>
                </a:solidFill>
              </a:rPr>
              <a:t>truth encounter </a:t>
            </a:r>
            <a:r>
              <a:rPr lang="en-US" sz="4000" dirty="0"/>
              <a:t>not a power encounter. </a:t>
            </a:r>
            <a:endParaRPr lang="en-US" sz="4000" dirty="0" smtClean="0"/>
          </a:p>
          <a:p>
            <a:pPr marL="0" indent="0">
              <a:buNone/>
            </a:pPr>
            <a:r>
              <a:rPr lang="en-US" sz="4000" dirty="0" smtClean="0"/>
              <a:t>It </a:t>
            </a:r>
            <a:r>
              <a:rPr lang="en-US" sz="4000" dirty="0"/>
              <a:t>is God‘s truth versus Satan‘s lies. The only power Satan or any demon has in the </a:t>
            </a:r>
            <a:r>
              <a:rPr lang="en-US" sz="4000" dirty="0" smtClean="0"/>
              <a:t>believer’s </a:t>
            </a:r>
            <a:r>
              <a:rPr lang="en-US" sz="4000" dirty="0"/>
              <a:t>l</a:t>
            </a:r>
            <a:r>
              <a:rPr lang="en-US" sz="4000" dirty="0" smtClean="0"/>
              <a:t>ife </a:t>
            </a:r>
            <a:r>
              <a:rPr lang="en-US" sz="4000" dirty="0"/>
              <a:t>is the lie. Once the demons are confronted with God‘s truth, they simply cannot stand. When legal permissions have been removed, and Jesus’s name is invoked, they will bend their knee in submission.</a:t>
            </a:r>
          </a:p>
        </p:txBody>
      </p:sp>
    </p:spTree>
    <p:extLst>
      <p:ext uri="{BB962C8B-B14F-4D97-AF65-F5344CB8AC3E}">
        <p14:creationId xmlns:p14="http://schemas.microsoft.com/office/powerpoint/2010/main" val="1003291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0622"/>
            <a:ext cx="11111088" cy="6400799"/>
          </a:xfrm>
        </p:spPr>
        <p:txBody>
          <a:bodyPr>
            <a:normAutofit/>
          </a:bodyPr>
          <a:lstStyle/>
          <a:p>
            <a:pPr marL="0" indent="0">
              <a:buNone/>
            </a:pPr>
            <a:r>
              <a:rPr lang="en-US" sz="3600" dirty="0"/>
              <a:t>You are not the source of your child’s existence!  </a:t>
            </a:r>
          </a:p>
          <a:p>
            <a:pPr marL="0" indent="0">
              <a:buNone/>
            </a:pPr>
            <a:r>
              <a:rPr lang="en-US" sz="3600" dirty="0"/>
              <a:t>God is! </a:t>
            </a:r>
            <a:endParaRPr lang="en-US" sz="3600" dirty="0" smtClean="0"/>
          </a:p>
          <a:p>
            <a:pPr marL="0" indent="0">
              <a:buNone/>
            </a:pPr>
            <a:r>
              <a:rPr lang="en-US" sz="3600" dirty="0" smtClean="0"/>
              <a:t>You </a:t>
            </a:r>
            <a:r>
              <a:rPr lang="en-US" sz="3600" dirty="0"/>
              <a:t>are the means by which God brought this person into the earth. </a:t>
            </a:r>
            <a:endParaRPr lang="en-US" sz="3600" dirty="0" smtClean="0"/>
          </a:p>
          <a:p>
            <a:pPr marL="0" indent="0">
              <a:buNone/>
            </a:pPr>
            <a:r>
              <a:rPr lang="en-US" sz="3600" dirty="0" smtClean="0"/>
              <a:t>He </a:t>
            </a:r>
            <a:r>
              <a:rPr lang="en-US" sz="3600" dirty="0"/>
              <a:t>died for that child. </a:t>
            </a:r>
            <a:endParaRPr lang="en-US" sz="3600" dirty="0" smtClean="0"/>
          </a:p>
          <a:p>
            <a:pPr marL="0" indent="0">
              <a:buNone/>
            </a:pPr>
            <a:r>
              <a:rPr lang="en-US" sz="3600" dirty="0" smtClean="0"/>
              <a:t>He </a:t>
            </a:r>
            <a:r>
              <a:rPr lang="en-US" sz="3600" dirty="0"/>
              <a:t>loves that child and he doesn’t want your life bound up.</a:t>
            </a:r>
            <a:br>
              <a:rPr lang="en-US" sz="3600" dirty="0"/>
            </a:br>
            <a:endParaRPr lang="en-US" sz="3600" dirty="0" smtClean="0"/>
          </a:p>
          <a:p>
            <a:pPr marL="0" indent="0">
              <a:buNone/>
            </a:pPr>
            <a:r>
              <a:rPr lang="en-US" sz="3600" dirty="0" smtClean="0"/>
              <a:t>You </a:t>
            </a:r>
            <a:r>
              <a:rPr lang="en-US" sz="3600" dirty="0"/>
              <a:t>can’t live if living means living without them. </a:t>
            </a:r>
          </a:p>
          <a:p>
            <a:pPr marL="0" indent="0">
              <a:buNone/>
            </a:pPr>
            <a:endParaRPr lang="en-US" dirty="0"/>
          </a:p>
        </p:txBody>
      </p:sp>
    </p:spTree>
    <p:extLst>
      <p:ext uri="{BB962C8B-B14F-4D97-AF65-F5344CB8AC3E}">
        <p14:creationId xmlns:p14="http://schemas.microsoft.com/office/powerpoint/2010/main" val="902894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216378"/>
            <a:ext cx="10131425" cy="3649133"/>
          </a:xfrm>
        </p:spPr>
        <p:txBody>
          <a:bodyPr>
            <a:normAutofit/>
          </a:bodyPr>
          <a:lstStyle/>
          <a:p>
            <a:pPr marL="0" indent="0">
              <a:buNone/>
            </a:pPr>
            <a:r>
              <a:rPr lang="en-US" sz="4000" dirty="0"/>
              <a:t>Moses’s mom had to release him to God. God preserved him and used him to become her deliverance. Don’t let your child and your affection for him be your bondage like Jacobs was unhealthy. </a:t>
            </a:r>
          </a:p>
        </p:txBody>
      </p:sp>
    </p:spTree>
    <p:extLst>
      <p:ext uri="{BB962C8B-B14F-4D97-AF65-F5344CB8AC3E}">
        <p14:creationId xmlns:p14="http://schemas.microsoft.com/office/powerpoint/2010/main" val="2952415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dirty="0" smtClean="0"/>
              <a:t>Jonathan and David</a:t>
            </a:r>
          </a:p>
          <a:p>
            <a:pPr marL="0" indent="0">
              <a:buNone/>
            </a:pPr>
            <a:r>
              <a:rPr lang="en-US" sz="4000" dirty="0"/>
              <a:t>"And it came to pass, when he had made an end of speaking unto Saul, that the soul of Jonathan was </a:t>
            </a:r>
            <a:r>
              <a:rPr lang="en-US" sz="4000" dirty="0">
                <a:solidFill>
                  <a:srgbClr val="00B0F0"/>
                </a:solidFill>
              </a:rPr>
              <a:t>knit with the soul of David</a:t>
            </a:r>
            <a:r>
              <a:rPr lang="en-US" sz="4000" dirty="0"/>
              <a:t>, and Jonathan loved him as his own soul".</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3539601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400" dirty="0" smtClean="0"/>
              <a:t>2 Samuel 1:26</a:t>
            </a:r>
          </a:p>
          <a:p>
            <a:pPr marL="0" indent="0">
              <a:buNone/>
            </a:pPr>
            <a:r>
              <a:rPr lang="en-US" sz="4400" dirty="0" smtClean="0"/>
              <a:t>I </a:t>
            </a:r>
            <a:r>
              <a:rPr lang="en-US" sz="4400" dirty="0"/>
              <a:t>grieve for you, Jonathan my brother;</a:t>
            </a:r>
            <a:br>
              <a:rPr lang="en-US" sz="4400" dirty="0"/>
            </a:br>
            <a:r>
              <a:rPr lang="en-US" sz="4400" dirty="0"/>
              <a:t>    you were very dear to me.</a:t>
            </a:r>
            <a:br>
              <a:rPr lang="en-US" sz="4400" dirty="0"/>
            </a:br>
            <a:r>
              <a:rPr lang="en-US" sz="4400" dirty="0"/>
              <a:t>Your love for me was wonderful,</a:t>
            </a:r>
            <a:br>
              <a:rPr lang="en-US" sz="4400" dirty="0"/>
            </a:br>
            <a:r>
              <a:rPr lang="en-US" sz="4400" dirty="0"/>
              <a:t>    more wonderful than that of women.</a:t>
            </a:r>
          </a:p>
        </p:txBody>
      </p:sp>
    </p:spTree>
    <p:extLst>
      <p:ext uri="{BB962C8B-B14F-4D97-AF65-F5344CB8AC3E}">
        <p14:creationId xmlns:p14="http://schemas.microsoft.com/office/powerpoint/2010/main" val="2916760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417689"/>
            <a:ext cx="10885310" cy="6152444"/>
          </a:xfrm>
        </p:spPr>
        <p:txBody>
          <a:bodyPr>
            <a:normAutofit fontScale="92500"/>
          </a:bodyPr>
          <a:lstStyle/>
          <a:p>
            <a:pPr marL="0" indent="0">
              <a:buNone/>
            </a:pPr>
            <a:r>
              <a:rPr lang="en-US" sz="3600" dirty="0" err="1">
                <a:solidFill>
                  <a:srgbClr val="FFC000"/>
                </a:solidFill>
              </a:rPr>
              <a:t>Shechem</a:t>
            </a:r>
            <a:r>
              <a:rPr lang="en-US" sz="3600" dirty="0">
                <a:solidFill>
                  <a:srgbClr val="FFC000"/>
                </a:solidFill>
              </a:rPr>
              <a:t> Genesis 43:4</a:t>
            </a:r>
          </a:p>
          <a:p>
            <a:pPr marL="0" indent="0">
              <a:buNone/>
            </a:pPr>
            <a:r>
              <a:rPr lang="en-US" sz="3600" dirty="0"/>
              <a:t>His soul was strongly attracted to </a:t>
            </a:r>
            <a:r>
              <a:rPr lang="en-US" sz="3600" dirty="0" smtClean="0"/>
              <a:t>Dinah, </a:t>
            </a:r>
            <a:r>
              <a:rPr lang="en-US" sz="3600" dirty="0"/>
              <a:t>the daughter of Jacob. He was tied to her through sexual relations. </a:t>
            </a:r>
            <a:endParaRPr lang="en-US" sz="3600" dirty="0" smtClean="0"/>
          </a:p>
          <a:p>
            <a:pPr marL="0" indent="0">
              <a:buNone/>
            </a:pPr>
            <a:r>
              <a:rPr lang="en-US" sz="3600" dirty="0" smtClean="0"/>
              <a:t>Such </a:t>
            </a:r>
            <a:r>
              <a:rPr lang="en-US" sz="3600" dirty="0"/>
              <a:t>a strong soul tie, </a:t>
            </a:r>
            <a:r>
              <a:rPr lang="en-US" sz="3600" dirty="0" smtClean="0"/>
              <a:t>he </a:t>
            </a:r>
            <a:r>
              <a:rPr lang="en-US" sz="3600" dirty="0"/>
              <a:t>was willing to adopt another religion upon himself, became circumcised just so he can be with her. He became blind to everything else. </a:t>
            </a:r>
          </a:p>
          <a:p>
            <a:pPr marL="0" indent="0">
              <a:buNone/>
            </a:pPr>
            <a:endParaRPr lang="en-US" sz="3600" dirty="0" smtClean="0"/>
          </a:p>
          <a:p>
            <a:pPr marL="0" indent="0">
              <a:buNone/>
            </a:pPr>
            <a:r>
              <a:rPr lang="en-US" sz="3600" dirty="0" smtClean="0"/>
              <a:t>Some </a:t>
            </a:r>
            <a:r>
              <a:rPr lang="en-US" sz="3600" dirty="0"/>
              <a:t>relationships are bound up in soul ties due to sexual intimacy, fornication. When you commit sin, the devil wants to use that sexual connection to create a bond, a chain</a:t>
            </a:r>
          </a:p>
          <a:p>
            <a:pPr marL="0" indent="0">
              <a:buNone/>
            </a:pPr>
            <a:endParaRPr lang="en-US" dirty="0"/>
          </a:p>
        </p:txBody>
      </p:sp>
    </p:spTree>
    <p:extLst>
      <p:ext uri="{BB962C8B-B14F-4D97-AF65-F5344CB8AC3E}">
        <p14:creationId xmlns:p14="http://schemas.microsoft.com/office/powerpoint/2010/main" val="3272622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757" y="0"/>
            <a:ext cx="10964332" cy="7298267"/>
          </a:xfrm>
        </p:spPr>
        <p:txBody>
          <a:bodyPr>
            <a:normAutofit fontScale="92500" lnSpcReduction="10000"/>
          </a:bodyPr>
          <a:lstStyle/>
          <a:p>
            <a:pPr marL="0" indent="0">
              <a:buNone/>
            </a:pPr>
            <a:r>
              <a:rPr lang="en-US" sz="3600" b="1" dirty="0">
                <a:solidFill>
                  <a:srgbClr val="FFC000"/>
                </a:solidFill>
              </a:rPr>
              <a:t>Genesis 2:22,24</a:t>
            </a:r>
          </a:p>
          <a:p>
            <a:pPr marL="0" indent="0">
              <a:buNone/>
            </a:pPr>
            <a:r>
              <a:rPr lang="en-US" sz="3600" dirty="0"/>
              <a:t>“Man will leave his father and mother and be joined to his wife, and they shall become one flesh.“</a:t>
            </a:r>
          </a:p>
          <a:p>
            <a:pPr marL="0" indent="0">
              <a:buNone/>
            </a:pPr>
            <a:r>
              <a:rPr lang="en-US" sz="3600" dirty="0"/>
              <a:t/>
            </a:r>
            <a:br>
              <a:rPr lang="en-US" sz="3600" dirty="0"/>
            </a:br>
            <a:r>
              <a:rPr lang="en-US" sz="3600" dirty="0" smtClean="0"/>
              <a:t>Every </a:t>
            </a:r>
            <a:r>
              <a:rPr lang="en-US" sz="3600" dirty="0"/>
              <a:t>man/woman is tied with their first emotions and gets Solidified through sexual intercourse.</a:t>
            </a:r>
          </a:p>
          <a:p>
            <a:pPr marL="0" indent="0">
              <a:buNone/>
            </a:pPr>
            <a:endParaRPr lang="en-US" sz="3600" dirty="0" smtClean="0"/>
          </a:p>
          <a:p>
            <a:pPr marL="0" indent="0">
              <a:buNone/>
            </a:pPr>
            <a:r>
              <a:rPr lang="en-US" sz="3600" dirty="0" smtClean="0"/>
              <a:t>In </a:t>
            </a:r>
            <a:r>
              <a:rPr lang="en-US" sz="3600" dirty="0"/>
              <a:t>divorce,  a person Often needs counseling and prayers of renouncing or removing that soul from the spouse that cheated on them and betrayed them. You need to heal, recover, experience, forgiveness, experience deliverance. You need </a:t>
            </a:r>
            <a:r>
              <a:rPr lang="en-US" sz="3600" dirty="0" smtClean="0"/>
              <a:t>to </a:t>
            </a:r>
            <a:r>
              <a:rPr lang="en-US" sz="3600" dirty="0"/>
              <a:t>become disconnected from the person that you are connected to because you were married to them. </a:t>
            </a:r>
          </a:p>
          <a:p>
            <a:pPr marL="0" indent="0">
              <a:buNone/>
            </a:pPr>
            <a:r>
              <a:rPr lang="en-US" dirty="0"/>
              <a:t/>
            </a:r>
            <a:br>
              <a:rPr lang="en-US" dirty="0"/>
            </a:br>
            <a:endParaRPr lang="en-US" dirty="0"/>
          </a:p>
        </p:txBody>
      </p:sp>
    </p:spTree>
    <p:extLst>
      <p:ext uri="{BB962C8B-B14F-4D97-AF65-F5344CB8AC3E}">
        <p14:creationId xmlns:p14="http://schemas.microsoft.com/office/powerpoint/2010/main" val="680002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428978"/>
            <a:ext cx="10783710" cy="6231465"/>
          </a:xfrm>
        </p:spPr>
        <p:txBody>
          <a:bodyPr>
            <a:normAutofit lnSpcReduction="10000"/>
          </a:bodyPr>
          <a:lstStyle/>
          <a:p>
            <a:pPr marL="0" indent="0">
              <a:buNone/>
            </a:pPr>
            <a:r>
              <a:rPr lang="en-US" sz="3200" dirty="0"/>
              <a:t>When you have a soul tie to someone else so strongly, the soul </a:t>
            </a:r>
            <a:r>
              <a:rPr lang="en-US" sz="3200" dirty="0" smtClean="0"/>
              <a:t>tie connection </a:t>
            </a:r>
            <a:r>
              <a:rPr lang="en-US" sz="3200" dirty="0"/>
              <a:t>to God can’t be that strong</a:t>
            </a:r>
            <a:r>
              <a:rPr lang="en-US" sz="3200" dirty="0" smtClean="0"/>
              <a:t>.</a:t>
            </a:r>
          </a:p>
          <a:p>
            <a:pPr marL="0" indent="0">
              <a:buNone/>
            </a:pPr>
            <a:r>
              <a:rPr lang="en-US" sz="3200" dirty="0" smtClean="0"/>
              <a:t>“Love </a:t>
            </a:r>
            <a:r>
              <a:rPr lang="en-US" sz="3200" dirty="0"/>
              <a:t>the Lord, your God with all your heart, soul, mind and strength</a:t>
            </a:r>
            <a:r>
              <a:rPr lang="en-US" sz="3200" dirty="0" smtClean="0"/>
              <a:t>.”</a:t>
            </a:r>
            <a:endParaRPr lang="en-US" sz="3200" dirty="0"/>
          </a:p>
          <a:p>
            <a:pPr marL="0" indent="0">
              <a:buNone/>
            </a:pPr>
            <a:r>
              <a:rPr lang="en-US" sz="3200" dirty="0"/>
              <a:t/>
            </a:r>
            <a:br>
              <a:rPr lang="en-US" sz="3200" dirty="0"/>
            </a:br>
            <a:r>
              <a:rPr lang="en-US" sz="3200" dirty="0" smtClean="0"/>
              <a:t>Examine </a:t>
            </a:r>
            <a:r>
              <a:rPr lang="en-US" sz="3200" dirty="0"/>
              <a:t>your heart. Are you knitted in soul to and are you cleaving to the presence of God.?</a:t>
            </a:r>
          </a:p>
          <a:p>
            <a:pPr marL="0" indent="0">
              <a:buNone/>
            </a:pPr>
            <a:r>
              <a:rPr lang="en-US" sz="3200" dirty="0"/>
              <a:t/>
            </a:r>
            <a:br>
              <a:rPr lang="en-US" sz="3200" dirty="0"/>
            </a:br>
            <a:r>
              <a:rPr lang="en-US" sz="3200" dirty="0" smtClean="0"/>
              <a:t>Holy </a:t>
            </a:r>
            <a:r>
              <a:rPr lang="en-US" sz="3200" dirty="0"/>
              <a:t>Spirit will guide you in your relationships with your brothers and sisters, friends, family members, and even your leaders. When you’re crossing the line when you feel bound, trapped, ungodly territory. </a:t>
            </a:r>
          </a:p>
          <a:p>
            <a:pPr marL="0" indent="0">
              <a:buNone/>
            </a:pPr>
            <a:endParaRPr lang="en-US" dirty="0"/>
          </a:p>
        </p:txBody>
      </p:sp>
    </p:spTree>
    <p:extLst>
      <p:ext uri="{BB962C8B-B14F-4D97-AF65-F5344CB8AC3E}">
        <p14:creationId xmlns:p14="http://schemas.microsoft.com/office/powerpoint/2010/main" val="26967273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45" y="22578"/>
            <a:ext cx="10131425" cy="1456267"/>
          </a:xfrm>
        </p:spPr>
        <p:txBody>
          <a:bodyPr/>
          <a:lstStyle/>
          <a:p>
            <a:r>
              <a:rPr lang="en-US" b="1" dirty="0" smtClean="0">
                <a:solidFill>
                  <a:srgbClr val="FFC000"/>
                </a:solidFill>
              </a:rPr>
              <a:t>Colossians 2:2,19</a:t>
            </a:r>
            <a:endParaRPr lang="en-US" b="1" dirty="0">
              <a:solidFill>
                <a:srgbClr val="FFC000"/>
              </a:solidFill>
            </a:endParaRPr>
          </a:p>
        </p:txBody>
      </p:sp>
      <p:sp>
        <p:nvSpPr>
          <p:cNvPr id="3" name="Content Placeholder 2"/>
          <p:cNvSpPr>
            <a:spLocks noGrp="1"/>
          </p:cNvSpPr>
          <p:nvPr>
            <p:ph idx="1"/>
          </p:nvPr>
        </p:nvSpPr>
        <p:spPr>
          <a:xfrm>
            <a:off x="685801" y="553156"/>
            <a:ext cx="11122377" cy="5238045"/>
          </a:xfrm>
        </p:spPr>
        <p:txBody>
          <a:bodyPr>
            <a:normAutofit fontScale="92500" lnSpcReduction="10000"/>
          </a:bodyPr>
          <a:lstStyle/>
          <a:p>
            <a:pPr marL="0" indent="0">
              <a:buNone/>
            </a:pPr>
            <a:endParaRPr lang="en-US" dirty="0"/>
          </a:p>
          <a:p>
            <a:pPr marL="0" indent="0">
              <a:buNone/>
            </a:pPr>
            <a:r>
              <a:rPr lang="en-US" sz="3600" dirty="0"/>
              <a:t>“That their hearts may be encouraged, being knit together in love, attaining to all the riches of full assurance of understanding, to the knowledge of the mystery of God, both of the father and of Christ. “</a:t>
            </a:r>
          </a:p>
          <a:p>
            <a:pPr marL="0" indent="0">
              <a:buNone/>
            </a:pPr>
            <a:endParaRPr lang="en-US" sz="3600" dirty="0"/>
          </a:p>
          <a:p>
            <a:pPr marL="0" indent="0">
              <a:buNone/>
            </a:pPr>
            <a:r>
              <a:rPr lang="en-US" sz="3600" dirty="0"/>
              <a:t>2:19 ““And not holding fast to the head from whom all the body nourished and knit together by joints and ligaments grows with the increase that is from God.“ </a:t>
            </a:r>
          </a:p>
          <a:p>
            <a:pPr marL="0" indent="0">
              <a:buNone/>
            </a:pPr>
            <a:r>
              <a:rPr lang="en-US" dirty="0"/>
              <a:t/>
            </a:r>
            <a:br>
              <a:rPr lang="en-US" dirty="0"/>
            </a:br>
            <a:endParaRPr lang="en-US" dirty="0"/>
          </a:p>
        </p:txBody>
      </p:sp>
    </p:spTree>
    <p:extLst>
      <p:ext uri="{BB962C8B-B14F-4D97-AF65-F5344CB8AC3E}">
        <p14:creationId xmlns:p14="http://schemas.microsoft.com/office/powerpoint/2010/main" val="939991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600" dirty="0"/>
              <a:t>If you have tied yourself to another person so that you cannot move on. Your </a:t>
            </a:r>
            <a:r>
              <a:rPr lang="en-US" sz="3600" dirty="0" smtClean="0"/>
              <a:t>“life </a:t>
            </a:r>
            <a:r>
              <a:rPr lang="en-US" sz="3600" dirty="0"/>
              <a:t>is over</a:t>
            </a:r>
            <a:r>
              <a:rPr lang="en-US" sz="3600" dirty="0" smtClean="0"/>
              <a:t>.” </a:t>
            </a:r>
          </a:p>
          <a:p>
            <a:pPr marL="0" indent="0">
              <a:buNone/>
            </a:pPr>
            <a:r>
              <a:rPr lang="en-US" sz="3600" dirty="0" smtClean="0"/>
              <a:t>That </a:t>
            </a:r>
            <a:r>
              <a:rPr lang="en-US" sz="3600" dirty="0"/>
              <a:t>is when you have placed somebody else instead of God.</a:t>
            </a:r>
          </a:p>
          <a:p>
            <a:pPr marL="0" indent="0">
              <a:buNone/>
            </a:pPr>
            <a:r>
              <a:rPr lang="en-US" dirty="0"/>
              <a:t/>
            </a:r>
            <a:br>
              <a:rPr lang="en-US" dirty="0"/>
            </a:br>
            <a:endParaRPr lang="en-US" dirty="0"/>
          </a:p>
        </p:txBody>
      </p:sp>
    </p:spTree>
    <p:extLst>
      <p:ext uri="{BB962C8B-B14F-4D97-AF65-F5344CB8AC3E}">
        <p14:creationId xmlns:p14="http://schemas.microsoft.com/office/powerpoint/2010/main" val="2878199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01600"/>
            <a:ext cx="10131425" cy="1456267"/>
          </a:xfrm>
        </p:spPr>
        <p:txBody>
          <a:bodyPr>
            <a:normAutofit/>
          </a:bodyPr>
          <a:lstStyle/>
          <a:p>
            <a:r>
              <a:rPr lang="en-US" sz="4000" b="1" dirty="0" smtClean="0">
                <a:solidFill>
                  <a:srgbClr val="FFC000"/>
                </a:solidFill>
              </a:rPr>
              <a:t>When this worked</a:t>
            </a:r>
            <a:endParaRPr lang="en-US" sz="4000" b="1" dirty="0">
              <a:solidFill>
                <a:srgbClr val="FFC000"/>
              </a:solidFill>
            </a:endParaRPr>
          </a:p>
        </p:txBody>
      </p:sp>
      <p:sp>
        <p:nvSpPr>
          <p:cNvPr id="3" name="Content Placeholder 2"/>
          <p:cNvSpPr>
            <a:spLocks noGrp="1"/>
          </p:cNvSpPr>
          <p:nvPr>
            <p:ph idx="1"/>
          </p:nvPr>
        </p:nvSpPr>
        <p:spPr/>
        <p:txBody>
          <a:bodyPr>
            <a:noAutofit/>
          </a:bodyPr>
          <a:lstStyle/>
          <a:p>
            <a:r>
              <a:rPr lang="en-US" sz="4000" dirty="0"/>
              <a:t>Joshua honored Moses, but when Moses died, Joshua went forward.</a:t>
            </a:r>
          </a:p>
          <a:p>
            <a:r>
              <a:rPr lang="en-US" sz="4000" dirty="0"/>
              <a:t>Elisha honored Elijah, but when Elijah went to heaven, Elijah moved forward.</a:t>
            </a:r>
          </a:p>
          <a:p>
            <a:r>
              <a:rPr lang="en-US" sz="4000" dirty="0"/>
              <a:t>The disciples loved Jesus, but when Jesus went to heaven, they went on to build the church and spread the message through the power of the Holy Spirit.</a:t>
            </a:r>
          </a:p>
          <a:p>
            <a:pPr marL="0" indent="0">
              <a:buNone/>
            </a:pPr>
            <a:endParaRPr lang="en-US" sz="4000" dirty="0"/>
          </a:p>
        </p:txBody>
      </p:sp>
    </p:spTree>
    <p:extLst>
      <p:ext uri="{BB962C8B-B14F-4D97-AF65-F5344CB8AC3E}">
        <p14:creationId xmlns:p14="http://schemas.microsoft.com/office/powerpoint/2010/main" val="874908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1" y="2142067"/>
            <a:ext cx="10851443" cy="4461933"/>
          </a:xfrm>
        </p:spPr>
        <p:txBody>
          <a:bodyPr>
            <a:noAutofit/>
          </a:bodyPr>
          <a:lstStyle/>
          <a:p>
            <a:pPr marL="0" indent="0">
              <a:buNone/>
            </a:pPr>
            <a:r>
              <a:rPr lang="en-US" sz="4000" dirty="0"/>
              <a:t>Deliverance is about destroying the works of the devil through confession, repentance, denouncing, and renouncing and evil spirits being cast out.  </a:t>
            </a:r>
          </a:p>
          <a:p>
            <a:pPr marL="0" indent="0">
              <a:buNone/>
            </a:pPr>
            <a:r>
              <a:rPr lang="en-US" sz="4000" dirty="0"/>
              <a:t>The choice for deliverance is always made by the individual and never against their will. </a:t>
            </a:r>
          </a:p>
        </p:txBody>
      </p:sp>
    </p:spTree>
    <p:extLst>
      <p:ext uri="{BB962C8B-B14F-4D97-AF65-F5344CB8AC3E}">
        <p14:creationId xmlns:p14="http://schemas.microsoft.com/office/powerpoint/2010/main" val="3137659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37" y="121920"/>
            <a:ext cx="10131425" cy="1456267"/>
          </a:xfrm>
        </p:spPr>
        <p:txBody>
          <a:bodyPr/>
          <a:lstStyle/>
          <a:p>
            <a:r>
              <a:rPr lang="en-US" b="1" dirty="0">
                <a:solidFill>
                  <a:srgbClr val="FFC000"/>
                </a:solidFill>
              </a:rPr>
              <a:t>Matthew 22:37</a:t>
            </a:r>
          </a:p>
        </p:txBody>
      </p:sp>
      <p:sp>
        <p:nvSpPr>
          <p:cNvPr id="3" name="Content Placeholder 2"/>
          <p:cNvSpPr>
            <a:spLocks noGrp="1"/>
          </p:cNvSpPr>
          <p:nvPr>
            <p:ph idx="1"/>
          </p:nvPr>
        </p:nvSpPr>
        <p:spPr/>
        <p:txBody>
          <a:bodyPr>
            <a:normAutofit fontScale="85000" lnSpcReduction="10000"/>
          </a:bodyPr>
          <a:lstStyle/>
          <a:p>
            <a:pPr marL="0" indent="0">
              <a:buNone/>
            </a:pPr>
            <a:r>
              <a:rPr lang="en-US" sz="3600" dirty="0" smtClean="0"/>
              <a:t>“Jesus </a:t>
            </a:r>
            <a:r>
              <a:rPr lang="en-US" sz="3600" dirty="0"/>
              <a:t>said unto them, you shall love the Lord, your God with all your heart, all your soul and with all your mind.“ If you have developed an unhealthy </a:t>
            </a:r>
            <a:r>
              <a:rPr lang="en-US" sz="3600" dirty="0" smtClean="0"/>
              <a:t>soul-tie, </a:t>
            </a:r>
            <a:r>
              <a:rPr lang="en-US" sz="3600" dirty="0"/>
              <a:t>God says I want you to bring your whole soul. I want you to bring that to a loving, affectionate, passionate relationship </a:t>
            </a:r>
            <a:r>
              <a:rPr lang="en-US" sz="3600" dirty="0" err="1"/>
              <a:t>relationship</a:t>
            </a:r>
            <a:r>
              <a:rPr lang="en-US" sz="3600" dirty="0"/>
              <a:t> with me! </a:t>
            </a:r>
          </a:p>
          <a:p>
            <a:pPr marL="0" indent="0">
              <a:buNone/>
            </a:pPr>
            <a:endParaRPr lang="en-US" sz="3600" dirty="0" smtClean="0"/>
          </a:p>
          <a:p>
            <a:pPr marL="0" indent="0">
              <a:buNone/>
            </a:pPr>
            <a:r>
              <a:rPr lang="en-US" sz="3600" dirty="0" smtClean="0"/>
              <a:t>Psalm </a:t>
            </a:r>
            <a:r>
              <a:rPr lang="en-US" sz="3600" dirty="0"/>
              <a:t>23:3 says “ he restores my soul.”</a:t>
            </a:r>
          </a:p>
          <a:p>
            <a:pPr marL="0" indent="0">
              <a:buNone/>
            </a:pPr>
            <a:endParaRPr lang="en-US" dirty="0"/>
          </a:p>
        </p:txBody>
      </p:sp>
    </p:spTree>
    <p:extLst>
      <p:ext uri="{BB962C8B-B14F-4D97-AF65-F5344CB8AC3E}">
        <p14:creationId xmlns:p14="http://schemas.microsoft.com/office/powerpoint/2010/main" val="167466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09600"/>
            <a:ext cx="11140439" cy="5547360"/>
          </a:xfrm>
        </p:spPr>
        <p:txBody>
          <a:bodyPr>
            <a:normAutofit fontScale="85000" lnSpcReduction="10000"/>
          </a:bodyPr>
          <a:lstStyle/>
          <a:p>
            <a:pPr marL="0" indent="0">
              <a:buNone/>
            </a:pPr>
            <a:r>
              <a:rPr lang="en-US" sz="5200" dirty="0"/>
              <a:t>Psalm 7:2 “Oh Lord, I take refuge in you. Save and deliver me from all who pursue me, or they will tear my soul like a lion, rending it in pieces while there’s none to deliver</a:t>
            </a:r>
            <a:r>
              <a:rPr lang="en-US" sz="5200" dirty="0" smtClean="0"/>
              <a:t>.”</a:t>
            </a:r>
          </a:p>
          <a:p>
            <a:pPr marL="0" indent="0">
              <a:buNone/>
            </a:pPr>
            <a:endParaRPr lang="en-US" sz="5200" dirty="0" smtClean="0"/>
          </a:p>
          <a:p>
            <a:pPr marL="0" indent="0">
              <a:buNone/>
            </a:pPr>
            <a:r>
              <a:rPr lang="en-US" sz="5200" dirty="0" smtClean="0"/>
              <a:t>The </a:t>
            </a:r>
            <a:r>
              <a:rPr lang="en-US" sz="5200" dirty="0"/>
              <a:t>devil cannot take your spirit, but he can shatter your soul.</a:t>
            </a:r>
          </a:p>
          <a:p>
            <a:pPr marL="0" indent="0">
              <a:buNone/>
            </a:pPr>
            <a:r>
              <a:rPr lang="en-US" sz="3200" dirty="0"/>
              <a:t/>
            </a:r>
            <a:br>
              <a:rPr lang="en-US" sz="3200" dirty="0"/>
            </a:br>
            <a:endParaRPr lang="en-US" sz="3200" dirty="0"/>
          </a:p>
        </p:txBody>
      </p:sp>
    </p:spTree>
    <p:extLst>
      <p:ext uri="{BB962C8B-B14F-4D97-AF65-F5344CB8AC3E}">
        <p14:creationId xmlns:p14="http://schemas.microsoft.com/office/powerpoint/2010/main" val="41852573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break unhealthy </a:t>
            </a:r>
            <a:r>
              <a:rPr lang="en-US" dirty="0" smtClean="0"/>
              <a:t>soul-tie:</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600" dirty="0" smtClean="0"/>
              <a:t> </a:t>
            </a:r>
            <a:r>
              <a:rPr lang="en-US" sz="3600" dirty="0"/>
              <a:t>Confess it. Permission breaking confession. Confess the sinfulness of the arrangement.</a:t>
            </a:r>
          </a:p>
          <a:p>
            <a:r>
              <a:rPr lang="en-US" sz="3600" dirty="0"/>
              <a:t>Extend forgiveness when necessary. </a:t>
            </a:r>
          </a:p>
          <a:p>
            <a:r>
              <a:rPr lang="en-US" sz="3600" dirty="0" err="1"/>
              <a:t>Unforgiveness</a:t>
            </a:r>
            <a:r>
              <a:rPr lang="en-US" sz="3600" dirty="0"/>
              <a:t> is drinking poison and hoping it kills the other person.</a:t>
            </a:r>
          </a:p>
          <a:p>
            <a:pPr marL="0" indent="0">
              <a:buNone/>
            </a:pPr>
            <a:endParaRPr lang="en-US" dirty="0"/>
          </a:p>
        </p:txBody>
      </p:sp>
    </p:spTree>
    <p:extLst>
      <p:ext uri="{BB962C8B-B14F-4D97-AF65-F5344CB8AC3E}">
        <p14:creationId xmlns:p14="http://schemas.microsoft.com/office/powerpoint/2010/main" val="153423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600" dirty="0" smtClean="0"/>
              <a:t>Forgiveness is not forgetting.</a:t>
            </a:r>
          </a:p>
          <a:p>
            <a:r>
              <a:rPr lang="en-US" sz="3600" dirty="0" smtClean="0"/>
              <a:t>Forgiveness is not letting them off the hook.</a:t>
            </a:r>
          </a:p>
          <a:p>
            <a:r>
              <a:rPr lang="en-US" sz="3600" dirty="0" smtClean="0"/>
              <a:t>Forgiveness is setting the prisoner free and then realizing you were the prisoner If you hold onto bitterness, you have a bond that remains in your anger. Resentment until you forgive them.</a:t>
            </a:r>
          </a:p>
          <a:p>
            <a:pPr marL="0" indent="0">
              <a:buNone/>
            </a:pPr>
            <a:endParaRPr lang="en-US" dirty="0"/>
          </a:p>
        </p:txBody>
      </p:sp>
    </p:spTree>
    <p:extLst>
      <p:ext uri="{BB962C8B-B14F-4D97-AF65-F5344CB8AC3E}">
        <p14:creationId xmlns:p14="http://schemas.microsoft.com/office/powerpoint/2010/main" val="797097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3600" dirty="0"/>
              <a:t>Forgiveness doesn’t make you a victim. It takes a victim and makes them into a victor. Makes you victorious</a:t>
            </a:r>
          </a:p>
          <a:p>
            <a:r>
              <a:rPr lang="en-US" sz="3600" dirty="0"/>
              <a:t>Forgiveness doesn’t erase the past, it just gives you hope for the future. When you don’t forgive a person, that makes the demons, </a:t>
            </a:r>
            <a:r>
              <a:rPr lang="en-US" sz="3600" dirty="0" smtClean="0"/>
              <a:t>un-forgiveness</a:t>
            </a:r>
            <a:r>
              <a:rPr lang="en-US" sz="3600" dirty="0"/>
              <a:t>, torment, and harassment, and the bond that that relationship will get stronger and you may hate that person. They have a stronger grip over you through </a:t>
            </a:r>
            <a:r>
              <a:rPr lang="en-US" sz="3600" dirty="0" smtClean="0"/>
              <a:t>un-forgiveness</a:t>
            </a:r>
            <a:r>
              <a:rPr lang="en-US" sz="3600" dirty="0"/>
              <a:t>. </a:t>
            </a:r>
          </a:p>
          <a:p>
            <a:pPr marL="0" indent="0">
              <a:buNone/>
            </a:pPr>
            <a:endParaRPr lang="en-US" dirty="0"/>
          </a:p>
        </p:txBody>
      </p:sp>
    </p:spTree>
    <p:extLst>
      <p:ext uri="{BB962C8B-B14F-4D97-AF65-F5344CB8AC3E}">
        <p14:creationId xmlns:p14="http://schemas.microsoft.com/office/powerpoint/2010/main" val="8718778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1456267"/>
          </a:xfrm>
        </p:spPr>
        <p:txBody>
          <a:bodyPr/>
          <a:lstStyle/>
          <a:p>
            <a:r>
              <a:rPr lang="en-US" dirty="0" err="1" smtClean="0"/>
              <a:t>Unforgiveness</a:t>
            </a:r>
            <a:r>
              <a:rPr lang="en-US" dirty="0" smtClean="0"/>
              <a:t> Ties you Up   </a:t>
            </a:r>
            <a:br>
              <a:rPr lang="en-US" dirty="0" smtClean="0"/>
            </a:br>
            <a:r>
              <a:rPr lang="en-US" sz="4000" b="1" dirty="0" smtClean="0">
                <a:solidFill>
                  <a:srgbClr val="FFC000"/>
                </a:solidFill>
              </a:rPr>
              <a:t>Matthew 18:23-35</a:t>
            </a:r>
            <a:endParaRPr lang="en-US" sz="4000" b="1" dirty="0">
              <a:solidFill>
                <a:srgbClr val="FFC000"/>
              </a:solidFill>
            </a:endParaRPr>
          </a:p>
        </p:txBody>
      </p:sp>
      <p:sp>
        <p:nvSpPr>
          <p:cNvPr id="3" name="Content Placeholder 2"/>
          <p:cNvSpPr>
            <a:spLocks noGrp="1"/>
          </p:cNvSpPr>
          <p:nvPr>
            <p:ph idx="1"/>
          </p:nvPr>
        </p:nvSpPr>
        <p:spPr/>
        <p:txBody>
          <a:bodyPr>
            <a:noAutofit/>
          </a:bodyPr>
          <a:lstStyle/>
          <a:p>
            <a:pPr marL="0" indent="0">
              <a:buNone/>
            </a:pPr>
            <a:r>
              <a:rPr lang="en-US" sz="2800" b="1" baseline="30000" dirty="0"/>
              <a:t>23 </a:t>
            </a:r>
            <a:r>
              <a:rPr lang="en-US" sz="2800" dirty="0"/>
              <a:t>“Therefore, the kingdom of heaven is like a king who wanted to settle accounts with his servants. </a:t>
            </a:r>
            <a:r>
              <a:rPr lang="en-US" sz="2800" b="1" baseline="30000" dirty="0"/>
              <a:t>24 </a:t>
            </a:r>
            <a:r>
              <a:rPr lang="en-US" sz="2800" dirty="0"/>
              <a:t>As he began the settlement, a man who owed him ten thousand bags of gold</a:t>
            </a:r>
            <a:r>
              <a:rPr lang="en-US" sz="2800" baseline="30000" dirty="0"/>
              <a:t>[</a:t>
            </a:r>
            <a:r>
              <a:rPr lang="en-US" sz="2800" baseline="30000" dirty="0">
                <a:hlinkClick r:id="rId2" tooltip="See footnote h"/>
              </a:rPr>
              <a:t>h</a:t>
            </a:r>
            <a:r>
              <a:rPr lang="en-US" sz="2800" baseline="30000" dirty="0"/>
              <a:t>]</a:t>
            </a:r>
            <a:r>
              <a:rPr lang="en-US" sz="2800" dirty="0"/>
              <a:t> was brought to him. </a:t>
            </a:r>
            <a:r>
              <a:rPr lang="en-US" sz="2800" b="1" baseline="30000" dirty="0"/>
              <a:t>25 </a:t>
            </a:r>
            <a:r>
              <a:rPr lang="en-US" sz="2800" dirty="0"/>
              <a:t>Since he was not able to pay, the master ordered that he and his wife and his children and all that he had be sold to repay the debt.</a:t>
            </a:r>
          </a:p>
          <a:p>
            <a:pPr marL="0" indent="0">
              <a:buNone/>
            </a:pPr>
            <a:r>
              <a:rPr lang="en-US" sz="2800" b="1" baseline="30000" dirty="0"/>
              <a:t>26 </a:t>
            </a:r>
            <a:r>
              <a:rPr lang="en-US" sz="2800" dirty="0"/>
              <a:t>“At this the servant fell on his knees before him. ‘Be patient with me,’ he begged, ‘and I will pay back everything.’ </a:t>
            </a:r>
            <a:r>
              <a:rPr lang="en-US" sz="2800" b="1" baseline="30000" dirty="0"/>
              <a:t>27 </a:t>
            </a:r>
            <a:r>
              <a:rPr lang="en-US" sz="2800" dirty="0"/>
              <a:t>The servant’s master took pity on him, canceled the debt and let him go</a:t>
            </a:r>
            <a:r>
              <a:rPr lang="en-US" sz="2800" dirty="0" smtClean="0"/>
              <a:t>.</a:t>
            </a:r>
            <a:endParaRPr lang="en-US" sz="2800" dirty="0"/>
          </a:p>
        </p:txBody>
      </p:sp>
    </p:spTree>
    <p:extLst>
      <p:ext uri="{BB962C8B-B14F-4D97-AF65-F5344CB8AC3E}">
        <p14:creationId xmlns:p14="http://schemas.microsoft.com/office/powerpoint/2010/main" val="3860828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756" y="564444"/>
            <a:ext cx="11548533" cy="6141156"/>
          </a:xfrm>
        </p:spPr>
        <p:txBody>
          <a:bodyPr>
            <a:normAutofit lnSpcReduction="10000"/>
          </a:bodyPr>
          <a:lstStyle/>
          <a:p>
            <a:pPr marL="0" indent="0">
              <a:buNone/>
            </a:pPr>
            <a:r>
              <a:rPr lang="en-US" sz="3600" b="1" baseline="30000" dirty="0"/>
              <a:t>28 </a:t>
            </a:r>
            <a:r>
              <a:rPr lang="en-US" sz="3600" dirty="0"/>
              <a:t>“But when that servant went out, he found one of his fellow servants who owed him a hundred silver coins.</a:t>
            </a:r>
            <a:r>
              <a:rPr lang="en-US" sz="3600" baseline="30000" dirty="0"/>
              <a:t>[</a:t>
            </a:r>
            <a:r>
              <a:rPr lang="en-US" sz="3600" baseline="30000" dirty="0" err="1">
                <a:hlinkClick r:id="rId2" tooltip="See footnote i"/>
              </a:rPr>
              <a:t>i</a:t>
            </a:r>
            <a:r>
              <a:rPr lang="en-US" sz="3600" baseline="30000" dirty="0"/>
              <a:t>]</a:t>
            </a:r>
            <a:r>
              <a:rPr lang="en-US" sz="3600" dirty="0"/>
              <a:t> He grabbed him and began to choke him. ‘Pay back what you owe me!’ he demanded.</a:t>
            </a:r>
          </a:p>
          <a:p>
            <a:pPr marL="0" indent="0">
              <a:buNone/>
            </a:pPr>
            <a:r>
              <a:rPr lang="en-US" sz="3600" b="1" baseline="30000" dirty="0"/>
              <a:t>29 </a:t>
            </a:r>
            <a:r>
              <a:rPr lang="en-US" sz="3600" dirty="0"/>
              <a:t>“His fellow servant fell to his knees and begged him, ‘Be patient with me, and I will pay it back.’</a:t>
            </a:r>
          </a:p>
          <a:p>
            <a:pPr marL="0" indent="0">
              <a:buNone/>
            </a:pPr>
            <a:r>
              <a:rPr lang="en-US" sz="3600" b="1" baseline="30000" dirty="0"/>
              <a:t>30 </a:t>
            </a:r>
            <a:r>
              <a:rPr lang="en-US" sz="3600" dirty="0"/>
              <a:t>“But he refused. Instead, he went off and had the man thrown into prison until he could pay the debt. </a:t>
            </a:r>
            <a:r>
              <a:rPr lang="en-US" sz="3600" b="1" baseline="30000" dirty="0"/>
              <a:t>31 </a:t>
            </a:r>
            <a:r>
              <a:rPr lang="en-US" sz="3600" dirty="0"/>
              <a:t>When the other servants saw what had happened, they were outraged and went and told their master everything that had happened.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46567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474133"/>
            <a:ext cx="11153422" cy="6028267"/>
          </a:xfrm>
        </p:spPr>
        <p:txBody>
          <a:bodyPr>
            <a:normAutofit/>
          </a:bodyPr>
          <a:lstStyle/>
          <a:p>
            <a:pPr marL="0" indent="0">
              <a:buNone/>
            </a:pPr>
            <a:r>
              <a:rPr lang="en-US" sz="3600" b="1" baseline="30000" dirty="0"/>
              <a:t>32 </a:t>
            </a:r>
            <a:r>
              <a:rPr lang="en-US" sz="3600" dirty="0"/>
              <a:t>“Then the master called the servant in. ‘You wicked servant,’ he said, ‘I canceled all that debt of yours because you begged me to. </a:t>
            </a:r>
            <a:r>
              <a:rPr lang="en-US" sz="3600" b="1" baseline="30000" dirty="0"/>
              <a:t>33 </a:t>
            </a:r>
            <a:r>
              <a:rPr lang="en-US" sz="3600" dirty="0"/>
              <a:t>Shouldn’t you have had mercy on your fellow servant just as I had on you?’ </a:t>
            </a:r>
            <a:r>
              <a:rPr lang="en-US" sz="3600" b="1" baseline="30000" dirty="0"/>
              <a:t>34 </a:t>
            </a:r>
            <a:r>
              <a:rPr lang="en-US" sz="3600" dirty="0"/>
              <a:t>In anger his master handed him over to the jailers to be tortured, until he should pay back all he owed.</a:t>
            </a:r>
          </a:p>
          <a:p>
            <a:pPr marL="0" indent="0">
              <a:buNone/>
            </a:pPr>
            <a:r>
              <a:rPr lang="en-US" sz="3600" b="1" baseline="30000" dirty="0"/>
              <a:t>35 </a:t>
            </a:r>
            <a:r>
              <a:rPr lang="en-US" sz="3600" dirty="0"/>
              <a:t>“This is how my heavenly Father will treat each of you unless you forgive your brother or sister from your heart.”</a:t>
            </a:r>
          </a:p>
          <a:p>
            <a:pPr marL="0" indent="0">
              <a:buNone/>
            </a:pPr>
            <a:endParaRPr lang="en-US" dirty="0"/>
          </a:p>
        </p:txBody>
      </p:sp>
    </p:spTree>
    <p:extLst>
      <p:ext uri="{BB962C8B-B14F-4D97-AF65-F5344CB8AC3E}">
        <p14:creationId xmlns:p14="http://schemas.microsoft.com/office/powerpoint/2010/main" val="304916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Deliverance is the Children’s Bread</a:t>
            </a:r>
            <a:endParaRPr lang="en-US" b="1" dirty="0">
              <a:solidFill>
                <a:srgbClr val="FFC000"/>
              </a:solidFill>
            </a:endParaRPr>
          </a:p>
        </p:txBody>
      </p:sp>
      <p:sp>
        <p:nvSpPr>
          <p:cNvPr id="3" name="Content Placeholder 2"/>
          <p:cNvSpPr>
            <a:spLocks noGrp="1"/>
          </p:cNvSpPr>
          <p:nvPr>
            <p:ph idx="1"/>
          </p:nvPr>
        </p:nvSpPr>
        <p:spPr/>
        <p:txBody>
          <a:bodyPr/>
          <a:lstStyle/>
          <a:p>
            <a:pPr marL="0" indent="0">
              <a:buNone/>
            </a:pPr>
            <a:r>
              <a:rPr lang="en-US" sz="3200" b="1" baseline="30000" dirty="0"/>
              <a:t>24 </a:t>
            </a:r>
            <a:r>
              <a:rPr lang="en-US" sz="3200" dirty="0"/>
              <a:t>Jesus left that place and went to the vicinity of </a:t>
            </a:r>
            <a:r>
              <a:rPr lang="en-US" sz="3200" dirty="0" err="1"/>
              <a:t>Tyre</a:t>
            </a:r>
            <a:r>
              <a:rPr lang="en-US" sz="3200" dirty="0"/>
              <a:t>.</a:t>
            </a:r>
            <a:r>
              <a:rPr lang="en-US" sz="3200" baseline="30000" dirty="0"/>
              <a:t>[</a:t>
            </a:r>
            <a:r>
              <a:rPr lang="en-US" sz="3200" baseline="30000" dirty="0">
                <a:hlinkClick r:id="rId2" tooltip="See footnote g"/>
              </a:rPr>
              <a:t>g</a:t>
            </a:r>
            <a:r>
              <a:rPr lang="en-US" sz="3200" baseline="30000" dirty="0"/>
              <a:t>]</a:t>
            </a:r>
            <a:r>
              <a:rPr lang="en-US" sz="3200" dirty="0"/>
              <a:t> He entered a house and did not want anyone to know it; yet he could not keep his presence secret. </a:t>
            </a:r>
            <a:r>
              <a:rPr lang="en-US" sz="3200" b="1" baseline="30000" dirty="0"/>
              <a:t>25 </a:t>
            </a:r>
            <a:r>
              <a:rPr lang="en-US" sz="3200" dirty="0"/>
              <a:t>In fact, as soon as she heard about him, a woman whose little daughter was possessed by an impure spirit came and fell at his feet. </a:t>
            </a:r>
            <a:r>
              <a:rPr lang="en-US" sz="3200" b="1" baseline="30000" dirty="0"/>
              <a:t>26 </a:t>
            </a:r>
            <a:r>
              <a:rPr lang="en-US" sz="3200" dirty="0"/>
              <a:t>The woman was a Greek, born in Syrian Phoenicia. She begged Jesus to drive the demon out of her daughter.</a:t>
            </a:r>
          </a:p>
          <a:p>
            <a:pPr marL="0" indent="0">
              <a:buNone/>
            </a:pPr>
            <a:endParaRPr lang="en-US" dirty="0"/>
          </a:p>
        </p:txBody>
      </p:sp>
    </p:spTree>
    <p:extLst>
      <p:ext uri="{BB962C8B-B14F-4D97-AF65-F5344CB8AC3E}">
        <p14:creationId xmlns:p14="http://schemas.microsoft.com/office/powerpoint/2010/main" val="348794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01600"/>
            <a:ext cx="10131425" cy="1456267"/>
          </a:xfrm>
        </p:spPr>
        <p:txBody>
          <a:bodyPr/>
          <a:lstStyle/>
          <a:p>
            <a:endParaRPr lang="en-US" dirty="0"/>
          </a:p>
        </p:txBody>
      </p:sp>
      <p:sp>
        <p:nvSpPr>
          <p:cNvPr id="3" name="Content Placeholder 2"/>
          <p:cNvSpPr>
            <a:spLocks noGrp="1"/>
          </p:cNvSpPr>
          <p:nvPr>
            <p:ph idx="1"/>
          </p:nvPr>
        </p:nvSpPr>
        <p:spPr>
          <a:xfrm>
            <a:off x="685801" y="1298223"/>
            <a:ext cx="10693399" cy="4492978"/>
          </a:xfrm>
        </p:spPr>
        <p:txBody>
          <a:bodyPr>
            <a:normAutofit fontScale="92500" lnSpcReduction="20000"/>
          </a:bodyPr>
          <a:lstStyle/>
          <a:p>
            <a:pPr marL="0" indent="0">
              <a:buNone/>
            </a:pPr>
            <a:r>
              <a:rPr lang="en-US" sz="3600" b="1" baseline="30000" dirty="0"/>
              <a:t>27 </a:t>
            </a:r>
            <a:r>
              <a:rPr lang="en-US" sz="3600" dirty="0"/>
              <a:t>“First let the children eat all they want,” he told her, “for it is not right to take the children’s bread and toss it to the dogs.”</a:t>
            </a:r>
          </a:p>
          <a:p>
            <a:pPr marL="0" indent="0">
              <a:buNone/>
            </a:pPr>
            <a:r>
              <a:rPr lang="en-US" sz="3600" b="1" baseline="30000" dirty="0"/>
              <a:t>28 </a:t>
            </a:r>
            <a:r>
              <a:rPr lang="en-US" sz="3600" dirty="0"/>
              <a:t>“Lord,” she replied, “even the dogs under the table eat the children’s crumbs.”</a:t>
            </a:r>
          </a:p>
          <a:p>
            <a:pPr marL="0" indent="0">
              <a:buNone/>
            </a:pPr>
            <a:r>
              <a:rPr lang="en-US" sz="3600" b="1" baseline="30000" dirty="0"/>
              <a:t>29 </a:t>
            </a:r>
            <a:r>
              <a:rPr lang="en-US" sz="3600" dirty="0"/>
              <a:t>Then he told her, “For such a reply, you may go; the demon has left your daughter.”</a:t>
            </a:r>
          </a:p>
          <a:p>
            <a:pPr marL="0" indent="0">
              <a:buNone/>
            </a:pPr>
            <a:r>
              <a:rPr lang="en-US" sz="3600" b="1" baseline="30000" dirty="0"/>
              <a:t>30 </a:t>
            </a:r>
            <a:r>
              <a:rPr lang="en-US" sz="3600" dirty="0"/>
              <a:t>She went home and found her child lying on the bed, and the demon gone.</a:t>
            </a:r>
          </a:p>
          <a:p>
            <a:pPr marL="0" indent="0">
              <a:buNone/>
            </a:pPr>
            <a:endParaRPr lang="en-US" dirty="0"/>
          </a:p>
        </p:txBody>
      </p:sp>
    </p:spTree>
    <p:extLst>
      <p:ext uri="{BB962C8B-B14F-4D97-AF65-F5344CB8AC3E}">
        <p14:creationId xmlns:p14="http://schemas.microsoft.com/office/powerpoint/2010/main" val="2772488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C000"/>
                </a:solidFill>
              </a:rPr>
              <a:t>Man is a Trinity</a:t>
            </a:r>
            <a:endParaRPr lang="en-US" sz="4000" b="1" dirty="0">
              <a:solidFill>
                <a:srgbClr val="FFC000"/>
              </a:solidFill>
            </a:endParaRPr>
          </a:p>
        </p:txBody>
      </p:sp>
      <p:sp>
        <p:nvSpPr>
          <p:cNvPr id="3" name="Content Placeholder 2"/>
          <p:cNvSpPr>
            <a:spLocks noGrp="1"/>
          </p:cNvSpPr>
          <p:nvPr>
            <p:ph idx="1"/>
          </p:nvPr>
        </p:nvSpPr>
        <p:spPr>
          <a:xfrm>
            <a:off x="428978" y="1162756"/>
            <a:ext cx="11593689" cy="4955821"/>
          </a:xfrm>
        </p:spPr>
        <p:txBody>
          <a:bodyPr>
            <a:normAutofit/>
          </a:bodyPr>
          <a:lstStyle/>
          <a:p>
            <a:pPr marL="0" indent="0">
              <a:buNone/>
            </a:pPr>
            <a:r>
              <a:rPr lang="en-US" sz="4000" dirty="0" smtClean="0"/>
              <a:t>“Now </a:t>
            </a:r>
            <a:r>
              <a:rPr lang="en-US" sz="4000" dirty="0"/>
              <a:t>may the God of peace himself sanctify you completely, and may your whole </a:t>
            </a:r>
            <a:r>
              <a:rPr lang="en-US" sz="4000" u="sng" dirty="0">
                <a:solidFill>
                  <a:srgbClr val="00B0F0"/>
                </a:solidFill>
              </a:rPr>
              <a:t>spirit</a:t>
            </a:r>
            <a:r>
              <a:rPr lang="en-US" sz="4000" dirty="0">
                <a:solidFill>
                  <a:srgbClr val="00B0F0"/>
                </a:solidFill>
              </a:rPr>
              <a:t>, </a:t>
            </a:r>
            <a:r>
              <a:rPr lang="en-US" sz="4000" u="sng" dirty="0">
                <a:solidFill>
                  <a:srgbClr val="00B0F0"/>
                </a:solidFill>
              </a:rPr>
              <a:t>soul</a:t>
            </a:r>
            <a:r>
              <a:rPr lang="en-US" sz="4000" dirty="0">
                <a:solidFill>
                  <a:srgbClr val="00B0F0"/>
                </a:solidFill>
              </a:rPr>
              <a:t> and </a:t>
            </a:r>
            <a:r>
              <a:rPr lang="en-US" sz="4000" u="sng" dirty="0">
                <a:solidFill>
                  <a:srgbClr val="00B0F0"/>
                </a:solidFill>
              </a:rPr>
              <a:t>body</a:t>
            </a:r>
            <a:r>
              <a:rPr lang="en-US" sz="4000" dirty="0">
                <a:solidFill>
                  <a:srgbClr val="00B0F0"/>
                </a:solidFill>
              </a:rPr>
              <a:t> </a:t>
            </a:r>
            <a:r>
              <a:rPr lang="en-US" sz="4000" dirty="0"/>
              <a:t>be preserved blameless at the coming of our Lord Jesus Christ</a:t>
            </a:r>
            <a:r>
              <a:rPr lang="en-US" sz="4000" dirty="0" smtClean="0"/>
              <a:t>.” </a:t>
            </a:r>
          </a:p>
          <a:p>
            <a:pPr marL="0" indent="0">
              <a:buNone/>
            </a:pPr>
            <a:r>
              <a:rPr lang="en-US" sz="4000" dirty="0" smtClean="0"/>
              <a:t>1 Thessalonians 5:23</a:t>
            </a:r>
            <a:r>
              <a:rPr lang="en-US" sz="4000" dirty="0"/>
              <a:t>. </a:t>
            </a:r>
          </a:p>
        </p:txBody>
      </p:sp>
    </p:spTree>
    <p:extLst>
      <p:ext uri="{BB962C8B-B14F-4D97-AF65-F5344CB8AC3E}">
        <p14:creationId xmlns:p14="http://schemas.microsoft.com/office/powerpoint/2010/main" val="2321872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3600" dirty="0"/>
              <a:t>It is with his </a:t>
            </a:r>
            <a:r>
              <a:rPr lang="en-US" sz="3600" dirty="0">
                <a:solidFill>
                  <a:srgbClr val="FFC000"/>
                </a:solidFill>
              </a:rPr>
              <a:t>spirit</a:t>
            </a:r>
            <a:r>
              <a:rPr lang="en-US" sz="3600" dirty="0"/>
              <a:t> that a man may contact God, true worship comes from the spirit of man. </a:t>
            </a:r>
            <a:endParaRPr lang="en-US" sz="3600" dirty="0" smtClean="0"/>
          </a:p>
          <a:p>
            <a:pPr marL="0" indent="0">
              <a:buNone/>
            </a:pPr>
            <a:r>
              <a:rPr lang="en-US" sz="3600" dirty="0" smtClean="0"/>
              <a:t>The </a:t>
            </a:r>
            <a:r>
              <a:rPr lang="en-US" sz="3600" dirty="0"/>
              <a:t>conscious and the subconscious </a:t>
            </a:r>
            <a:r>
              <a:rPr lang="en-US" sz="3600" dirty="0">
                <a:solidFill>
                  <a:srgbClr val="FFC000"/>
                </a:solidFill>
              </a:rPr>
              <a:t>minds</a:t>
            </a:r>
            <a:r>
              <a:rPr lang="en-US" sz="3600" dirty="0"/>
              <a:t> are part of the </a:t>
            </a:r>
            <a:r>
              <a:rPr lang="en-US" sz="3600" dirty="0">
                <a:solidFill>
                  <a:srgbClr val="FFC000"/>
                </a:solidFill>
              </a:rPr>
              <a:t>soul</a:t>
            </a:r>
            <a:r>
              <a:rPr lang="en-US" sz="3600" dirty="0"/>
              <a:t>. This includes the realm of </a:t>
            </a:r>
            <a:r>
              <a:rPr lang="en-US" sz="3600" dirty="0">
                <a:solidFill>
                  <a:srgbClr val="FFC000"/>
                </a:solidFill>
              </a:rPr>
              <a:t>emotions </a:t>
            </a:r>
            <a:r>
              <a:rPr lang="en-US" sz="3600" dirty="0"/>
              <a:t>and the </a:t>
            </a:r>
            <a:r>
              <a:rPr lang="en-US" sz="3600" dirty="0">
                <a:solidFill>
                  <a:srgbClr val="FFC000"/>
                </a:solidFill>
              </a:rPr>
              <a:t>will.</a:t>
            </a:r>
          </a:p>
          <a:p>
            <a:pPr marL="0" indent="0">
              <a:buNone/>
            </a:pPr>
            <a:r>
              <a:rPr lang="en-US" sz="3600" dirty="0">
                <a:solidFill>
                  <a:srgbClr val="FFC000"/>
                </a:solidFill>
              </a:rPr>
              <a:t>Soul</a:t>
            </a:r>
            <a:r>
              <a:rPr lang="en-US" sz="3600" dirty="0"/>
              <a:t> gives a man personality, self-awareness, rationality, and natural feeling. </a:t>
            </a:r>
            <a:endParaRPr lang="en-US" sz="3600" dirty="0" smtClean="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226412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1" y="1337733"/>
            <a:ext cx="10885310" cy="5181600"/>
          </a:xfrm>
        </p:spPr>
        <p:txBody>
          <a:bodyPr>
            <a:normAutofit lnSpcReduction="10000"/>
          </a:bodyPr>
          <a:lstStyle/>
          <a:p>
            <a:pPr marL="0" indent="0">
              <a:buNone/>
            </a:pPr>
            <a:r>
              <a:rPr lang="en-US" sz="3600" dirty="0"/>
              <a:t>The </a:t>
            </a:r>
            <a:r>
              <a:rPr lang="en-US" sz="3600" dirty="0">
                <a:solidFill>
                  <a:srgbClr val="FFC000"/>
                </a:solidFill>
              </a:rPr>
              <a:t>body</a:t>
            </a:r>
            <a:r>
              <a:rPr lang="en-US" sz="3600" dirty="0"/>
              <a:t> is a complex physical creation by which a person relates to this world the other people in the world. We now know that every person‘s body is in large measure a product of their DNA code which exists in every cell of the body to program.</a:t>
            </a:r>
          </a:p>
          <a:p>
            <a:pPr marL="0" indent="0">
              <a:buNone/>
            </a:pPr>
            <a:r>
              <a:rPr lang="en-US" sz="3600" dirty="0"/>
              <a:t>“And the Lord God formed man of the dust of the ground, and breathe into his nostrils, the breath of life; and man became a living soul.” Genesis 2:7 </a:t>
            </a:r>
            <a:br>
              <a:rPr lang="en-US" sz="3600" dirty="0"/>
            </a:br>
            <a:endParaRPr lang="en-US" sz="3600" dirty="0"/>
          </a:p>
          <a:p>
            <a:pPr marL="0" indent="0">
              <a:buNone/>
            </a:pPr>
            <a:endParaRPr lang="en-US" dirty="0"/>
          </a:p>
        </p:txBody>
      </p:sp>
    </p:spTree>
    <p:extLst>
      <p:ext uri="{BB962C8B-B14F-4D97-AF65-F5344CB8AC3E}">
        <p14:creationId xmlns:p14="http://schemas.microsoft.com/office/powerpoint/2010/main" val="175766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643</TotalTime>
  <Words>1584</Words>
  <Application>Microsoft Office PowerPoint</Application>
  <PresentationFormat>Custom</PresentationFormat>
  <Paragraphs>142</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Celestial</vt:lpstr>
      <vt:lpstr>Defense for Deliverance</vt:lpstr>
      <vt:lpstr>Mark 16:15-18</vt:lpstr>
      <vt:lpstr>What is “Deliverance?”</vt:lpstr>
      <vt:lpstr>PowerPoint Presentation</vt:lpstr>
      <vt:lpstr>Deliverance is the Children’s Bread</vt:lpstr>
      <vt:lpstr>PowerPoint Presentation</vt:lpstr>
      <vt:lpstr>Man is a Trinity</vt:lpstr>
      <vt:lpstr>PowerPoint Presentation</vt:lpstr>
      <vt:lpstr>PowerPoint Presentation</vt:lpstr>
      <vt:lpstr>Psalm 139:13</vt:lpstr>
      <vt:lpstr>PowerPoint Presentation</vt:lpstr>
      <vt:lpstr>Where Do Demons live in a Believer?</vt:lpstr>
      <vt:lpstr>PowerPoint Presentation</vt:lpstr>
      <vt:lpstr>PowerPoint Presentation</vt:lpstr>
      <vt:lpstr>1 Corinthians 6: 19-20</vt:lpstr>
      <vt:lpstr>Can a “Believer” have a Demon?</vt:lpstr>
      <vt:lpstr>Matthew 18:23-35</vt:lpstr>
      <vt:lpstr>Matthew 18:23-35</vt:lpstr>
      <vt:lpstr>Matthew 18:23-35</vt:lpstr>
      <vt:lpstr>If You have a Demon, Now what?</vt:lpstr>
      <vt:lpstr>Common Demon permissions</vt:lpstr>
      <vt:lpstr>PowerPoint Presentation</vt:lpstr>
      <vt:lpstr>PowerPoint Presentation</vt:lpstr>
      <vt:lpstr>PowerPoint Presentation</vt:lpstr>
      <vt:lpstr>PowerPoint Presentation</vt:lpstr>
      <vt:lpstr>PowerPoint Presentation</vt:lpstr>
      <vt:lpstr>Soul-Ties</vt:lpstr>
      <vt:lpstr>Soul-Ties        Biblical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Colossians 2:2,19</vt:lpstr>
      <vt:lpstr>PowerPoint Presentation</vt:lpstr>
      <vt:lpstr>When this worked</vt:lpstr>
      <vt:lpstr>Matthew 22:37</vt:lpstr>
      <vt:lpstr>PowerPoint Presentation</vt:lpstr>
      <vt:lpstr>How to break unhealthy soul-tie: </vt:lpstr>
      <vt:lpstr>PowerPoint Presentation</vt:lpstr>
      <vt:lpstr>PowerPoint Presentation</vt:lpstr>
      <vt:lpstr>Unforgiveness Ties you Up    Matthew 18:23-35</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 Ogilvie</dc:creator>
  <cp:lastModifiedBy>LifeGate</cp:lastModifiedBy>
  <cp:revision>19</cp:revision>
  <dcterms:created xsi:type="dcterms:W3CDTF">2024-04-27T18:33:47Z</dcterms:created>
  <dcterms:modified xsi:type="dcterms:W3CDTF">2024-05-01T23:20:13Z</dcterms:modified>
</cp:coreProperties>
</file>