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56" r:id="rId5"/>
    <p:sldId id="433" r:id="rId6"/>
    <p:sldId id="429" r:id="rId7"/>
    <p:sldId id="402" r:id="rId8"/>
    <p:sldId id="428" r:id="rId9"/>
    <p:sldId id="431" r:id="rId10"/>
    <p:sldId id="410" r:id="rId11"/>
    <p:sldId id="427" r:id="rId12"/>
    <p:sldId id="426" r:id="rId13"/>
    <p:sldId id="415" r:id="rId14"/>
    <p:sldId id="421" r:id="rId15"/>
    <p:sldId id="423" r:id="rId16"/>
    <p:sldId id="422" r:id="rId17"/>
    <p:sldId id="417" r:id="rId18"/>
    <p:sldId id="385" r:id="rId19"/>
    <p:sldId id="389" r:id="rId20"/>
    <p:sldId id="430" r:id="rId21"/>
    <p:sldId id="419" r:id="rId22"/>
    <p:sldId id="382" r:id="rId23"/>
    <p:sldId id="377" r:id="rId24"/>
    <p:sldId id="432" r:id="rId25"/>
    <p:sldId id="343" r:id="rId26"/>
    <p:sldId id="434" r:id="rId27"/>
    <p:sldId id="435" r:id="rId28"/>
  </p:sldIdLst>
  <p:sldSz cx="100584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3354" autoAdjust="0"/>
    <p:restoredTop sz="94673" autoAdjust="0"/>
  </p:normalViewPr>
  <p:slideViewPr>
    <p:cSldViewPr snapToGrid="0">
      <p:cViewPr>
        <p:scale>
          <a:sx n="50" d="100"/>
          <a:sy n="50" d="100"/>
        </p:scale>
        <p:origin x="-3084" y="-1242"/>
      </p:cViewPr>
      <p:guideLst>
        <p:guide orient="horz" pos="2160"/>
        <p:guide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D1A5C42-4636-4A6A-9001-CA7CD97B08E7}"/>
              </a:ext>
            </a:extLst>
          </p:cNvPr>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a:extLst>
              <a:ext uri="{FF2B5EF4-FFF2-40B4-BE49-F238E27FC236}">
                <a16:creationId xmlns:a16="http://schemas.microsoft.com/office/drawing/2014/main" xmlns="" id="{9CC57720-6EA2-4C0E-AB19-0A22BCDB8390}"/>
              </a:ext>
            </a:extLst>
          </p:cNvPr>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fld id="{637D70DC-E6D5-4048-8AC5-67F4E92F0736}" type="datetimeFigureOut">
              <a:rPr lang="en-US" smtClean="0"/>
              <a:t>6/16/2024</a:t>
            </a:fld>
            <a:endParaRPr lang="en-US" dirty="0"/>
          </a:p>
        </p:txBody>
      </p:sp>
      <p:sp>
        <p:nvSpPr>
          <p:cNvPr id="4" name="Footer Placeholder 3">
            <a:extLst>
              <a:ext uri="{FF2B5EF4-FFF2-40B4-BE49-F238E27FC236}">
                <a16:creationId xmlns:a16="http://schemas.microsoft.com/office/drawing/2014/main" xmlns="" id="{E34AC616-D2D2-4742-9683-2A537932A103}"/>
              </a:ext>
            </a:extLst>
          </p:cNvPr>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xmlns="" id="{6A7EE012-E187-4EEE-9C2F-2125BF40862F}"/>
              </a:ext>
            </a:extLst>
          </p:cNvPr>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7A56C02F-3406-42DD-8956-B66C2D710E25}" type="datetimeFigureOut">
              <a:rPr lang="en-US" smtClean="0"/>
              <a:t>6/16/2024</a:t>
            </a:fld>
            <a:endParaRPr lang="en-US" dirty="0"/>
          </a:p>
        </p:txBody>
      </p:sp>
      <p:sp>
        <p:nvSpPr>
          <p:cNvPr id="4" name="Slide Image Placeholder 3"/>
          <p:cNvSpPr>
            <a:spLocks noGrp="1" noRot="1" noChangeAspect="1"/>
          </p:cNvSpPr>
          <p:nvPr>
            <p:ph type="sldImg" idx="2"/>
          </p:nvPr>
        </p:nvSpPr>
        <p:spPr>
          <a:xfrm>
            <a:off x="1281113" y="1200150"/>
            <a:ext cx="4752975" cy="3240088"/>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1D96E-4CA2-485E-9EE5-CEB7143ACC3B}" type="slidenum">
              <a:rPr lang="en-US" smtClean="0"/>
              <a:t>14</a:t>
            </a:fld>
            <a:endParaRPr lang="en-US" dirty="0"/>
          </a:p>
        </p:txBody>
      </p:sp>
    </p:spTree>
    <p:extLst>
      <p:ext uri="{BB962C8B-B14F-4D97-AF65-F5344CB8AC3E}">
        <p14:creationId xmlns:p14="http://schemas.microsoft.com/office/powerpoint/2010/main" val="74404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7FFE5B-C2CA-473D-8FCA-B26579CCBAA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8" name="Picture Placeholder 7">
            <a:extLst>
              <a:ext uri="{FF2B5EF4-FFF2-40B4-BE49-F238E27FC236}">
                <a16:creationId xmlns:a16="http://schemas.microsoft.com/office/drawing/2014/main" xmlns=""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xmlns=""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6D8EB4-0AAB-4C86-96ED-AB74FA56A67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a16="http://schemas.microsoft.com/office/drawing/2014/main" xmlns=""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a16="http://schemas.microsoft.com/office/drawing/2014/main" xmlns=""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xmlns=""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xmlns=""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xmlns=""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xmlns=""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xmlns=""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xmlns=""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xmlns=""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xmlns=""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xmlns=""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xmlns=""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xmlns=""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xmlns=""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954AA95-575B-4060-9443-53B3476644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22" name="Rectangle 21">
            <a:extLst>
              <a:ext uri="{FF2B5EF4-FFF2-40B4-BE49-F238E27FC236}">
                <a16:creationId xmlns:a16="http://schemas.microsoft.com/office/drawing/2014/main" xmlns="" id="{38BF2BB6-8F62-424E-B01D-F90A0DB7BFBB}"/>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xmlns=""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xmlns=""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xmlns=""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xmlns=""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xmlns=""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xmlns=""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xmlns=""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xmlns=""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xmlns=""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xmlns=""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xmlns=""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xmlns=""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xmlns=""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D1F00DA-5D59-4EDE-BA9C-D312B3FBBAF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xmlns=""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xmlns=""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xmlns=""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xmlns=""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xmlns=""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xmlns=""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D91600-3E99-42F4-85C2-60F442CD5E7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22" name="Content Placeholder 8">
            <a:extLst>
              <a:ext uri="{FF2B5EF4-FFF2-40B4-BE49-F238E27FC236}">
                <a16:creationId xmlns:a16="http://schemas.microsoft.com/office/drawing/2014/main" xmlns=""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xmlns=""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xmlns=""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xmlns=""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xmlns=""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xmlns=""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xmlns=""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533791-52F7-40F6-B230-7BF6C505CCD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xmlns=""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xmlns=""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xmlns=""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xmlns=""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xmlns=""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xmlns=""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xmlns=""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xmlns=""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xmlns=""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xmlns=""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xmlns=""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xmlns=""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xmlns=""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xmlns=""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xmlns=""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xmlns=""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xmlns=""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xmlns=""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xmlns=""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xmlns=""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xmlns=""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xmlns=""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xmlns=""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C89BE0-E34D-48FA-8ED2-CA69BFBC4FB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13" name="Picture Placeholder 7">
            <a:extLst>
              <a:ext uri="{FF2B5EF4-FFF2-40B4-BE49-F238E27FC236}">
                <a16:creationId xmlns:a16="http://schemas.microsoft.com/office/drawing/2014/main" xmlns=""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xmlns=""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xmlns=""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xmlns=""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39293AB-35CB-4344-A710-9C0BF396AEA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xmlns=""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xmlns=""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xmlns=""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xmlns=""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xmlns=""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xmlns=""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xmlns=""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xmlns=""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xmlns=""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xmlns=""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xmlns=""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xmlns=""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xmlns=""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xmlns=""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B7C369-B3B1-47DB-AFB5-4A2FA0A0469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xmlns=""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xmlns=""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xmlns=""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xmlns=""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xmlns=""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xmlns=""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xmlns=""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xmlns=""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xmlns=""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xmlns=""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xmlns=""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xmlns=""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xmlns=""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xmlns=""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xmlns=""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xmlns=""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xmlns=""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xmlns=""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xmlns=""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xmlns=""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xmlns=""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xmlns=""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xmlns=""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xmlns=""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xmlns=""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xmlns=""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xmlns=""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xmlns=""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xmlns=""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xmlns=""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xmlns=""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xmlns=""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xmlns=""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xmlns=""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BC2989-2CED-47FB-8D23-FF60F2561E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xmlns="" id="{137D1BF6-CA32-48D3-B8AE-5D5C621A7EB5}"/>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xmlns=""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xmlns=""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xmlns=""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xmlns=""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xmlns=""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xmlns=""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xmlns=""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xmlns=""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99B8705-C027-4E12-892E-C32FF13296F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xmlns=""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xmlns=""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xmlns=""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xmlns=""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xmlns=""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xmlns=""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xmlns=""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95BA1F-6B83-4358-A202-FD15470976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4" name="Date Placeholder 3">
            <a:extLst>
              <a:ext uri="{FF2B5EF4-FFF2-40B4-BE49-F238E27FC236}">
                <a16:creationId xmlns:a16="http://schemas.microsoft.com/office/drawing/2014/main" xmlns=""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xmlns=""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xmlns=""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xmlns=""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xmlns=""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xmlns=""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xmlns=""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781AFB-2572-4954-B05E-84CDE1D8831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5" name="Date Placeholder 4">
            <a:extLst>
              <a:ext uri="{FF2B5EF4-FFF2-40B4-BE49-F238E27FC236}">
                <a16:creationId xmlns:a16="http://schemas.microsoft.com/office/drawing/2014/main" xmlns=""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xmlns=""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xmlns=""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xmlns=""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xmlns=""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xmlns=""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xmlns=""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xmlns=""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0CE26C-A8CF-4DC0-9913-86FF0ED8762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7" name="Date Placeholder 6">
            <a:extLst>
              <a:ext uri="{FF2B5EF4-FFF2-40B4-BE49-F238E27FC236}">
                <a16:creationId xmlns:a16="http://schemas.microsoft.com/office/drawing/2014/main" xmlns=""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a16="http://schemas.microsoft.com/office/drawing/2014/main" xmlns=""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xmlns=""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xmlns=""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xmlns=""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xmlns=""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xmlns=""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xmlns=""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xmlns=""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xmlns=""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a16="http://schemas.microsoft.com/office/drawing/2014/main" xmlns=""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a16="http://schemas.microsoft.com/office/drawing/2014/main" xmlns=""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a16="http://schemas.microsoft.com/office/drawing/2014/main" xmlns=""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7C8E50C-1C7A-4E62-B38F-3E12A174C8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xmlns=""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xmlns=""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xmlns=""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xmlns=""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684757-E21D-414B-B627-1E0D15F89C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a16="http://schemas.microsoft.com/office/drawing/2014/main" xmlns=""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xmlns=""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xmlns=""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xmlns=""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xmlns=""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27D588-C832-4149-9B9F-D817459D8B7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5" name="Date Placeholder 4">
            <a:extLst>
              <a:ext uri="{FF2B5EF4-FFF2-40B4-BE49-F238E27FC236}">
                <a16:creationId xmlns:a16="http://schemas.microsoft.com/office/drawing/2014/main" xmlns=""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xmlns=""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xmlns=""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xmlns=""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xmlns=""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xmlns=""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xmlns=""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xmlns=""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xmlns=""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a16="http://schemas.microsoft.com/office/drawing/2014/main" xmlns=""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xmlns=""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58" y="4879764"/>
            <a:ext cx="10058399" cy="707886"/>
          </a:xfrm>
          <a:prstGeom prst="rect">
            <a:avLst/>
          </a:prstGeom>
          <a:noFill/>
        </p:spPr>
        <p:txBody>
          <a:bodyPr wrap="square" rtlCol="0">
            <a:spAutoFit/>
          </a:bodyPr>
          <a:lstStyle/>
          <a:p>
            <a:pPr algn="ctr"/>
            <a:r>
              <a:rPr lang="en-US" sz="4000" b="1" dirty="0" smtClean="0">
                <a:solidFill>
                  <a:schemeClr val="bg1"/>
                </a:solidFill>
              </a:rPr>
              <a:t>Father’s Day Sermon </a:t>
            </a:r>
            <a:endParaRPr lang="en-US" sz="3600" dirty="0">
              <a:solidFill>
                <a:schemeClr val="accent6"/>
              </a:solidFill>
            </a:endParaRPr>
          </a:p>
        </p:txBody>
      </p:sp>
      <p:sp>
        <p:nvSpPr>
          <p:cNvPr id="4" name="TextBox 3"/>
          <p:cNvSpPr txBox="1"/>
          <p:nvPr/>
        </p:nvSpPr>
        <p:spPr>
          <a:xfrm>
            <a:off x="0" y="5387625"/>
            <a:ext cx="9915277" cy="1200329"/>
          </a:xfrm>
          <a:prstGeom prst="rect">
            <a:avLst/>
          </a:prstGeom>
          <a:noFill/>
        </p:spPr>
        <p:txBody>
          <a:bodyPr wrap="square" rtlCol="0">
            <a:spAutoFit/>
          </a:bodyPr>
          <a:lstStyle/>
          <a:p>
            <a:pPr algn="ctr"/>
            <a:r>
              <a:rPr lang="en-US" sz="4000" dirty="0" smtClean="0">
                <a:solidFill>
                  <a:srgbClr val="FFFF00"/>
                </a:solidFill>
              </a:rPr>
              <a:t>LifeGate  </a:t>
            </a:r>
          </a:p>
          <a:p>
            <a:pPr algn="ctr"/>
            <a:r>
              <a:rPr lang="en-US" sz="3200" dirty="0" smtClean="0">
                <a:solidFill>
                  <a:schemeClr val="bg1"/>
                </a:solidFill>
              </a:rPr>
              <a:t>June 16, 2024</a:t>
            </a:r>
            <a:endParaRPr lang="en-US" sz="3200" dirty="0">
              <a:solidFill>
                <a:schemeClr val="bg1"/>
              </a:solidFill>
            </a:endParaRPr>
          </a:p>
        </p:txBody>
      </p:sp>
      <p:pic>
        <p:nvPicPr>
          <p:cNvPr id="2050" name="Picture 2" descr="Happy Father's Day 2020: Wishes Images, Status, Quotes, Messages, Pics,  Photos, Caption, Greetings Cards, msg for Whatsapp"/>
          <p:cNvPicPr>
            <a:picLocks noChangeAspect="1" noChangeArrowheads="1"/>
          </p:cNvPicPr>
          <p:nvPr/>
        </p:nvPicPr>
        <p:blipFill rotWithShape="1">
          <a:blip r:embed="rId2">
            <a:extLst>
              <a:ext uri="{28A0092B-C50C-407E-A947-70E740481C1C}">
                <a14:useLocalDpi xmlns:a14="http://schemas.microsoft.com/office/drawing/2010/main" val="0"/>
              </a:ext>
            </a:extLst>
          </a:blip>
          <a:srcRect b="10889"/>
          <a:stretch/>
        </p:blipFill>
        <p:spPr bwMode="auto">
          <a:xfrm>
            <a:off x="2209198" y="270782"/>
            <a:ext cx="5678103" cy="2813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1766" y="3112245"/>
            <a:ext cx="8515350" cy="1754326"/>
          </a:xfrm>
          <a:prstGeom prst="rect">
            <a:avLst/>
          </a:prstGeom>
          <a:noFill/>
        </p:spPr>
        <p:txBody>
          <a:bodyPr wrap="square" rtlCol="0">
            <a:spAutoFit/>
          </a:bodyPr>
          <a:lstStyle/>
          <a:p>
            <a:pPr algn="ctr"/>
            <a:r>
              <a:rPr lang="en-US" sz="3600" dirty="0" smtClean="0">
                <a:solidFill>
                  <a:srgbClr val="FFFF00"/>
                </a:solidFill>
              </a:rPr>
              <a:t>Walking In His Greatness </a:t>
            </a:r>
          </a:p>
          <a:p>
            <a:pPr algn="ctr"/>
            <a:r>
              <a:rPr lang="en-US" sz="3600" dirty="0" smtClean="0">
                <a:solidFill>
                  <a:srgbClr val="FFFF00"/>
                </a:solidFill>
              </a:rPr>
              <a:t>Grasping That We Are Part Of Something Bigger Than Ourselves </a:t>
            </a:r>
          </a:p>
        </p:txBody>
      </p:sp>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664" y="139760"/>
            <a:ext cx="9239414" cy="646331"/>
          </a:xfrm>
          <a:prstGeom prst="rect">
            <a:avLst/>
          </a:prstGeom>
          <a:noFill/>
        </p:spPr>
        <p:txBody>
          <a:bodyPr wrap="square" rtlCol="0">
            <a:spAutoFit/>
          </a:bodyPr>
          <a:lstStyle/>
          <a:p>
            <a:pPr algn="ctr"/>
            <a:r>
              <a:rPr lang="en-US" sz="3600" dirty="0" smtClean="0">
                <a:solidFill>
                  <a:srgbClr val="FFFF00"/>
                </a:solidFill>
              </a:rPr>
              <a:t>Lord Awaken Destiny and Purpose </a:t>
            </a:r>
            <a:endParaRPr lang="en-US" sz="3600" dirty="0">
              <a:solidFill>
                <a:srgbClr val="FFFF00"/>
              </a:solidFill>
            </a:endParaRPr>
          </a:p>
        </p:txBody>
      </p:sp>
      <p:sp>
        <p:nvSpPr>
          <p:cNvPr id="2" name="Rectangle 1"/>
          <p:cNvSpPr/>
          <p:nvPr/>
        </p:nvSpPr>
        <p:spPr>
          <a:xfrm>
            <a:off x="159026" y="786091"/>
            <a:ext cx="9899374" cy="1200329"/>
          </a:xfrm>
          <a:prstGeom prst="rect">
            <a:avLst/>
          </a:prstGeom>
        </p:spPr>
        <p:txBody>
          <a:bodyPr wrap="square">
            <a:spAutoFit/>
          </a:bodyPr>
          <a:lstStyle/>
          <a:p>
            <a:r>
              <a:rPr lang="en-US" sz="2400" b="1" dirty="0" smtClean="0">
                <a:solidFill>
                  <a:srgbClr val="FFFF00"/>
                </a:solidFill>
              </a:rPr>
              <a:t>You </a:t>
            </a:r>
            <a:r>
              <a:rPr lang="en-US" sz="2400" b="1" dirty="0">
                <a:solidFill>
                  <a:srgbClr val="FFFF00"/>
                </a:solidFill>
              </a:rPr>
              <a:t>were redeemed from the empty </a:t>
            </a:r>
            <a:r>
              <a:rPr lang="en-US" sz="2400" b="1" dirty="0" smtClean="0">
                <a:solidFill>
                  <a:srgbClr val="FFFF00"/>
                </a:solidFill>
              </a:rPr>
              <a:t>(vain- profitless) way </a:t>
            </a:r>
            <a:r>
              <a:rPr lang="en-US" sz="2400" b="1" dirty="0">
                <a:solidFill>
                  <a:srgbClr val="FFFF00"/>
                </a:solidFill>
              </a:rPr>
              <a:t>of life handed down to you from your forefathers</a:t>
            </a:r>
            <a:r>
              <a:rPr lang="en-US" sz="2400" dirty="0">
                <a:solidFill>
                  <a:schemeClr val="bg1"/>
                </a:solidFill>
              </a:rPr>
              <a:t>, </a:t>
            </a:r>
            <a:r>
              <a:rPr lang="en-US" sz="2400" baseline="30000" dirty="0">
                <a:solidFill>
                  <a:schemeClr val="bg1"/>
                </a:solidFill>
              </a:rPr>
              <a:t>19 </a:t>
            </a:r>
            <a:r>
              <a:rPr lang="en-US" sz="2400" dirty="0">
                <a:solidFill>
                  <a:schemeClr val="bg1"/>
                </a:solidFill>
              </a:rPr>
              <a:t> but with the precious blood of Christ, a lamb without blemish or defect. </a:t>
            </a:r>
            <a:r>
              <a:rPr lang="en-US" sz="2400" b="1" dirty="0" smtClean="0">
                <a:solidFill>
                  <a:schemeClr val="bg1"/>
                </a:solidFill>
              </a:rPr>
              <a:t>1 </a:t>
            </a:r>
            <a:r>
              <a:rPr lang="en-US" sz="2400" b="1" dirty="0">
                <a:solidFill>
                  <a:schemeClr val="bg1"/>
                </a:solidFill>
              </a:rPr>
              <a:t>Peter </a:t>
            </a:r>
            <a:r>
              <a:rPr lang="en-US" sz="2400" b="1" dirty="0" smtClean="0">
                <a:solidFill>
                  <a:schemeClr val="bg1"/>
                </a:solidFill>
              </a:rPr>
              <a:t>1:18-19 </a:t>
            </a:r>
            <a:r>
              <a:rPr lang="en-US" sz="2400" b="1" dirty="0">
                <a:solidFill>
                  <a:schemeClr val="bg1"/>
                </a:solidFill>
              </a:rPr>
              <a:t>(NIV) </a:t>
            </a:r>
            <a:endParaRPr lang="en-US" sz="2400" dirty="0">
              <a:solidFill>
                <a:schemeClr val="bg1"/>
              </a:solidFill>
            </a:endParaRPr>
          </a:p>
        </p:txBody>
      </p:sp>
      <p:sp>
        <p:nvSpPr>
          <p:cNvPr id="4" name="Rectangle 3"/>
          <p:cNvSpPr/>
          <p:nvPr/>
        </p:nvSpPr>
        <p:spPr>
          <a:xfrm>
            <a:off x="91440" y="2461668"/>
            <a:ext cx="9819861" cy="3785652"/>
          </a:xfrm>
          <a:prstGeom prst="rect">
            <a:avLst/>
          </a:prstGeom>
        </p:spPr>
        <p:txBody>
          <a:bodyPr wrap="square">
            <a:spAutoFit/>
          </a:bodyPr>
          <a:lstStyle/>
          <a:p>
            <a:r>
              <a:rPr lang="en-US" sz="2400" dirty="0">
                <a:solidFill>
                  <a:schemeClr val="bg1"/>
                </a:solidFill>
              </a:rPr>
              <a:t> And we know that in all things God works for the good of those who love </a:t>
            </a:r>
            <a:r>
              <a:rPr lang="en-US" sz="2400" dirty="0" smtClean="0">
                <a:solidFill>
                  <a:schemeClr val="bg1"/>
                </a:solidFill>
              </a:rPr>
              <a:t>Him</a:t>
            </a:r>
            <a:r>
              <a:rPr lang="en-US" sz="2400" dirty="0">
                <a:solidFill>
                  <a:schemeClr val="bg1"/>
                </a:solidFill>
              </a:rPr>
              <a:t>, </a:t>
            </a:r>
            <a:r>
              <a:rPr lang="en-US" sz="2400" b="1" dirty="0">
                <a:solidFill>
                  <a:srgbClr val="FFFF00"/>
                </a:solidFill>
              </a:rPr>
              <a:t>who have been called according to </a:t>
            </a:r>
            <a:r>
              <a:rPr lang="en-US" sz="2400" b="1" dirty="0" smtClean="0">
                <a:solidFill>
                  <a:srgbClr val="FFFF00"/>
                </a:solidFill>
              </a:rPr>
              <a:t>His purpose (display of His intention)</a:t>
            </a:r>
            <a:r>
              <a:rPr lang="en-US" sz="2400" dirty="0" smtClean="0">
                <a:solidFill>
                  <a:schemeClr val="bg1"/>
                </a:solidFill>
              </a:rPr>
              <a:t>. </a:t>
            </a:r>
            <a:r>
              <a:rPr lang="en-US" sz="2400" baseline="30000" dirty="0">
                <a:solidFill>
                  <a:schemeClr val="bg1"/>
                </a:solidFill>
              </a:rPr>
              <a:t>29 </a:t>
            </a:r>
            <a:r>
              <a:rPr lang="en-US" sz="2400" dirty="0">
                <a:solidFill>
                  <a:schemeClr val="bg1"/>
                </a:solidFill>
              </a:rPr>
              <a:t> For those God foreknew </a:t>
            </a:r>
            <a:r>
              <a:rPr lang="en-US" sz="2400" dirty="0" smtClean="0">
                <a:solidFill>
                  <a:schemeClr val="bg1"/>
                </a:solidFill>
              </a:rPr>
              <a:t>He </a:t>
            </a:r>
            <a:r>
              <a:rPr lang="en-US" sz="2400" dirty="0">
                <a:solidFill>
                  <a:schemeClr val="bg1"/>
                </a:solidFill>
              </a:rPr>
              <a:t>also predestined to be conformed to the likeness of </a:t>
            </a:r>
            <a:r>
              <a:rPr lang="en-US" sz="2400" dirty="0" smtClean="0">
                <a:solidFill>
                  <a:schemeClr val="bg1"/>
                </a:solidFill>
              </a:rPr>
              <a:t>His </a:t>
            </a:r>
            <a:r>
              <a:rPr lang="en-US" sz="2400" dirty="0">
                <a:solidFill>
                  <a:schemeClr val="bg1"/>
                </a:solidFill>
              </a:rPr>
              <a:t>Son, that </a:t>
            </a:r>
            <a:r>
              <a:rPr lang="en-US" sz="2400" dirty="0" smtClean="0">
                <a:solidFill>
                  <a:schemeClr val="bg1"/>
                </a:solidFill>
              </a:rPr>
              <a:t>He </a:t>
            </a:r>
            <a:r>
              <a:rPr lang="en-US" sz="2400" dirty="0">
                <a:solidFill>
                  <a:schemeClr val="bg1"/>
                </a:solidFill>
              </a:rPr>
              <a:t>might be the firstborn among many brothers. </a:t>
            </a:r>
            <a:r>
              <a:rPr lang="en-US" sz="2400" baseline="30000" dirty="0">
                <a:solidFill>
                  <a:schemeClr val="bg1"/>
                </a:solidFill>
              </a:rPr>
              <a:t>30 </a:t>
            </a:r>
            <a:r>
              <a:rPr lang="en-US" sz="2400" dirty="0">
                <a:solidFill>
                  <a:schemeClr val="bg1"/>
                </a:solidFill>
              </a:rPr>
              <a:t> And those </a:t>
            </a:r>
            <a:r>
              <a:rPr lang="en-US" sz="2400" dirty="0" smtClean="0">
                <a:solidFill>
                  <a:schemeClr val="bg1"/>
                </a:solidFill>
              </a:rPr>
              <a:t>He </a:t>
            </a:r>
            <a:r>
              <a:rPr lang="en-US" sz="2400" dirty="0">
                <a:solidFill>
                  <a:schemeClr val="bg1"/>
                </a:solidFill>
              </a:rPr>
              <a:t>predestined, </a:t>
            </a:r>
            <a:r>
              <a:rPr lang="en-US" sz="2400" dirty="0" smtClean="0">
                <a:solidFill>
                  <a:schemeClr val="bg1"/>
                </a:solidFill>
              </a:rPr>
              <a:t>He </a:t>
            </a:r>
            <a:r>
              <a:rPr lang="en-US" sz="2400" dirty="0">
                <a:solidFill>
                  <a:schemeClr val="bg1"/>
                </a:solidFill>
              </a:rPr>
              <a:t>also called; those </a:t>
            </a:r>
            <a:r>
              <a:rPr lang="en-US" sz="2400" dirty="0" smtClean="0">
                <a:solidFill>
                  <a:schemeClr val="bg1"/>
                </a:solidFill>
              </a:rPr>
              <a:t>He </a:t>
            </a:r>
            <a:r>
              <a:rPr lang="en-US" sz="2400" dirty="0">
                <a:solidFill>
                  <a:schemeClr val="bg1"/>
                </a:solidFill>
              </a:rPr>
              <a:t>called, he also justified; those </a:t>
            </a:r>
            <a:r>
              <a:rPr lang="en-US" sz="2400" dirty="0" smtClean="0">
                <a:solidFill>
                  <a:schemeClr val="bg1"/>
                </a:solidFill>
              </a:rPr>
              <a:t>He </a:t>
            </a:r>
            <a:r>
              <a:rPr lang="en-US" sz="2400" dirty="0">
                <a:solidFill>
                  <a:schemeClr val="bg1"/>
                </a:solidFill>
              </a:rPr>
              <a:t>justified, </a:t>
            </a:r>
            <a:r>
              <a:rPr lang="en-US" sz="2400" dirty="0" smtClean="0">
                <a:solidFill>
                  <a:schemeClr val="bg1"/>
                </a:solidFill>
              </a:rPr>
              <a:t>He </a:t>
            </a:r>
            <a:r>
              <a:rPr lang="en-US" sz="2400" dirty="0">
                <a:solidFill>
                  <a:schemeClr val="bg1"/>
                </a:solidFill>
              </a:rPr>
              <a:t>also glorified. </a:t>
            </a:r>
            <a:r>
              <a:rPr lang="en-US" sz="2400" baseline="30000" dirty="0">
                <a:solidFill>
                  <a:schemeClr val="bg1"/>
                </a:solidFill>
              </a:rPr>
              <a:t>31 </a:t>
            </a:r>
            <a:r>
              <a:rPr lang="en-US" sz="2400" dirty="0">
                <a:solidFill>
                  <a:schemeClr val="bg1"/>
                </a:solidFill>
              </a:rPr>
              <a:t> What, then, shall we say in response to this? If God is for us, who can be against us? </a:t>
            </a:r>
            <a:r>
              <a:rPr lang="en-US" sz="2400" baseline="30000" dirty="0">
                <a:solidFill>
                  <a:schemeClr val="bg1"/>
                </a:solidFill>
              </a:rPr>
              <a:t>32 </a:t>
            </a:r>
            <a:r>
              <a:rPr lang="en-US" sz="2400" dirty="0">
                <a:solidFill>
                  <a:schemeClr val="bg1"/>
                </a:solidFill>
              </a:rPr>
              <a:t> He who did not spare </a:t>
            </a:r>
            <a:r>
              <a:rPr lang="en-US" sz="2400" dirty="0" smtClean="0">
                <a:solidFill>
                  <a:schemeClr val="bg1"/>
                </a:solidFill>
              </a:rPr>
              <a:t>His </a:t>
            </a:r>
            <a:r>
              <a:rPr lang="en-US" sz="2400" dirty="0">
                <a:solidFill>
                  <a:schemeClr val="bg1"/>
                </a:solidFill>
              </a:rPr>
              <a:t>own Son, but gave </a:t>
            </a:r>
            <a:r>
              <a:rPr lang="en-US" sz="2400" dirty="0" smtClean="0">
                <a:solidFill>
                  <a:schemeClr val="bg1"/>
                </a:solidFill>
              </a:rPr>
              <a:t>Him </a:t>
            </a:r>
            <a:r>
              <a:rPr lang="en-US" sz="2400" dirty="0">
                <a:solidFill>
                  <a:schemeClr val="bg1"/>
                </a:solidFill>
              </a:rPr>
              <a:t>up for us all--how will </a:t>
            </a:r>
            <a:r>
              <a:rPr lang="en-US" sz="2400" dirty="0" smtClean="0">
                <a:solidFill>
                  <a:schemeClr val="bg1"/>
                </a:solidFill>
              </a:rPr>
              <a:t>He </a:t>
            </a:r>
            <a:r>
              <a:rPr lang="en-US" sz="2400" dirty="0">
                <a:solidFill>
                  <a:schemeClr val="bg1"/>
                </a:solidFill>
              </a:rPr>
              <a:t>not also, along with </a:t>
            </a:r>
            <a:r>
              <a:rPr lang="en-US" sz="2400" dirty="0" smtClean="0">
                <a:solidFill>
                  <a:schemeClr val="bg1"/>
                </a:solidFill>
              </a:rPr>
              <a:t>Him</a:t>
            </a:r>
            <a:r>
              <a:rPr lang="en-US" sz="2400" dirty="0">
                <a:solidFill>
                  <a:schemeClr val="bg1"/>
                </a:solidFill>
              </a:rPr>
              <a:t>, graciously give us all things? </a:t>
            </a:r>
            <a:r>
              <a:rPr lang="en-US" sz="2400" b="1" dirty="0">
                <a:solidFill>
                  <a:schemeClr val="bg1"/>
                </a:solidFill>
              </a:rPr>
              <a:t>Romans 8:28-32 (NIV) </a:t>
            </a:r>
            <a:endParaRPr lang="en-US" sz="2400" dirty="0">
              <a:solidFill>
                <a:schemeClr val="bg1"/>
              </a:solidFill>
            </a:endParaRPr>
          </a:p>
        </p:txBody>
      </p:sp>
    </p:spTree>
    <p:extLst>
      <p:ext uri="{BB962C8B-B14F-4D97-AF65-F5344CB8AC3E}">
        <p14:creationId xmlns:p14="http://schemas.microsoft.com/office/powerpoint/2010/main" val="12533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41919" y="2712712"/>
            <a:ext cx="3595571" cy="923330"/>
          </a:xfrm>
          <a:prstGeom prst="rect">
            <a:avLst/>
          </a:prstGeom>
        </p:spPr>
        <p:txBody>
          <a:bodyPr wrap="square">
            <a:spAutoFit/>
          </a:bodyPr>
          <a:lstStyle/>
          <a:p>
            <a:r>
              <a:rPr lang="en-US" b="1" dirty="0">
                <a:solidFill>
                  <a:srgbClr val="FFFF00"/>
                </a:solidFill>
              </a:rPr>
              <a:t>Fort </a:t>
            </a:r>
            <a:r>
              <a:rPr lang="en-US" b="1" dirty="0" smtClean="0">
                <a:solidFill>
                  <a:srgbClr val="FFFF00"/>
                </a:solidFill>
              </a:rPr>
              <a:t>Ticonderoga taken </a:t>
            </a:r>
          </a:p>
          <a:p>
            <a:r>
              <a:rPr lang="en-US" b="1" dirty="0" smtClean="0">
                <a:solidFill>
                  <a:srgbClr val="FFFF00"/>
                </a:solidFill>
              </a:rPr>
              <a:t>May 10, 1775 by Ethan Allen and Arnold </a:t>
            </a:r>
            <a:endParaRPr lang="en-US" b="1" dirty="0">
              <a:solidFill>
                <a:srgbClr val="FFFF00"/>
              </a:solidFill>
            </a:endParaRPr>
          </a:p>
        </p:txBody>
      </p:sp>
      <p:sp>
        <p:nvSpPr>
          <p:cNvPr id="18" name="Rectangle 17"/>
          <p:cNvSpPr/>
          <p:nvPr/>
        </p:nvSpPr>
        <p:spPr>
          <a:xfrm>
            <a:off x="150508" y="3546916"/>
            <a:ext cx="4442242" cy="369332"/>
          </a:xfrm>
          <a:prstGeom prst="rect">
            <a:avLst/>
          </a:prstGeom>
        </p:spPr>
        <p:txBody>
          <a:bodyPr wrap="none">
            <a:spAutoFit/>
          </a:bodyPr>
          <a:lstStyle/>
          <a:p>
            <a:r>
              <a:rPr lang="en-US" dirty="0" smtClean="0">
                <a:solidFill>
                  <a:schemeClr val="bg1"/>
                </a:solidFill>
              </a:rPr>
              <a:t>First wife Margaret </a:t>
            </a:r>
            <a:r>
              <a:rPr lang="en-US" dirty="0">
                <a:solidFill>
                  <a:schemeClr val="bg1"/>
                </a:solidFill>
              </a:rPr>
              <a:t>died on June 19, 1775</a:t>
            </a:r>
          </a:p>
        </p:txBody>
      </p:sp>
      <p:pic>
        <p:nvPicPr>
          <p:cNvPr id="8194" name="Picture 2" descr="The fort's configuration is described in detail below."/>
          <p:cNvPicPr>
            <a:picLocks noChangeAspect="1" noChangeArrowheads="1"/>
          </p:cNvPicPr>
          <p:nvPr/>
        </p:nvPicPr>
        <p:blipFill rotWithShape="1">
          <a:blip r:embed="rId2">
            <a:extLst>
              <a:ext uri="{28A0092B-C50C-407E-A947-70E740481C1C}">
                <a14:useLocalDpi xmlns:a14="http://schemas.microsoft.com/office/drawing/2010/main" val="0"/>
              </a:ext>
            </a:extLst>
          </a:blip>
          <a:srcRect t="19844" b="16297"/>
          <a:stretch/>
        </p:blipFill>
        <p:spPr bwMode="auto">
          <a:xfrm>
            <a:off x="460375" y="1412059"/>
            <a:ext cx="2857500" cy="1319917"/>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4" descr="Why Benedict Arnold Turned Traitor Against the American Revolution |  Smithsoni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11" y="104278"/>
            <a:ext cx="1969908" cy="147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55575" y="7937"/>
            <a:ext cx="5128595" cy="1384995"/>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The Tragic Story</a:t>
            </a:r>
          </a:p>
          <a:p>
            <a:r>
              <a:rPr lang="en-US" sz="2800" b="1" dirty="0" smtClean="0">
                <a:solidFill>
                  <a:srgbClr val="FFFF00"/>
                </a:solidFill>
                <a:effectLst>
                  <a:outerShdw blurRad="38100" dist="38100" dir="2700000" algn="tl">
                    <a:srgbClr val="000000">
                      <a:alpha val="43137"/>
                    </a:srgbClr>
                  </a:outerShdw>
                </a:effectLst>
              </a:rPr>
              <a:t>Of Benedict Arnold</a:t>
            </a:r>
          </a:p>
          <a:p>
            <a:r>
              <a:rPr lang="en-US" sz="2800" b="1" dirty="0" smtClean="0">
                <a:solidFill>
                  <a:srgbClr val="FFFF00"/>
                </a:solidFill>
                <a:effectLst>
                  <a:outerShdw blurRad="38100" dist="38100" dir="2700000" algn="tl">
                    <a:srgbClr val="000000">
                      <a:alpha val="43137"/>
                    </a:srgbClr>
                  </a:outerShdw>
                </a:effectLst>
              </a:rPr>
              <a:t>And The Providence of God</a:t>
            </a:r>
            <a:endParaRPr lang="en-US" sz="2800" b="1" dirty="0">
              <a:solidFill>
                <a:srgbClr val="FFFF00"/>
              </a:solidFill>
              <a:effectLst>
                <a:outerShdw blurRad="38100" dist="38100" dir="2700000" algn="tl">
                  <a:srgbClr val="000000">
                    <a:alpha val="43137"/>
                  </a:srgbClr>
                </a:outerShdw>
              </a:effectLst>
            </a:endParaRPr>
          </a:p>
        </p:txBody>
      </p:sp>
      <p:pic>
        <p:nvPicPr>
          <p:cNvPr id="8199" name="Picture 7" descr="https://upload.wikimedia.org/wikipedia/commons/thumb/7/71/Surrender_of_General_Burgoyne.jpg/341px-Surrender_of_General_Burgoy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019" y="1280160"/>
            <a:ext cx="2644860" cy="175289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750216" y="3033058"/>
            <a:ext cx="5352747" cy="646331"/>
          </a:xfrm>
          <a:prstGeom prst="rect">
            <a:avLst/>
          </a:prstGeom>
        </p:spPr>
        <p:txBody>
          <a:bodyPr wrap="none">
            <a:spAutoFit/>
          </a:bodyPr>
          <a:lstStyle/>
          <a:p>
            <a:r>
              <a:rPr lang="en-US" dirty="0" smtClean="0">
                <a:solidFill>
                  <a:schemeClr val="bg1"/>
                </a:solidFill>
              </a:rPr>
              <a:t>Becomes the Hero of The Battle of Saratoga</a:t>
            </a:r>
          </a:p>
          <a:p>
            <a:r>
              <a:rPr lang="en-US" dirty="0" smtClean="0">
                <a:solidFill>
                  <a:schemeClr val="bg1"/>
                </a:solidFill>
              </a:rPr>
              <a:t>September – October 1777 injured – out of action</a:t>
            </a:r>
            <a:endParaRPr lang="en-US" dirty="0">
              <a:solidFill>
                <a:schemeClr val="bg1"/>
              </a:solidFill>
            </a:endParaRPr>
          </a:p>
        </p:txBody>
      </p:sp>
      <p:pic>
        <p:nvPicPr>
          <p:cNvPr id="8201" name="Picture 9" descr="https://upload.wikimedia.org/wikipedia/commons/thumb/5/53/PhiladelphiaPresidentsHouse.jpg/220px-PhiladelphiaPresidentsHo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949345"/>
            <a:ext cx="2095500" cy="14192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3456" y="5348889"/>
            <a:ext cx="2299737" cy="1477328"/>
          </a:xfrm>
          <a:prstGeom prst="rect">
            <a:avLst/>
          </a:prstGeom>
        </p:spPr>
        <p:txBody>
          <a:bodyPr wrap="square">
            <a:spAutoFit/>
          </a:bodyPr>
          <a:lstStyle/>
          <a:p>
            <a:r>
              <a:rPr lang="en-US" dirty="0" smtClean="0">
                <a:solidFill>
                  <a:schemeClr val="bg1"/>
                </a:solidFill>
              </a:rPr>
              <a:t>Moves to Liberated </a:t>
            </a:r>
          </a:p>
          <a:p>
            <a:r>
              <a:rPr lang="en-US" dirty="0" smtClean="0">
                <a:solidFill>
                  <a:schemeClr val="bg1"/>
                </a:solidFill>
              </a:rPr>
              <a:t>Philadelphia Summer 1778</a:t>
            </a:r>
          </a:p>
          <a:p>
            <a:r>
              <a:rPr lang="en-US" dirty="0" smtClean="0">
                <a:solidFill>
                  <a:schemeClr val="bg1"/>
                </a:solidFill>
              </a:rPr>
              <a:t>Marries 18 </a:t>
            </a:r>
            <a:r>
              <a:rPr lang="en-US" dirty="0" err="1" smtClean="0">
                <a:solidFill>
                  <a:schemeClr val="bg1"/>
                </a:solidFill>
              </a:rPr>
              <a:t>yr</a:t>
            </a:r>
            <a:r>
              <a:rPr lang="en-US" dirty="0" smtClean="0">
                <a:solidFill>
                  <a:schemeClr val="bg1"/>
                </a:solidFill>
              </a:rPr>
              <a:t> old</a:t>
            </a:r>
          </a:p>
          <a:p>
            <a:r>
              <a:rPr lang="en-US" dirty="0" smtClean="0">
                <a:solidFill>
                  <a:schemeClr val="bg1"/>
                </a:solidFill>
              </a:rPr>
              <a:t>Peggy </a:t>
            </a:r>
            <a:r>
              <a:rPr lang="en-US" dirty="0" err="1" smtClean="0">
                <a:solidFill>
                  <a:schemeClr val="bg1"/>
                </a:solidFill>
              </a:rPr>
              <a:t>Shippen</a:t>
            </a:r>
            <a:endParaRPr lang="en-US" dirty="0">
              <a:solidFill>
                <a:schemeClr val="bg1"/>
              </a:solidFill>
            </a:endParaRPr>
          </a:p>
        </p:txBody>
      </p:sp>
      <p:pic>
        <p:nvPicPr>
          <p:cNvPr id="8203" name="Picture 11" descr="A black and white full length portrait of André. He wears a uniform, dark jacket over white pants and shirt, with dark boots, and a three-cornered hat. His right hand holds a sword upright by his side, and his left arm is extending, pointing forw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0216" y="3731582"/>
            <a:ext cx="1220805" cy="163698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906216" y="5457294"/>
            <a:ext cx="4006290" cy="369332"/>
          </a:xfrm>
          <a:prstGeom prst="rect">
            <a:avLst/>
          </a:prstGeom>
        </p:spPr>
        <p:txBody>
          <a:bodyPr wrap="none">
            <a:spAutoFit/>
          </a:bodyPr>
          <a:lstStyle/>
          <a:p>
            <a:r>
              <a:rPr lang="en-US" dirty="0" smtClean="0">
                <a:solidFill>
                  <a:schemeClr val="bg1"/>
                </a:solidFill>
              </a:rPr>
              <a:t>1780- Spy – British Major John Andre</a:t>
            </a:r>
            <a:endParaRPr lang="en-US" dirty="0">
              <a:solidFill>
                <a:schemeClr val="bg1"/>
              </a:solidFill>
            </a:endParaRPr>
          </a:p>
        </p:txBody>
      </p:sp>
      <p:sp>
        <p:nvSpPr>
          <p:cNvPr id="20" name="TextBox 19"/>
          <p:cNvSpPr txBox="1"/>
          <p:nvPr/>
        </p:nvSpPr>
        <p:spPr>
          <a:xfrm>
            <a:off x="3346626" y="5826626"/>
            <a:ext cx="2751134" cy="923330"/>
          </a:xfrm>
          <a:prstGeom prst="rect">
            <a:avLst/>
          </a:prstGeom>
          <a:noFill/>
        </p:spPr>
        <p:txBody>
          <a:bodyPr wrap="square" rtlCol="0">
            <a:spAutoFit/>
          </a:bodyPr>
          <a:lstStyle/>
          <a:p>
            <a:r>
              <a:rPr lang="en-US" dirty="0" smtClean="0">
                <a:solidFill>
                  <a:schemeClr val="bg1"/>
                </a:solidFill>
              </a:rPr>
              <a:t>Offered 5 million dollars for the capture of  West Point </a:t>
            </a:r>
          </a:p>
        </p:txBody>
      </p:sp>
      <p:sp>
        <p:nvSpPr>
          <p:cNvPr id="23" name="Rectangle 22"/>
          <p:cNvSpPr/>
          <p:nvPr/>
        </p:nvSpPr>
        <p:spPr>
          <a:xfrm>
            <a:off x="6474350" y="4072300"/>
            <a:ext cx="3584050" cy="1477328"/>
          </a:xfrm>
          <a:prstGeom prst="rect">
            <a:avLst/>
          </a:prstGeom>
        </p:spPr>
        <p:txBody>
          <a:bodyPr wrap="square">
            <a:spAutoFit/>
          </a:bodyPr>
          <a:lstStyle/>
          <a:p>
            <a:r>
              <a:rPr lang="en-US" dirty="0" smtClean="0">
                <a:solidFill>
                  <a:schemeClr val="bg1"/>
                </a:solidFill>
              </a:rPr>
              <a:t>Two </a:t>
            </a:r>
            <a:r>
              <a:rPr lang="en-US" dirty="0">
                <a:solidFill>
                  <a:schemeClr val="bg1"/>
                </a:solidFill>
              </a:rPr>
              <a:t>American rebels (under the command of Colonel James Livingston), </a:t>
            </a:r>
            <a:r>
              <a:rPr lang="en-US" dirty="0" smtClean="0">
                <a:solidFill>
                  <a:schemeClr val="bg1"/>
                </a:solidFill>
              </a:rPr>
              <a:t>and </a:t>
            </a:r>
            <a:r>
              <a:rPr lang="en-US" dirty="0">
                <a:solidFill>
                  <a:schemeClr val="bg1"/>
                </a:solidFill>
              </a:rPr>
              <a:t>Moses Sherwood, fired on HMS Vulture</a:t>
            </a:r>
            <a:r>
              <a:rPr lang="en-US" dirty="0" smtClean="0">
                <a:solidFill>
                  <a:schemeClr val="bg1"/>
                </a:solidFill>
              </a:rPr>
              <a:t>, (Sept 22, 1780)</a:t>
            </a:r>
            <a:endParaRPr lang="en-US" dirty="0">
              <a:solidFill>
                <a:schemeClr val="bg1"/>
              </a:solidFill>
            </a:endParaRPr>
          </a:p>
        </p:txBody>
      </p:sp>
      <p:pic>
        <p:nvPicPr>
          <p:cNvPr id="8205" name="Picture 13" descr="https://upload.wikimedia.org/wikipedia/commons/thumb/a/a0/Plan_des_forts%2C_batteries_et_poste_de_West-Point%2C_1780_%282674338525%29.jpg/220px-Plan_des_forts%2C_batteries_et_poste_de_West-Point%2C_1780_%282674338525%29.jpg"/>
          <p:cNvPicPr>
            <a:picLocks noChangeAspect="1" noChangeArrowheads="1"/>
          </p:cNvPicPr>
          <p:nvPr/>
        </p:nvPicPr>
        <p:blipFill rotWithShape="1">
          <a:blip r:embed="rId7">
            <a:extLst>
              <a:ext uri="{28A0092B-C50C-407E-A947-70E740481C1C}">
                <a14:useLocalDpi xmlns:a14="http://schemas.microsoft.com/office/drawing/2010/main" val="0"/>
              </a:ext>
            </a:extLst>
          </a:blip>
          <a:srcRect l="12171" r="10775"/>
          <a:stretch/>
        </p:blipFill>
        <p:spPr bwMode="auto">
          <a:xfrm>
            <a:off x="3317875" y="4268812"/>
            <a:ext cx="1099939" cy="108007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6106602" y="5826626"/>
            <a:ext cx="3888188" cy="923330"/>
          </a:xfrm>
          <a:prstGeom prst="rect">
            <a:avLst/>
          </a:prstGeom>
        </p:spPr>
        <p:txBody>
          <a:bodyPr wrap="square">
            <a:spAutoFit/>
          </a:bodyPr>
          <a:lstStyle/>
          <a:p>
            <a:r>
              <a:rPr lang="en-US" dirty="0">
                <a:solidFill>
                  <a:srgbClr val="FFFF00"/>
                </a:solidFill>
              </a:rPr>
              <a:t>André was captured on September 23 by three militiamen, and the information to West Point was found</a:t>
            </a:r>
          </a:p>
        </p:txBody>
      </p:sp>
      <p:pic>
        <p:nvPicPr>
          <p:cNvPr id="8207" name="Picture 15" descr="https://upload.wikimedia.org/wikipedia/commons/thumb/e/e2/Peggy_Shippen_and_daughter.jpg/140px-Peggy_Shippen_and_daughter.jpg"/>
          <p:cNvPicPr>
            <a:picLocks noChangeAspect="1" noChangeArrowheads="1"/>
          </p:cNvPicPr>
          <p:nvPr/>
        </p:nvPicPr>
        <p:blipFill rotWithShape="1">
          <a:blip r:embed="rId8">
            <a:extLst>
              <a:ext uri="{28A0092B-C50C-407E-A947-70E740481C1C}">
                <a14:useLocalDpi xmlns:a14="http://schemas.microsoft.com/office/drawing/2010/main" val="0"/>
              </a:ext>
            </a:extLst>
          </a:blip>
          <a:srcRect l="39227" t="10330" r="9155" b="45288"/>
          <a:stretch/>
        </p:blipFill>
        <p:spPr bwMode="auto">
          <a:xfrm>
            <a:off x="1886162" y="5725235"/>
            <a:ext cx="884027" cy="90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2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6" grpId="0"/>
      <p:bldP spid="28" grpId="0"/>
      <p:bldP spid="20"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0344" y="1293633"/>
            <a:ext cx="9788056" cy="2554545"/>
          </a:xfrm>
          <a:prstGeom prst="rect">
            <a:avLst/>
          </a:prstGeom>
        </p:spPr>
        <p:txBody>
          <a:bodyPr wrap="square">
            <a:spAutoFit/>
          </a:bodyPr>
          <a:lstStyle/>
          <a:p>
            <a:r>
              <a:rPr lang="en-US" sz="2000" dirty="0">
                <a:solidFill>
                  <a:schemeClr val="bg1"/>
                </a:solidFill>
              </a:rPr>
              <a:t>According to W. D. </a:t>
            </a:r>
            <a:r>
              <a:rPr lang="en-US" sz="2000" dirty="0" err="1">
                <a:solidFill>
                  <a:schemeClr val="bg1"/>
                </a:solidFill>
              </a:rPr>
              <a:t>Wetherell</a:t>
            </a:r>
            <a:r>
              <a:rPr lang="en-US" sz="2000" dirty="0">
                <a:solidFill>
                  <a:schemeClr val="bg1"/>
                </a:solidFill>
              </a:rPr>
              <a:t>, he was:</a:t>
            </a:r>
          </a:p>
          <a:p>
            <a:r>
              <a:rPr lang="en-US" sz="2000" dirty="0" smtClean="0">
                <a:solidFill>
                  <a:schemeClr val="bg1"/>
                </a:solidFill>
              </a:rPr>
              <a:t>[</a:t>
            </a:r>
            <a:r>
              <a:rPr lang="en-US" sz="2000" dirty="0">
                <a:solidFill>
                  <a:schemeClr val="bg1"/>
                </a:solidFill>
              </a:rPr>
              <a:t>A]</a:t>
            </a:r>
            <a:r>
              <a:rPr lang="en-US" sz="2000" dirty="0" err="1">
                <a:solidFill>
                  <a:schemeClr val="bg1"/>
                </a:solidFill>
              </a:rPr>
              <a:t>mong</a:t>
            </a:r>
            <a:r>
              <a:rPr lang="en-US" sz="2000" dirty="0">
                <a:solidFill>
                  <a:schemeClr val="bg1"/>
                </a:solidFill>
              </a:rPr>
              <a:t> the hardest human beings to understand in American history. Did he become a traitor because of all the injustice he suffered, real and imagined, at the hands of the Continental Congress and his jealous fellow generals? Because of the constant agony of two </a:t>
            </a:r>
            <a:r>
              <a:rPr lang="en-US" sz="2000" dirty="0" smtClean="0">
                <a:solidFill>
                  <a:schemeClr val="bg1"/>
                </a:solidFill>
              </a:rPr>
              <a:t>battlefield leg wounds? </a:t>
            </a:r>
            <a:r>
              <a:rPr lang="en-US" sz="2000" dirty="0">
                <a:solidFill>
                  <a:schemeClr val="bg1"/>
                </a:solidFill>
              </a:rPr>
              <a:t>From psychological wounds received in his Connecticut childhood when his alcoholic father squandered the family's fortunes? Or was it a kind of extreme midlife crisis, </a:t>
            </a:r>
            <a:r>
              <a:rPr lang="en-US" sz="2000" dirty="0" smtClean="0">
                <a:solidFill>
                  <a:schemeClr val="bg1"/>
                </a:solidFill>
              </a:rPr>
              <a:t>or his </a:t>
            </a:r>
            <a:r>
              <a:rPr lang="en-US" sz="2000" dirty="0">
                <a:solidFill>
                  <a:schemeClr val="bg1"/>
                </a:solidFill>
              </a:rPr>
              <a:t>marriage to the very young, very pretty, very Tory Peggy </a:t>
            </a:r>
            <a:r>
              <a:rPr lang="en-US" sz="2000" dirty="0" err="1" smtClean="0">
                <a:solidFill>
                  <a:schemeClr val="bg1"/>
                </a:solidFill>
              </a:rPr>
              <a:t>Shippen</a:t>
            </a:r>
            <a:r>
              <a:rPr lang="en-US" sz="2000" dirty="0" smtClean="0">
                <a:solidFill>
                  <a:schemeClr val="bg1"/>
                </a:solidFill>
              </a:rPr>
              <a:t> (Who was previously dating Major Andre)?</a:t>
            </a:r>
            <a:endParaRPr lang="en-US" sz="2000" dirty="0">
              <a:solidFill>
                <a:schemeClr val="bg1"/>
              </a:solidFill>
            </a:endParaRPr>
          </a:p>
        </p:txBody>
      </p:sp>
      <p:sp>
        <p:nvSpPr>
          <p:cNvPr id="19" name="TextBox 18"/>
          <p:cNvSpPr txBox="1"/>
          <p:nvPr/>
        </p:nvSpPr>
        <p:spPr>
          <a:xfrm>
            <a:off x="737506" y="339526"/>
            <a:ext cx="5128595" cy="954107"/>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What Happened To  Benedict Arnold</a:t>
            </a:r>
          </a:p>
        </p:txBody>
      </p:sp>
      <p:sp>
        <p:nvSpPr>
          <p:cNvPr id="20" name="Rectangle 19"/>
          <p:cNvSpPr/>
          <p:nvPr/>
        </p:nvSpPr>
        <p:spPr>
          <a:xfrm>
            <a:off x="352054" y="3919695"/>
            <a:ext cx="9287123" cy="1323439"/>
          </a:xfrm>
          <a:prstGeom prst="rect">
            <a:avLst/>
          </a:prstGeom>
        </p:spPr>
        <p:txBody>
          <a:bodyPr wrap="square">
            <a:spAutoFit/>
          </a:bodyPr>
          <a:lstStyle/>
          <a:p>
            <a:r>
              <a:rPr lang="en-US" sz="2000" dirty="0" smtClean="0">
                <a:solidFill>
                  <a:srgbClr val="FFFF00"/>
                </a:solidFill>
              </a:rPr>
              <a:t>General Arnold </a:t>
            </a:r>
            <a:r>
              <a:rPr lang="en-US" sz="2000" dirty="0">
                <a:solidFill>
                  <a:srgbClr val="FFFF00"/>
                </a:solidFill>
              </a:rPr>
              <a:t>wrote to </a:t>
            </a:r>
            <a:r>
              <a:rPr lang="en-US" sz="2000" dirty="0" smtClean="0">
                <a:solidFill>
                  <a:srgbClr val="FFFF00"/>
                </a:solidFill>
              </a:rPr>
              <a:t>General Greene </a:t>
            </a:r>
            <a:r>
              <a:rPr lang="en-US" sz="2000" dirty="0">
                <a:solidFill>
                  <a:srgbClr val="FFFF00"/>
                </a:solidFill>
              </a:rPr>
              <a:t>and </a:t>
            </a:r>
            <a:r>
              <a:rPr lang="en-US" sz="2000" dirty="0" smtClean="0">
                <a:solidFill>
                  <a:srgbClr val="FFFF00"/>
                </a:solidFill>
              </a:rPr>
              <a:t>“lamented </a:t>
            </a:r>
            <a:r>
              <a:rPr lang="en-US" sz="2000" dirty="0">
                <a:solidFill>
                  <a:srgbClr val="FFFF00"/>
                </a:solidFill>
              </a:rPr>
              <a:t>over the "deplorable" and "horrid" situation of the country at that particular moment, citing the depreciating currency, </a:t>
            </a:r>
            <a:r>
              <a:rPr lang="en-US" sz="2000" dirty="0" smtClean="0">
                <a:solidFill>
                  <a:srgbClr val="FFFF00"/>
                </a:solidFill>
              </a:rPr>
              <a:t>disillusionment </a:t>
            </a:r>
            <a:r>
              <a:rPr lang="en-US" sz="2000" dirty="0">
                <a:solidFill>
                  <a:srgbClr val="FFFF00"/>
                </a:solidFill>
              </a:rPr>
              <a:t>of the army, and internal fighting in Congress, while predicting "impending ruin" if things did not change </a:t>
            </a:r>
            <a:r>
              <a:rPr lang="en-US" sz="2000" dirty="0" smtClean="0">
                <a:solidFill>
                  <a:srgbClr val="FFFF00"/>
                </a:solidFill>
              </a:rPr>
              <a:t>soon. (1779)</a:t>
            </a:r>
            <a:endParaRPr lang="en-US" sz="2000" dirty="0">
              <a:solidFill>
                <a:srgbClr val="FFFF00"/>
              </a:solidFill>
            </a:endParaRPr>
          </a:p>
        </p:txBody>
      </p:sp>
      <p:pic>
        <p:nvPicPr>
          <p:cNvPr id="9220" name="Picture 4" descr="Three English Sailing Ships | Art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848" y="5316486"/>
            <a:ext cx="1857470" cy="14372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682555" y="6107373"/>
            <a:ext cx="3293498" cy="646331"/>
          </a:xfrm>
          <a:prstGeom prst="rect">
            <a:avLst/>
          </a:prstGeom>
          <a:noFill/>
        </p:spPr>
        <p:txBody>
          <a:bodyPr wrap="square" rtlCol="0">
            <a:spAutoFit/>
          </a:bodyPr>
          <a:lstStyle/>
          <a:p>
            <a:r>
              <a:rPr lang="en-US" dirty="0" smtClean="0">
                <a:solidFill>
                  <a:schemeClr val="bg1"/>
                </a:solidFill>
              </a:rPr>
              <a:t>The Revolution </a:t>
            </a:r>
          </a:p>
          <a:p>
            <a:r>
              <a:rPr lang="en-US" dirty="0" smtClean="0">
                <a:solidFill>
                  <a:schemeClr val="bg1"/>
                </a:solidFill>
              </a:rPr>
              <a:t>Finalized the loss of his ships</a:t>
            </a:r>
          </a:p>
        </p:txBody>
      </p:sp>
      <p:sp>
        <p:nvSpPr>
          <p:cNvPr id="22" name="TextBox 21"/>
          <p:cNvSpPr txBox="1"/>
          <p:nvPr/>
        </p:nvSpPr>
        <p:spPr>
          <a:xfrm>
            <a:off x="5165678" y="5493223"/>
            <a:ext cx="5128592" cy="369332"/>
          </a:xfrm>
          <a:prstGeom prst="rect">
            <a:avLst/>
          </a:prstGeom>
          <a:noFill/>
        </p:spPr>
        <p:txBody>
          <a:bodyPr wrap="square" rtlCol="0">
            <a:spAutoFit/>
          </a:bodyPr>
          <a:lstStyle/>
          <a:p>
            <a:r>
              <a:rPr lang="en-US" dirty="0" smtClean="0">
                <a:solidFill>
                  <a:schemeClr val="bg1"/>
                </a:solidFill>
              </a:rPr>
              <a:t>He lived extravagantly in Philadelphia </a:t>
            </a:r>
          </a:p>
        </p:txBody>
      </p:sp>
      <p:sp>
        <p:nvSpPr>
          <p:cNvPr id="23" name="TextBox 22"/>
          <p:cNvSpPr txBox="1"/>
          <p:nvPr/>
        </p:nvSpPr>
        <p:spPr>
          <a:xfrm>
            <a:off x="204718" y="5404513"/>
            <a:ext cx="2367886" cy="646331"/>
          </a:xfrm>
          <a:prstGeom prst="rect">
            <a:avLst/>
          </a:prstGeom>
          <a:noFill/>
        </p:spPr>
        <p:txBody>
          <a:bodyPr wrap="square" rtlCol="0">
            <a:spAutoFit/>
          </a:bodyPr>
          <a:lstStyle/>
          <a:p>
            <a:r>
              <a:rPr lang="en-US" dirty="0" smtClean="0">
                <a:solidFill>
                  <a:schemeClr val="bg1"/>
                </a:solidFill>
              </a:rPr>
              <a:t>Grew up poor from an alcoholic father </a:t>
            </a:r>
          </a:p>
        </p:txBody>
      </p:sp>
    </p:spTree>
    <p:extLst>
      <p:ext uri="{BB962C8B-B14F-4D97-AF65-F5344CB8AC3E}">
        <p14:creationId xmlns:p14="http://schemas.microsoft.com/office/powerpoint/2010/main" val="41027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9269" y="2136339"/>
            <a:ext cx="9470003" cy="3970318"/>
          </a:xfrm>
          <a:prstGeom prst="rect">
            <a:avLst/>
          </a:prstGeom>
        </p:spPr>
        <p:txBody>
          <a:bodyPr wrap="square">
            <a:spAutoFit/>
          </a:bodyPr>
          <a:lstStyle/>
          <a:p>
            <a:r>
              <a:rPr lang="en-US" sz="2800" dirty="0">
                <a:solidFill>
                  <a:schemeClr val="bg1"/>
                </a:solidFill>
              </a:rPr>
              <a:t>General orders September 26th 1780 </a:t>
            </a:r>
            <a:endParaRPr lang="en-US" sz="2800" dirty="0" smtClean="0">
              <a:solidFill>
                <a:schemeClr val="bg1"/>
              </a:solidFill>
            </a:endParaRPr>
          </a:p>
          <a:p>
            <a:r>
              <a:rPr lang="en-US" sz="2800" dirty="0" smtClean="0">
                <a:solidFill>
                  <a:schemeClr val="bg1"/>
                </a:solidFill>
              </a:rPr>
              <a:t>(WASHINGTON’S HEADQUARTERS) </a:t>
            </a:r>
          </a:p>
          <a:p>
            <a:r>
              <a:rPr lang="en-US" sz="2800" dirty="0" smtClean="0">
                <a:solidFill>
                  <a:schemeClr val="bg1"/>
                </a:solidFill>
              </a:rPr>
              <a:t>A great betrayal has been exposed:</a:t>
            </a:r>
          </a:p>
          <a:p>
            <a:r>
              <a:rPr lang="en-US" sz="2800" dirty="0" smtClean="0">
                <a:solidFill>
                  <a:schemeClr val="bg1"/>
                </a:solidFill>
              </a:rPr>
              <a:t>Such </a:t>
            </a:r>
            <a:r>
              <a:rPr lang="en-US" sz="2800" dirty="0">
                <a:solidFill>
                  <a:schemeClr val="bg1"/>
                </a:solidFill>
              </a:rPr>
              <a:t>an event </a:t>
            </a:r>
            <a:r>
              <a:rPr lang="en-US" sz="2800" dirty="0" smtClean="0">
                <a:solidFill>
                  <a:schemeClr val="bg1"/>
                </a:solidFill>
              </a:rPr>
              <a:t>(if successful) must </a:t>
            </a:r>
            <a:r>
              <a:rPr lang="en-US" sz="2800" dirty="0">
                <a:solidFill>
                  <a:schemeClr val="bg1"/>
                </a:solidFill>
              </a:rPr>
              <a:t>have given the American cause a deadly wound if not a fatal </a:t>
            </a:r>
            <a:r>
              <a:rPr lang="en-US" sz="2800" dirty="0" smtClean="0">
                <a:solidFill>
                  <a:schemeClr val="bg1"/>
                </a:solidFill>
              </a:rPr>
              <a:t>stab. Happily </a:t>
            </a:r>
            <a:r>
              <a:rPr lang="en-US" sz="2800" dirty="0">
                <a:solidFill>
                  <a:schemeClr val="bg1"/>
                </a:solidFill>
              </a:rPr>
              <a:t>the treason had been timely discovered to prevent the Fatal </a:t>
            </a:r>
            <a:r>
              <a:rPr lang="en-US" sz="2800" dirty="0" smtClean="0">
                <a:solidFill>
                  <a:schemeClr val="bg1"/>
                </a:solidFill>
              </a:rPr>
              <a:t>Misfortune. The Providential chain of events which </a:t>
            </a:r>
            <a:r>
              <a:rPr lang="en-US" sz="2800" dirty="0">
                <a:solidFill>
                  <a:schemeClr val="bg1"/>
                </a:solidFill>
              </a:rPr>
              <a:t>led to this discovery affords the most convincing proof that the Liberties of America are the object of </a:t>
            </a:r>
            <a:r>
              <a:rPr lang="en-US" sz="2800" dirty="0" smtClean="0">
                <a:solidFill>
                  <a:schemeClr val="bg1"/>
                </a:solidFill>
              </a:rPr>
              <a:t>Divine protection.</a:t>
            </a:r>
            <a:endParaRPr lang="en-US" sz="2800" dirty="0">
              <a:solidFill>
                <a:schemeClr val="bg1"/>
              </a:solidFill>
            </a:endParaRPr>
          </a:p>
        </p:txBody>
      </p:sp>
      <p:pic>
        <p:nvPicPr>
          <p:cNvPr id="10242" name="Picture 2" descr="George Washington | Life, Presidency, Accomplishments, &amp; Facts | Britan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410" y="221193"/>
            <a:ext cx="3442916" cy="216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703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664" y="139760"/>
            <a:ext cx="9239414" cy="1077218"/>
          </a:xfrm>
          <a:prstGeom prst="rect">
            <a:avLst/>
          </a:prstGeom>
          <a:noFill/>
        </p:spPr>
        <p:txBody>
          <a:bodyPr wrap="square" rtlCol="0">
            <a:spAutoFit/>
          </a:bodyPr>
          <a:lstStyle/>
          <a:p>
            <a:r>
              <a:rPr lang="en-US" sz="3200" dirty="0" smtClean="0">
                <a:solidFill>
                  <a:srgbClr val="FFFF00"/>
                </a:solidFill>
              </a:rPr>
              <a:t>A Father’s Tale of Sorrow</a:t>
            </a:r>
          </a:p>
          <a:p>
            <a:r>
              <a:rPr lang="en-US" sz="3200" dirty="0" smtClean="0">
                <a:solidFill>
                  <a:srgbClr val="FFFF00"/>
                </a:solidFill>
              </a:rPr>
              <a:t>Benjamin Franklin’s Son turned against His dad </a:t>
            </a:r>
            <a:endParaRPr lang="en-US" sz="3200" dirty="0">
              <a:solidFill>
                <a:srgbClr val="FFFF00"/>
              </a:solidFill>
            </a:endParaRPr>
          </a:p>
        </p:txBody>
      </p:sp>
      <p:pic>
        <p:nvPicPr>
          <p:cNvPr id="1026" name="Picture 2" descr="https://upload.wikimedia.org/wikipedia/commons/thumb/f/fd/William_Franklin_painting_attributed_to_Mather_Brown.jpg/220px-William_Franklin_painting_attributed_to_Mather_Br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129" y="1600175"/>
            <a:ext cx="2095500" cy="2533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05015" y="4326340"/>
            <a:ext cx="3753134" cy="1569660"/>
          </a:xfrm>
          <a:prstGeom prst="rect">
            <a:avLst/>
          </a:prstGeom>
          <a:noFill/>
        </p:spPr>
        <p:txBody>
          <a:bodyPr wrap="square" rtlCol="0">
            <a:spAutoFit/>
          </a:bodyPr>
          <a:lstStyle/>
          <a:p>
            <a:r>
              <a:rPr lang="en-US" sz="2400" dirty="0" smtClean="0">
                <a:solidFill>
                  <a:schemeClr val="bg1"/>
                </a:solidFill>
              </a:rPr>
              <a:t>William Franklin Son Of Benjamin Franklin</a:t>
            </a:r>
          </a:p>
          <a:p>
            <a:r>
              <a:rPr lang="en-US" sz="2400" dirty="0" smtClean="0">
                <a:solidFill>
                  <a:schemeClr val="bg1"/>
                </a:solidFill>
              </a:rPr>
              <a:t>The last Royal Governor of New Jersey  </a:t>
            </a:r>
          </a:p>
        </p:txBody>
      </p:sp>
      <p:pic>
        <p:nvPicPr>
          <p:cNvPr id="1028" name="Picture 4" descr="https://upload.wikimedia.org/wikipedia/commons/thumb/8/87/Joseph_Siffrein_Duplessis_-_Benjamin_Franklin_-_Google_Art_Project.jpg/220px-Joseph_Siffrein_Duplessis_-_Benjamin_Franklin_-_Google_Art_Proje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14" y="1503529"/>
            <a:ext cx="2095500" cy="2552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188" y="4133827"/>
            <a:ext cx="3964675" cy="1569660"/>
          </a:xfrm>
          <a:prstGeom prst="rect">
            <a:avLst/>
          </a:prstGeom>
          <a:noFill/>
        </p:spPr>
        <p:txBody>
          <a:bodyPr wrap="square" rtlCol="0">
            <a:spAutoFit/>
          </a:bodyPr>
          <a:lstStyle/>
          <a:p>
            <a:r>
              <a:rPr lang="en-US" sz="2400" dirty="0" smtClean="0">
                <a:solidFill>
                  <a:schemeClr val="bg1"/>
                </a:solidFill>
              </a:rPr>
              <a:t>Benjamin Franklin</a:t>
            </a:r>
          </a:p>
          <a:p>
            <a:r>
              <a:rPr lang="en-US" sz="2400" dirty="0" smtClean="0">
                <a:solidFill>
                  <a:schemeClr val="bg1"/>
                </a:solidFill>
              </a:rPr>
              <a:t>Born January 1706  - last of 15 children to Josiah Franklin  </a:t>
            </a:r>
          </a:p>
        </p:txBody>
      </p:sp>
    </p:spTree>
    <p:extLst>
      <p:ext uri="{BB962C8B-B14F-4D97-AF65-F5344CB8AC3E}">
        <p14:creationId xmlns:p14="http://schemas.microsoft.com/office/powerpoint/2010/main" val="28630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3647" y="172971"/>
            <a:ext cx="9990161" cy="1569660"/>
          </a:xfrm>
          <a:prstGeom prst="rect">
            <a:avLst/>
          </a:prstGeom>
        </p:spPr>
        <p:txBody>
          <a:bodyPr wrap="square">
            <a:spAutoFit/>
          </a:bodyPr>
          <a:lstStyle/>
          <a:p>
            <a:pPr algn="ctr"/>
            <a:r>
              <a:rPr lang="en-US" sz="3200" dirty="0" smtClean="0">
                <a:solidFill>
                  <a:srgbClr val="FFFF00"/>
                </a:solidFill>
              </a:rPr>
              <a:t>God Calling Us To Know Our </a:t>
            </a:r>
          </a:p>
          <a:p>
            <a:pPr algn="ctr"/>
            <a:r>
              <a:rPr lang="en-US" sz="3200" dirty="0" smtClean="0">
                <a:solidFill>
                  <a:srgbClr val="FFFF00"/>
                </a:solidFill>
              </a:rPr>
              <a:t>Purpose And Mission</a:t>
            </a:r>
          </a:p>
          <a:p>
            <a:pPr algn="ctr"/>
            <a:r>
              <a:rPr lang="en-US" sz="3200" dirty="0" smtClean="0">
                <a:solidFill>
                  <a:srgbClr val="FFFF00"/>
                </a:solidFill>
              </a:rPr>
              <a:t>Beyond Just Salvation </a:t>
            </a:r>
            <a:endParaRPr lang="en-US" sz="3200" dirty="0">
              <a:solidFill>
                <a:srgbClr val="FFFF00"/>
              </a:solidFill>
            </a:endParaRPr>
          </a:p>
        </p:txBody>
      </p:sp>
      <p:sp>
        <p:nvSpPr>
          <p:cNvPr id="4" name="Rectangle 3"/>
          <p:cNvSpPr/>
          <p:nvPr/>
        </p:nvSpPr>
        <p:spPr>
          <a:xfrm>
            <a:off x="397565" y="2151580"/>
            <a:ext cx="9183756" cy="2246769"/>
          </a:xfrm>
          <a:prstGeom prst="rect">
            <a:avLst/>
          </a:prstGeom>
        </p:spPr>
        <p:txBody>
          <a:bodyPr wrap="square">
            <a:spAutoFit/>
          </a:bodyPr>
          <a:lstStyle/>
          <a:p>
            <a:r>
              <a:rPr lang="en-US" sz="2800" dirty="0" smtClean="0">
                <a:solidFill>
                  <a:schemeClr val="bg1"/>
                </a:solidFill>
              </a:rPr>
              <a:t>“Suppose </a:t>
            </a:r>
            <a:r>
              <a:rPr lang="en-US" sz="2800" dirty="0">
                <a:solidFill>
                  <a:schemeClr val="bg1"/>
                </a:solidFill>
              </a:rPr>
              <a:t>God asked you if you wanted the ability to open up heaven with your prayer life so that you could come up into His very presence and discern His plan and His purposes and His detailed blueprint for what you're called to do as a individual or a couple</a:t>
            </a:r>
            <a:r>
              <a:rPr lang="en-US" sz="2800" dirty="0" smtClean="0">
                <a:solidFill>
                  <a:schemeClr val="bg1"/>
                </a:solidFill>
              </a:rPr>
              <a:t>.”</a:t>
            </a:r>
            <a:endParaRPr lang="en-US" sz="2800" dirty="0">
              <a:solidFill>
                <a:schemeClr val="bg1"/>
              </a:solidFill>
            </a:endParaRPr>
          </a:p>
        </p:txBody>
      </p:sp>
      <p:sp>
        <p:nvSpPr>
          <p:cNvPr id="5" name="Rectangle 4"/>
          <p:cNvSpPr/>
          <p:nvPr/>
        </p:nvSpPr>
        <p:spPr>
          <a:xfrm>
            <a:off x="360121" y="4662258"/>
            <a:ext cx="9406393" cy="1815882"/>
          </a:xfrm>
          <a:prstGeom prst="rect">
            <a:avLst/>
          </a:prstGeom>
        </p:spPr>
        <p:txBody>
          <a:bodyPr wrap="square">
            <a:spAutoFit/>
          </a:bodyPr>
          <a:lstStyle/>
          <a:p>
            <a:r>
              <a:rPr lang="en-US" sz="2800" dirty="0" smtClean="0">
                <a:solidFill>
                  <a:srgbClr val="FFFF00"/>
                </a:solidFill>
              </a:rPr>
              <a:t>“And </a:t>
            </a:r>
            <a:r>
              <a:rPr lang="en-US" sz="2800" dirty="0">
                <a:solidFill>
                  <a:srgbClr val="FFFF00"/>
                </a:solidFill>
              </a:rPr>
              <a:t>then suppose God added to that and said and I'm going to give you the power over every demon and </a:t>
            </a:r>
            <a:r>
              <a:rPr lang="en-US" sz="2800" dirty="0" smtClean="0">
                <a:solidFill>
                  <a:srgbClr val="FFFF00"/>
                </a:solidFill>
              </a:rPr>
              <a:t>earthly </a:t>
            </a:r>
            <a:r>
              <a:rPr lang="en-US" sz="2800" dirty="0">
                <a:solidFill>
                  <a:srgbClr val="FFFF00"/>
                </a:solidFill>
              </a:rPr>
              <a:t>circumstance that gets in your way when you want to administrate that vision I'm going to give you</a:t>
            </a:r>
            <a:r>
              <a:rPr lang="en-US" sz="2800" dirty="0" smtClean="0">
                <a:solidFill>
                  <a:srgbClr val="FFFF00"/>
                </a:solidFill>
              </a:rPr>
              <a:t>.” </a:t>
            </a:r>
            <a:endParaRPr lang="en-US" sz="2800" dirty="0">
              <a:solidFill>
                <a:srgbClr val="FFFF00"/>
              </a:solidFill>
            </a:endParaRPr>
          </a:p>
        </p:txBody>
      </p:sp>
      <p:pic>
        <p:nvPicPr>
          <p:cNvPr id="3074" name="Picture 2" descr="Christian Retreat | Conference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6720" y="349857"/>
            <a:ext cx="1371917" cy="13719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19499" y="1781092"/>
            <a:ext cx="1987826" cy="369332"/>
          </a:xfrm>
          <a:prstGeom prst="rect">
            <a:avLst/>
          </a:prstGeom>
          <a:noFill/>
        </p:spPr>
        <p:txBody>
          <a:bodyPr wrap="square" rtlCol="0">
            <a:spAutoFit/>
          </a:bodyPr>
          <a:lstStyle/>
          <a:p>
            <a:r>
              <a:rPr lang="en-US" dirty="0" smtClean="0">
                <a:solidFill>
                  <a:schemeClr val="bg1"/>
                </a:solidFill>
              </a:rPr>
              <a:t>Lance Wallnau</a:t>
            </a:r>
          </a:p>
        </p:txBody>
      </p:sp>
    </p:spTree>
    <p:extLst>
      <p:ext uri="{BB962C8B-B14F-4D97-AF65-F5344CB8AC3E}">
        <p14:creationId xmlns:p14="http://schemas.microsoft.com/office/powerpoint/2010/main" val="15665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277" y="36084"/>
            <a:ext cx="9654362" cy="830997"/>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The Unfolding Of Understanding</a:t>
            </a:r>
          </a:p>
          <a:p>
            <a:pPr algn="ctr"/>
            <a:r>
              <a:rPr lang="en-US" sz="2400" b="1" dirty="0" smtClean="0">
                <a:solidFill>
                  <a:srgbClr val="FFFF00"/>
                </a:solidFill>
                <a:effectLst>
                  <a:outerShdw blurRad="38100" dist="38100" dir="2700000" algn="tl">
                    <a:srgbClr val="000000">
                      <a:alpha val="43137"/>
                    </a:srgbClr>
                  </a:outerShdw>
                </a:effectLst>
              </a:rPr>
              <a:t>Of Not Only Our Salvation - But OUR PURPOSE In Salvation </a:t>
            </a:r>
            <a:endParaRPr lang="en-US" sz="24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45273" y="858611"/>
            <a:ext cx="9000876" cy="1938992"/>
          </a:xfrm>
          <a:prstGeom prst="rect">
            <a:avLst/>
          </a:prstGeom>
        </p:spPr>
        <p:txBody>
          <a:bodyPr wrap="square">
            <a:spAutoFit/>
          </a:bodyPr>
          <a:lstStyle/>
          <a:p>
            <a:r>
              <a:rPr lang="en-US" sz="2400" dirty="0">
                <a:solidFill>
                  <a:schemeClr val="bg1"/>
                </a:solidFill>
              </a:rPr>
              <a:t>My purpose is that they may be encouraged in heart and united in love, </a:t>
            </a:r>
            <a:r>
              <a:rPr lang="en-US" sz="2400" b="1" dirty="0">
                <a:solidFill>
                  <a:srgbClr val="FFFF00"/>
                </a:solidFill>
              </a:rPr>
              <a:t>so that they may have the full riches of complete understanding</a:t>
            </a:r>
            <a:r>
              <a:rPr lang="en-US" sz="2400" dirty="0">
                <a:solidFill>
                  <a:schemeClr val="bg1"/>
                </a:solidFill>
              </a:rPr>
              <a:t>, in order that they may know the mystery of God, namely, Christ, </a:t>
            </a:r>
            <a:r>
              <a:rPr lang="en-US" sz="2400" b="1" dirty="0">
                <a:solidFill>
                  <a:srgbClr val="FFFF00"/>
                </a:solidFill>
              </a:rPr>
              <a:t>3  in whom are hidden all the treasures of wisdom and </a:t>
            </a:r>
            <a:r>
              <a:rPr lang="en-US" sz="2400" b="1" dirty="0" smtClean="0">
                <a:solidFill>
                  <a:srgbClr val="FFFF00"/>
                </a:solidFill>
              </a:rPr>
              <a:t>knowledge</a:t>
            </a:r>
            <a:r>
              <a:rPr lang="en-US" sz="2400" dirty="0" smtClean="0">
                <a:solidFill>
                  <a:schemeClr val="bg1"/>
                </a:solidFill>
              </a:rPr>
              <a:t>. Colossians 2:2 </a:t>
            </a:r>
            <a:endParaRPr lang="en-US" sz="2400" dirty="0">
              <a:solidFill>
                <a:schemeClr val="bg1"/>
              </a:solidFill>
            </a:endParaRPr>
          </a:p>
        </p:txBody>
      </p:sp>
      <p:pic>
        <p:nvPicPr>
          <p:cNvPr id="13314" name="Picture 2" descr="Salvation in the Bible - NIV Bible | Salvation Definition NIV Bible"/>
          <p:cNvPicPr>
            <a:picLocks noChangeAspect="1" noChangeArrowheads="1"/>
          </p:cNvPicPr>
          <p:nvPr/>
        </p:nvPicPr>
        <p:blipFill rotWithShape="1">
          <a:blip r:embed="rId2">
            <a:extLst>
              <a:ext uri="{28A0092B-C50C-407E-A947-70E740481C1C}">
                <a14:useLocalDpi xmlns:a14="http://schemas.microsoft.com/office/drawing/2010/main" val="0"/>
              </a:ext>
            </a:extLst>
          </a:blip>
          <a:srcRect t="27432" b="24996"/>
          <a:stretch/>
        </p:blipFill>
        <p:spPr bwMode="auto">
          <a:xfrm>
            <a:off x="150251" y="5319424"/>
            <a:ext cx="4580775" cy="145349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e All and End All: Meaning, Origin and Helpful Conversation Examples • 7ESL"/>
          <p:cNvPicPr>
            <a:picLocks noChangeAspect="1" noChangeArrowheads="1"/>
          </p:cNvPicPr>
          <p:nvPr/>
        </p:nvPicPr>
        <p:blipFill rotWithShape="1">
          <a:blip r:embed="rId3">
            <a:extLst>
              <a:ext uri="{28A0092B-C50C-407E-A947-70E740481C1C}">
                <a14:useLocalDpi xmlns:a14="http://schemas.microsoft.com/office/drawing/2010/main" val="0"/>
              </a:ext>
            </a:extLst>
          </a:blip>
          <a:srcRect l="23961" t="9304" r="13739" b="73681"/>
          <a:stretch/>
        </p:blipFill>
        <p:spPr bwMode="auto">
          <a:xfrm>
            <a:off x="752549" y="4415532"/>
            <a:ext cx="5572051" cy="7964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5273" y="2797603"/>
            <a:ext cx="9151951" cy="1569660"/>
          </a:xfrm>
          <a:prstGeom prst="rect">
            <a:avLst/>
          </a:prstGeom>
        </p:spPr>
        <p:txBody>
          <a:bodyPr wrap="square">
            <a:spAutoFit/>
          </a:bodyPr>
          <a:lstStyle/>
          <a:p>
            <a:r>
              <a:rPr lang="en-US" sz="2400" dirty="0" smtClean="0">
                <a:solidFill>
                  <a:schemeClr val="bg1"/>
                </a:solidFill>
              </a:rPr>
              <a:t>We </a:t>
            </a:r>
            <a:r>
              <a:rPr lang="en-US" sz="2400" dirty="0">
                <a:solidFill>
                  <a:schemeClr val="bg1"/>
                </a:solidFill>
              </a:rPr>
              <a:t>constantly pray for you, that our God may count you worthy of </a:t>
            </a:r>
            <a:r>
              <a:rPr lang="en-US" sz="2400" dirty="0" smtClean="0">
                <a:solidFill>
                  <a:schemeClr val="bg1"/>
                </a:solidFill>
              </a:rPr>
              <a:t>His </a:t>
            </a:r>
            <a:r>
              <a:rPr lang="en-US" sz="2400" dirty="0">
                <a:solidFill>
                  <a:schemeClr val="bg1"/>
                </a:solidFill>
              </a:rPr>
              <a:t>calling, </a:t>
            </a:r>
            <a:r>
              <a:rPr lang="en-US" sz="2400" b="1" dirty="0">
                <a:solidFill>
                  <a:srgbClr val="FFFF00"/>
                </a:solidFill>
              </a:rPr>
              <a:t>and that by </a:t>
            </a:r>
            <a:r>
              <a:rPr lang="en-US" sz="2400" b="1" dirty="0" smtClean="0">
                <a:solidFill>
                  <a:srgbClr val="FFFF00"/>
                </a:solidFill>
              </a:rPr>
              <a:t>His </a:t>
            </a:r>
            <a:r>
              <a:rPr lang="en-US" sz="2400" b="1" dirty="0">
                <a:solidFill>
                  <a:srgbClr val="FFFF00"/>
                </a:solidFill>
              </a:rPr>
              <a:t>power he may fulfill every good purpose of yours and every act prompted by your faith</a:t>
            </a:r>
            <a:r>
              <a:rPr lang="en-US" sz="2400" dirty="0">
                <a:solidFill>
                  <a:schemeClr val="bg1"/>
                </a:solidFill>
              </a:rPr>
              <a:t>. </a:t>
            </a:r>
            <a:endParaRPr lang="en-US" sz="2400" dirty="0" smtClean="0">
              <a:solidFill>
                <a:schemeClr val="bg1"/>
              </a:solidFill>
            </a:endParaRPr>
          </a:p>
          <a:p>
            <a:r>
              <a:rPr lang="en-US" sz="2400" b="1" dirty="0" smtClean="0">
                <a:solidFill>
                  <a:schemeClr val="bg1"/>
                </a:solidFill>
              </a:rPr>
              <a:t>2 </a:t>
            </a:r>
            <a:r>
              <a:rPr lang="en-US" sz="2400" b="1" dirty="0">
                <a:solidFill>
                  <a:schemeClr val="bg1"/>
                </a:solidFill>
              </a:rPr>
              <a:t>Thessalonians 1:11 (NIV) </a:t>
            </a:r>
            <a:endParaRPr lang="en-US" sz="2400" dirty="0">
              <a:solidFill>
                <a:schemeClr val="bg1"/>
              </a:solidFill>
            </a:endParaRPr>
          </a:p>
        </p:txBody>
      </p:sp>
      <p:pic>
        <p:nvPicPr>
          <p:cNvPr id="13318" name="Picture 6" descr="Higher Purpose Photos and Images | Shutterstock"/>
          <p:cNvPicPr>
            <a:picLocks noChangeAspect="1" noChangeArrowheads="1"/>
          </p:cNvPicPr>
          <p:nvPr/>
        </p:nvPicPr>
        <p:blipFill rotWithShape="1">
          <a:blip r:embed="rId4">
            <a:extLst>
              <a:ext uri="{28A0092B-C50C-407E-A947-70E740481C1C}">
                <a14:useLocalDpi xmlns:a14="http://schemas.microsoft.com/office/drawing/2010/main" val="0"/>
              </a:ext>
            </a:extLst>
          </a:blip>
          <a:srcRect t="10476" b="17381"/>
          <a:stretch/>
        </p:blipFill>
        <p:spPr bwMode="auto">
          <a:xfrm>
            <a:off x="6118225" y="4848869"/>
            <a:ext cx="3714750"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699" y="77134"/>
            <a:ext cx="9207610" cy="830997"/>
          </a:xfrm>
          <a:prstGeom prst="rect">
            <a:avLst/>
          </a:prstGeom>
        </p:spPr>
        <p:txBody>
          <a:bodyPr wrap="square">
            <a:spAutoFit/>
          </a:bodyPr>
          <a:lstStyle/>
          <a:p>
            <a:pPr algn="ctr"/>
            <a:r>
              <a:rPr lang="en-US" sz="2400" b="1" dirty="0" smtClean="0">
                <a:solidFill>
                  <a:srgbClr val="FFFF00"/>
                </a:solidFill>
              </a:rPr>
              <a:t>THE POWER OF DECLARING THE WILL OF GOD</a:t>
            </a:r>
          </a:p>
          <a:p>
            <a:pPr algn="ctr"/>
            <a:r>
              <a:rPr lang="en-US" sz="2400" b="1" dirty="0" smtClean="0">
                <a:solidFill>
                  <a:srgbClr val="FFFF00"/>
                </a:solidFill>
              </a:rPr>
              <a:t>FROM A POSITION OF ABIDING IN CHRIST</a:t>
            </a:r>
            <a:endParaRPr lang="en-US" sz="2400" b="1" dirty="0">
              <a:solidFill>
                <a:srgbClr val="FFFF00"/>
              </a:solidFill>
            </a:endParaRPr>
          </a:p>
        </p:txBody>
      </p:sp>
      <p:sp>
        <p:nvSpPr>
          <p:cNvPr id="4" name="Rectangle 3"/>
          <p:cNvSpPr/>
          <p:nvPr/>
        </p:nvSpPr>
        <p:spPr>
          <a:xfrm>
            <a:off x="114543" y="844147"/>
            <a:ext cx="9921922" cy="6001643"/>
          </a:xfrm>
          <a:prstGeom prst="rect">
            <a:avLst/>
          </a:prstGeom>
        </p:spPr>
        <p:txBody>
          <a:bodyPr wrap="square">
            <a:spAutoFit/>
          </a:bodyPr>
          <a:lstStyle/>
          <a:p>
            <a:r>
              <a:rPr lang="en-US" sz="2400" dirty="0">
                <a:solidFill>
                  <a:schemeClr val="bg1"/>
                </a:solidFill>
              </a:rPr>
              <a:t>We have learned in </a:t>
            </a:r>
            <a:r>
              <a:rPr lang="en-US" sz="2400" dirty="0" smtClean="0">
                <a:solidFill>
                  <a:schemeClr val="bg1"/>
                </a:solidFill>
              </a:rPr>
              <a:t>our mission work </a:t>
            </a:r>
            <a:r>
              <a:rPr lang="en-US" sz="2400" dirty="0">
                <a:solidFill>
                  <a:schemeClr val="bg1"/>
                </a:solidFill>
              </a:rPr>
              <a:t>that we have one great enemy </a:t>
            </a:r>
            <a:r>
              <a:rPr lang="en-US" sz="2400" dirty="0" smtClean="0">
                <a:solidFill>
                  <a:schemeClr val="bg1"/>
                </a:solidFill>
              </a:rPr>
              <a:t>standing against </a:t>
            </a:r>
            <a:r>
              <a:rPr lang="en-US" sz="2400" dirty="0">
                <a:solidFill>
                  <a:schemeClr val="bg1"/>
                </a:solidFill>
              </a:rPr>
              <a:t>PREVAILING FAITH </a:t>
            </a:r>
            <a:r>
              <a:rPr lang="en-US" sz="2400" dirty="0" smtClean="0">
                <a:solidFill>
                  <a:schemeClr val="bg1"/>
                </a:solidFill>
              </a:rPr>
              <a:t>– It is within </a:t>
            </a:r>
            <a:r>
              <a:rPr lang="en-US" sz="2400" dirty="0">
                <a:solidFill>
                  <a:schemeClr val="bg1"/>
                </a:solidFill>
              </a:rPr>
              <a:t>us, and </a:t>
            </a:r>
            <a:r>
              <a:rPr lang="en-US" sz="2400" b="1" dirty="0" smtClean="0">
                <a:solidFill>
                  <a:srgbClr val="FFFF00"/>
                </a:solidFill>
              </a:rPr>
              <a:t>IT IS NOT IN OUR CIRCUMSTANCES</a:t>
            </a:r>
            <a:r>
              <a:rPr lang="en-US" sz="2400" dirty="0" smtClean="0">
                <a:solidFill>
                  <a:schemeClr val="bg1"/>
                </a:solidFill>
              </a:rPr>
              <a:t> </a:t>
            </a:r>
            <a:r>
              <a:rPr lang="en-US" sz="2400" dirty="0">
                <a:solidFill>
                  <a:schemeClr val="bg1"/>
                </a:solidFill>
              </a:rPr>
              <a:t>– but </a:t>
            </a:r>
            <a:r>
              <a:rPr lang="en-US" sz="2400" dirty="0" smtClean="0">
                <a:solidFill>
                  <a:schemeClr val="bg1"/>
                </a:solidFill>
              </a:rPr>
              <a:t> it is our </a:t>
            </a:r>
            <a:r>
              <a:rPr lang="en-US" sz="2400" b="1" dirty="0" smtClean="0">
                <a:solidFill>
                  <a:srgbClr val="FFFF00"/>
                </a:solidFill>
              </a:rPr>
              <a:t>ignorance and unbelief about </a:t>
            </a:r>
            <a:r>
              <a:rPr lang="en-US" sz="2400" b="1" dirty="0">
                <a:solidFill>
                  <a:srgbClr val="FFFF00"/>
                </a:solidFill>
              </a:rPr>
              <a:t>the </a:t>
            </a:r>
            <a:r>
              <a:rPr lang="en-US" sz="2400" b="1" dirty="0" smtClean="0">
                <a:solidFill>
                  <a:srgbClr val="FFFF00"/>
                </a:solidFill>
              </a:rPr>
              <a:t>invisible power of God.</a:t>
            </a:r>
            <a:r>
              <a:rPr lang="en-US" sz="2400" dirty="0" smtClean="0">
                <a:solidFill>
                  <a:schemeClr val="bg1"/>
                </a:solidFill>
              </a:rPr>
              <a:t> We have learned to DECLARE A THING – AND IT WILL BE ESTABLISHED. (Job 22:28)</a:t>
            </a:r>
            <a:endParaRPr lang="en-US" sz="2400" dirty="0">
              <a:solidFill>
                <a:schemeClr val="bg1"/>
              </a:solidFill>
            </a:endParaRPr>
          </a:p>
          <a:p>
            <a:r>
              <a:rPr lang="en-US" sz="2400" dirty="0">
                <a:solidFill>
                  <a:schemeClr val="bg1"/>
                </a:solidFill>
              </a:rPr>
              <a:t> </a:t>
            </a:r>
            <a:r>
              <a:rPr lang="en-US" sz="2400" dirty="0" smtClean="0">
                <a:solidFill>
                  <a:schemeClr val="bg1"/>
                </a:solidFill>
              </a:rPr>
              <a:t>        “In </a:t>
            </a:r>
            <a:r>
              <a:rPr lang="en-US" sz="2400" dirty="0">
                <a:solidFill>
                  <a:schemeClr val="bg1"/>
                </a:solidFill>
              </a:rPr>
              <a:t>Jesus' </a:t>
            </a:r>
            <a:r>
              <a:rPr lang="en-US" sz="2400" dirty="0" smtClean="0">
                <a:solidFill>
                  <a:schemeClr val="bg1"/>
                </a:solidFill>
              </a:rPr>
              <a:t>Name </a:t>
            </a:r>
            <a:r>
              <a:rPr lang="en-US" sz="2400" dirty="0">
                <a:solidFill>
                  <a:schemeClr val="bg1"/>
                </a:solidFill>
              </a:rPr>
              <a:t>we break </a:t>
            </a:r>
            <a:r>
              <a:rPr lang="en-US" sz="2400" dirty="0" smtClean="0">
                <a:solidFill>
                  <a:schemeClr val="bg1"/>
                </a:solidFill>
              </a:rPr>
              <a:t>through the hindering spirits. </a:t>
            </a:r>
            <a:r>
              <a:rPr lang="en-US" sz="2400" dirty="0">
                <a:solidFill>
                  <a:schemeClr val="bg1"/>
                </a:solidFill>
              </a:rPr>
              <a:t>We declare the </a:t>
            </a:r>
            <a:r>
              <a:rPr lang="en-US" sz="2400" dirty="0" smtClean="0">
                <a:solidFill>
                  <a:schemeClr val="bg1"/>
                </a:solidFill>
              </a:rPr>
              <a:t>prayer </a:t>
            </a:r>
            <a:r>
              <a:rPr lang="en-US" sz="2400" dirty="0">
                <a:solidFill>
                  <a:schemeClr val="bg1"/>
                </a:solidFill>
              </a:rPr>
              <a:t>of faith, 'That Government </a:t>
            </a:r>
            <a:r>
              <a:rPr lang="en-US" sz="2400" dirty="0" smtClean="0">
                <a:solidFill>
                  <a:schemeClr val="bg1"/>
                </a:solidFill>
              </a:rPr>
              <a:t>or stronghold will </a:t>
            </a:r>
            <a:r>
              <a:rPr lang="en-US" sz="2400" dirty="0">
                <a:solidFill>
                  <a:schemeClr val="bg1"/>
                </a:solidFill>
              </a:rPr>
              <a:t>give way',  'That area will be opened',  'That money will come',  'Those souls will be saved'. The </a:t>
            </a:r>
            <a:r>
              <a:rPr lang="en-US" sz="2400" dirty="0">
                <a:solidFill>
                  <a:srgbClr val="FFFF00"/>
                </a:solidFill>
              </a:rPr>
              <a:t>word</a:t>
            </a:r>
            <a:r>
              <a:rPr lang="en-US" sz="2400" dirty="0">
                <a:solidFill>
                  <a:schemeClr val="bg1"/>
                </a:solidFill>
              </a:rPr>
              <a:t>, if we are </a:t>
            </a:r>
            <a:r>
              <a:rPr lang="en-US" sz="2400" dirty="0" smtClean="0">
                <a:solidFill>
                  <a:schemeClr val="bg1"/>
                </a:solidFill>
              </a:rPr>
              <a:t>(guided by the Holy Spirit) and rightly abiding in Christ, </a:t>
            </a:r>
            <a:r>
              <a:rPr lang="en-US" sz="2400" dirty="0">
                <a:solidFill>
                  <a:schemeClr val="bg1"/>
                </a:solidFill>
              </a:rPr>
              <a:t>is spoken in the same power and through the same Person who made the declaration at the </a:t>
            </a:r>
            <a:r>
              <a:rPr lang="en-US" sz="2400" dirty="0" smtClean="0">
                <a:solidFill>
                  <a:schemeClr val="bg1"/>
                </a:solidFill>
              </a:rPr>
              <a:t>dawn </a:t>
            </a:r>
            <a:r>
              <a:rPr lang="en-US" sz="2400" dirty="0">
                <a:solidFill>
                  <a:schemeClr val="bg1"/>
                </a:solidFill>
              </a:rPr>
              <a:t>of history, 'Let there be light'.  It  is repeated again and again as occasion arises; not always even </a:t>
            </a:r>
            <a:r>
              <a:rPr lang="en-US" sz="2400" dirty="0" smtClean="0">
                <a:solidFill>
                  <a:schemeClr val="bg1"/>
                </a:solidFill>
              </a:rPr>
              <a:t>as prayer</a:t>
            </a:r>
            <a:r>
              <a:rPr lang="en-US" sz="2400" dirty="0">
                <a:solidFill>
                  <a:schemeClr val="bg1"/>
                </a:solidFill>
              </a:rPr>
              <a:t>, </a:t>
            </a:r>
            <a:r>
              <a:rPr lang="en-US" sz="2400" dirty="0" smtClean="0">
                <a:solidFill>
                  <a:schemeClr val="bg1"/>
                </a:solidFill>
              </a:rPr>
              <a:t>but </a:t>
            </a:r>
            <a:r>
              <a:rPr lang="en-US" sz="2400" dirty="0">
                <a:solidFill>
                  <a:schemeClr val="bg1"/>
                </a:solidFill>
              </a:rPr>
              <a:t>many times </a:t>
            </a:r>
            <a:r>
              <a:rPr lang="en-US" sz="2400" dirty="0" smtClean="0">
                <a:solidFill>
                  <a:schemeClr val="bg1"/>
                </a:solidFill>
              </a:rPr>
              <a:t>as praise</a:t>
            </a:r>
            <a:r>
              <a:rPr lang="en-US" sz="2400" dirty="0">
                <a:solidFill>
                  <a:schemeClr val="bg1"/>
                </a:solidFill>
              </a:rPr>
              <a:t>, </a:t>
            </a:r>
            <a:r>
              <a:rPr lang="en-US" sz="2400" dirty="0" smtClean="0">
                <a:solidFill>
                  <a:schemeClr val="bg1"/>
                </a:solidFill>
              </a:rPr>
              <a:t>of an answer </a:t>
            </a:r>
            <a:r>
              <a:rPr lang="en-US" sz="2400" dirty="0">
                <a:solidFill>
                  <a:schemeClr val="bg1"/>
                </a:solidFill>
              </a:rPr>
              <a:t>already given, </a:t>
            </a:r>
            <a:r>
              <a:rPr lang="en-US" sz="2400" b="1" dirty="0">
                <a:solidFill>
                  <a:srgbClr val="FFFF00"/>
                </a:solidFill>
              </a:rPr>
              <a:t>a calling of those things that </a:t>
            </a:r>
            <a:r>
              <a:rPr lang="en-US" sz="2400" b="1" dirty="0" smtClean="0">
                <a:solidFill>
                  <a:srgbClr val="FFFF00"/>
                </a:solidFill>
              </a:rPr>
              <a:t>are </a:t>
            </a:r>
            <a:r>
              <a:rPr lang="en-US" sz="2400" b="1" dirty="0">
                <a:solidFill>
                  <a:srgbClr val="FFFF00"/>
                </a:solidFill>
              </a:rPr>
              <a:t>not as though they were.</a:t>
            </a:r>
            <a:r>
              <a:rPr lang="en-US" sz="2400" dirty="0">
                <a:solidFill>
                  <a:schemeClr val="bg1"/>
                </a:solidFill>
              </a:rPr>
              <a:t> </a:t>
            </a:r>
            <a:r>
              <a:rPr lang="en-US" sz="2400" dirty="0" smtClean="0">
                <a:solidFill>
                  <a:schemeClr val="bg1"/>
                </a:solidFill>
              </a:rPr>
              <a:t>(Rom. 4:17) As </a:t>
            </a:r>
            <a:r>
              <a:rPr lang="en-US" sz="2400" dirty="0">
                <a:solidFill>
                  <a:schemeClr val="bg1"/>
                </a:solidFill>
              </a:rPr>
              <a:t>we do that, the manifestation of the thing believed </a:t>
            </a:r>
            <a:r>
              <a:rPr lang="en-US" sz="2400" dirty="0" smtClean="0">
                <a:solidFill>
                  <a:schemeClr val="bg1"/>
                </a:solidFill>
              </a:rPr>
              <a:t>for comes </a:t>
            </a:r>
            <a:r>
              <a:rPr lang="en-US" sz="2400" dirty="0">
                <a:solidFill>
                  <a:schemeClr val="bg1"/>
                </a:solidFill>
              </a:rPr>
              <a:t>to pass as surely as the harvest follows the </a:t>
            </a:r>
            <a:r>
              <a:rPr lang="en-US" sz="2400" dirty="0" smtClean="0">
                <a:solidFill>
                  <a:schemeClr val="bg1"/>
                </a:solidFill>
              </a:rPr>
              <a:t>sowing of seed. </a:t>
            </a:r>
            <a:r>
              <a:rPr lang="en-US" b="1" dirty="0">
                <a:solidFill>
                  <a:srgbClr val="FFFF00"/>
                </a:solidFill>
              </a:rPr>
              <a:t>NORMAN GRUBB </a:t>
            </a:r>
            <a:endParaRPr lang="en-US" dirty="0">
              <a:solidFill>
                <a:srgbClr val="FFFF00"/>
              </a:solidFill>
            </a:endParaRPr>
          </a:p>
        </p:txBody>
      </p:sp>
    </p:spTree>
    <p:extLst>
      <p:ext uri="{BB962C8B-B14F-4D97-AF65-F5344CB8AC3E}">
        <p14:creationId xmlns:p14="http://schemas.microsoft.com/office/powerpoint/2010/main" val="11516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3897" y="1172152"/>
            <a:ext cx="9532961" cy="4893647"/>
          </a:xfrm>
          <a:prstGeom prst="rect">
            <a:avLst/>
          </a:prstGeom>
        </p:spPr>
        <p:txBody>
          <a:bodyPr wrap="square">
            <a:spAutoFit/>
          </a:bodyPr>
          <a:lstStyle/>
          <a:p>
            <a:r>
              <a:rPr lang="en-US" sz="2600" dirty="0" smtClean="0">
                <a:solidFill>
                  <a:schemeClr val="bg1"/>
                </a:solidFill>
              </a:rPr>
              <a:t>I </a:t>
            </a:r>
            <a:r>
              <a:rPr lang="en-US" sz="2600" dirty="0">
                <a:solidFill>
                  <a:schemeClr val="bg1"/>
                </a:solidFill>
              </a:rPr>
              <a:t>bow my knees before the Father </a:t>
            </a:r>
            <a:r>
              <a:rPr lang="en-US" sz="2600" i="1" dirty="0">
                <a:solidFill>
                  <a:schemeClr val="bg1"/>
                </a:solidFill>
              </a:rPr>
              <a:t>of our Lord Jesus Christ,</a:t>
            </a:r>
            <a:r>
              <a:rPr lang="en-US" sz="2600" dirty="0">
                <a:solidFill>
                  <a:schemeClr val="bg1"/>
                </a:solidFill>
              </a:rPr>
              <a:t> </a:t>
            </a:r>
            <a:r>
              <a:rPr lang="en-US" sz="2600" baseline="30000" dirty="0">
                <a:solidFill>
                  <a:schemeClr val="bg1"/>
                </a:solidFill>
              </a:rPr>
              <a:t>15 </a:t>
            </a:r>
            <a:r>
              <a:rPr lang="en-US" sz="2600" dirty="0">
                <a:solidFill>
                  <a:schemeClr val="bg1"/>
                </a:solidFill>
              </a:rPr>
              <a:t> For Whom every family in heaven and on earth is named </a:t>
            </a:r>
            <a:r>
              <a:rPr lang="en-US" sz="2600" dirty="0" smtClean="0">
                <a:solidFill>
                  <a:schemeClr val="bg1"/>
                </a:solidFill>
              </a:rPr>
              <a:t>- </a:t>
            </a:r>
            <a:r>
              <a:rPr lang="en-US" sz="2600" b="1" dirty="0" smtClean="0">
                <a:solidFill>
                  <a:srgbClr val="FFFF00"/>
                </a:solidFill>
              </a:rPr>
              <a:t>that </a:t>
            </a:r>
            <a:r>
              <a:rPr lang="en-US" sz="2600" b="1" dirty="0">
                <a:solidFill>
                  <a:srgbClr val="FFFF00"/>
                </a:solidFill>
              </a:rPr>
              <a:t>Father from Whom all fatherhood takes its title and derives its </a:t>
            </a:r>
            <a:r>
              <a:rPr lang="en-US" sz="2600" b="1" dirty="0" smtClean="0">
                <a:solidFill>
                  <a:srgbClr val="FFFF00"/>
                </a:solidFill>
              </a:rPr>
              <a:t>name</a:t>
            </a:r>
            <a:r>
              <a:rPr lang="en-US" sz="2600" dirty="0" smtClean="0">
                <a:solidFill>
                  <a:schemeClr val="bg1"/>
                </a:solidFill>
              </a:rPr>
              <a:t>. </a:t>
            </a:r>
            <a:r>
              <a:rPr lang="en-US" sz="2600" baseline="30000" dirty="0">
                <a:solidFill>
                  <a:schemeClr val="bg1"/>
                </a:solidFill>
              </a:rPr>
              <a:t>16 </a:t>
            </a:r>
            <a:r>
              <a:rPr lang="en-US" sz="2600" dirty="0">
                <a:solidFill>
                  <a:schemeClr val="bg1"/>
                </a:solidFill>
              </a:rPr>
              <a:t> May He grant you out of the rich treasury of His glory to be strengthened </a:t>
            </a:r>
            <a:r>
              <a:rPr lang="en-US" sz="2600" i="1" dirty="0">
                <a:solidFill>
                  <a:schemeClr val="bg1"/>
                </a:solidFill>
              </a:rPr>
              <a:t>and</a:t>
            </a:r>
            <a:r>
              <a:rPr lang="en-US" sz="2600" dirty="0">
                <a:solidFill>
                  <a:schemeClr val="bg1"/>
                </a:solidFill>
              </a:rPr>
              <a:t> reinforced with mighty power in the inner man by the </a:t>
            </a:r>
            <a:r>
              <a:rPr lang="en-US" sz="2600" dirty="0" smtClean="0">
                <a:solidFill>
                  <a:schemeClr val="bg1"/>
                </a:solidFill>
              </a:rPr>
              <a:t>Holy </a:t>
            </a:r>
            <a:r>
              <a:rPr lang="en-US" sz="2600" dirty="0">
                <a:solidFill>
                  <a:schemeClr val="bg1"/>
                </a:solidFill>
              </a:rPr>
              <a:t>Spirit </a:t>
            </a:r>
            <a:r>
              <a:rPr lang="en-US" sz="2600" dirty="0" smtClean="0">
                <a:solidFill>
                  <a:schemeClr val="bg1"/>
                </a:solidFill>
              </a:rPr>
              <a:t>indwelling </a:t>
            </a:r>
            <a:r>
              <a:rPr lang="en-US" sz="2600" dirty="0">
                <a:solidFill>
                  <a:schemeClr val="bg1"/>
                </a:solidFill>
              </a:rPr>
              <a:t>your innermost being and </a:t>
            </a:r>
            <a:r>
              <a:rPr lang="en-US" sz="2600" dirty="0" smtClean="0">
                <a:solidFill>
                  <a:schemeClr val="bg1"/>
                </a:solidFill>
              </a:rPr>
              <a:t>personality. </a:t>
            </a:r>
            <a:r>
              <a:rPr lang="en-US" sz="2600" baseline="30000" dirty="0">
                <a:solidFill>
                  <a:schemeClr val="bg1"/>
                </a:solidFill>
              </a:rPr>
              <a:t>17 </a:t>
            </a:r>
            <a:r>
              <a:rPr lang="en-US" sz="2600" dirty="0">
                <a:solidFill>
                  <a:schemeClr val="bg1"/>
                </a:solidFill>
              </a:rPr>
              <a:t> May </a:t>
            </a:r>
            <a:r>
              <a:rPr lang="en-US" sz="2600" dirty="0" smtClean="0">
                <a:solidFill>
                  <a:schemeClr val="bg1"/>
                </a:solidFill>
              </a:rPr>
              <a:t>Christ, </a:t>
            </a:r>
            <a:r>
              <a:rPr lang="en-US" sz="2600" dirty="0">
                <a:solidFill>
                  <a:schemeClr val="bg1"/>
                </a:solidFill>
              </a:rPr>
              <a:t>through your faith </a:t>
            </a:r>
            <a:r>
              <a:rPr lang="en-US" sz="2600" dirty="0" smtClean="0">
                <a:solidFill>
                  <a:schemeClr val="bg1"/>
                </a:solidFill>
              </a:rPr>
              <a:t>dwell, </a:t>
            </a:r>
            <a:r>
              <a:rPr lang="en-US" sz="2600" dirty="0">
                <a:solidFill>
                  <a:schemeClr val="bg1"/>
                </a:solidFill>
              </a:rPr>
              <a:t>abide, make His permanent </a:t>
            </a:r>
            <a:r>
              <a:rPr lang="en-US" sz="2600" dirty="0" smtClean="0">
                <a:solidFill>
                  <a:schemeClr val="bg1"/>
                </a:solidFill>
              </a:rPr>
              <a:t>home </a:t>
            </a:r>
            <a:r>
              <a:rPr lang="en-US" sz="2600" dirty="0">
                <a:solidFill>
                  <a:schemeClr val="bg1"/>
                </a:solidFill>
              </a:rPr>
              <a:t>in your hearts! May you be rooted deep in love </a:t>
            </a:r>
            <a:r>
              <a:rPr lang="en-US" sz="2600" i="1" dirty="0">
                <a:solidFill>
                  <a:schemeClr val="bg1"/>
                </a:solidFill>
              </a:rPr>
              <a:t>and</a:t>
            </a:r>
            <a:r>
              <a:rPr lang="en-US" sz="2600" dirty="0">
                <a:solidFill>
                  <a:schemeClr val="bg1"/>
                </a:solidFill>
              </a:rPr>
              <a:t> founded securely on love, </a:t>
            </a:r>
            <a:r>
              <a:rPr lang="en-US" sz="2600" baseline="30000" dirty="0">
                <a:solidFill>
                  <a:schemeClr val="bg1"/>
                </a:solidFill>
              </a:rPr>
              <a:t>18 </a:t>
            </a:r>
            <a:r>
              <a:rPr lang="en-US" sz="2600" dirty="0">
                <a:solidFill>
                  <a:schemeClr val="bg1"/>
                </a:solidFill>
              </a:rPr>
              <a:t> </a:t>
            </a:r>
            <a:r>
              <a:rPr lang="en-US" sz="2600" dirty="0">
                <a:solidFill>
                  <a:srgbClr val="FFFF00"/>
                </a:solidFill>
              </a:rPr>
              <a:t>That you may have the power </a:t>
            </a:r>
            <a:r>
              <a:rPr lang="en-US" sz="2600" i="1" dirty="0">
                <a:solidFill>
                  <a:srgbClr val="FFFF00"/>
                </a:solidFill>
              </a:rPr>
              <a:t>and</a:t>
            </a:r>
            <a:r>
              <a:rPr lang="en-US" sz="2600" dirty="0">
                <a:solidFill>
                  <a:srgbClr val="FFFF00"/>
                </a:solidFill>
              </a:rPr>
              <a:t> be strong to apprehend </a:t>
            </a:r>
            <a:r>
              <a:rPr lang="en-US" sz="2600" i="1" dirty="0">
                <a:solidFill>
                  <a:srgbClr val="FFFF00"/>
                </a:solidFill>
              </a:rPr>
              <a:t>and</a:t>
            </a:r>
            <a:r>
              <a:rPr lang="en-US" sz="2600" dirty="0">
                <a:solidFill>
                  <a:srgbClr val="FFFF00"/>
                </a:solidFill>
              </a:rPr>
              <a:t> grasp with all the saints </a:t>
            </a:r>
            <a:r>
              <a:rPr lang="en-US" sz="2600" dirty="0" smtClean="0">
                <a:solidFill>
                  <a:srgbClr val="FFFF00"/>
                </a:solidFill>
              </a:rPr>
              <a:t>what </a:t>
            </a:r>
            <a:r>
              <a:rPr lang="en-US" sz="2600" dirty="0">
                <a:solidFill>
                  <a:srgbClr val="FFFF00"/>
                </a:solidFill>
              </a:rPr>
              <a:t>is the breadth and length and height and depth </a:t>
            </a:r>
            <a:r>
              <a:rPr lang="en-US" sz="2600" dirty="0" smtClean="0">
                <a:solidFill>
                  <a:srgbClr val="FFFF00"/>
                </a:solidFill>
              </a:rPr>
              <a:t>of God’s love.</a:t>
            </a:r>
            <a:endParaRPr lang="en-US" sz="2600" dirty="0">
              <a:solidFill>
                <a:srgbClr val="FFFF00"/>
              </a:solidFill>
            </a:endParaRPr>
          </a:p>
        </p:txBody>
      </p:sp>
      <p:sp>
        <p:nvSpPr>
          <p:cNvPr id="8" name="TextBox 7"/>
          <p:cNvSpPr txBox="1"/>
          <p:nvPr/>
        </p:nvSpPr>
        <p:spPr>
          <a:xfrm>
            <a:off x="404038" y="162209"/>
            <a:ext cx="965436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The Ephesians Three Prayer </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9074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4037" y="724365"/>
            <a:ext cx="9135747" cy="6001643"/>
          </a:xfrm>
          <a:prstGeom prst="rect">
            <a:avLst/>
          </a:prstGeom>
        </p:spPr>
        <p:txBody>
          <a:bodyPr wrap="square">
            <a:spAutoFit/>
          </a:bodyPr>
          <a:lstStyle/>
          <a:p>
            <a:r>
              <a:rPr lang="en-US" sz="2600" baseline="30000" dirty="0">
                <a:solidFill>
                  <a:schemeClr val="bg1"/>
                </a:solidFill>
              </a:rPr>
              <a:t>19 </a:t>
            </a:r>
            <a:r>
              <a:rPr lang="en-US" sz="2600" dirty="0">
                <a:solidFill>
                  <a:schemeClr val="bg1"/>
                </a:solidFill>
              </a:rPr>
              <a:t> </a:t>
            </a:r>
            <a:r>
              <a:rPr lang="en-US" sz="2600" dirty="0" smtClean="0">
                <a:solidFill>
                  <a:schemeClr val="bg1"/>
                </a:solidFill>
              </a:rPr>
              <a:t>That </a:t>
            </a:r>
            <a:r>
              <a:rPr lang="en-US" sz="2600" dirty="0">
                <a:solidFill>
                  <a:schemeClr val="bg1"/>
                </a:solidFill>
              </a:rPr>
              <a:t>you may really </a:t>
            </a:r>
            <a:r>
              <a:rPr lang="en-US" sz="2600" dirty="0" smtClean="0">
                <a:solidFill>
                  <a:schemeClr val="bg1"/>
                </a:solidFill>
              </a:rPr>
              <a:t>come </a:t>
            </a:r>
            <a:r>
              <a:rPr lang="en-US" sz="2600" dirty="0">
                <a:solidFill>
                  <a:schemeClr val="bg1"/>
                </a:solidFill>
              </a:rPr>
              <a:t>to know p</a:t>
            </a:r>
            <a:r>
              <a:rPr lang="en-US" sz="2600" dirty="0" smtClean="0">
                <a:solidFill>
                  <a:schemeClr val="bg1"/>
                </a:solidFill>
              </a:rPr>
              <a:t>ractically</a:t>
            </a:r>
            <a:r>
              <a:rPr lang="en-US" sz="2600" dirty="0">
                <a:solidFill>
                  <a:schemeClr val="bg1"/>
                </a:solidFill>
              </a:rPr>
              <a:t>, through </a:t>
            </a:r>
            <a:r>
              <a:rPr lang="en-US" sz="2600" dirty="0" smtClean="0">
                <a:solidFill>
                  <a:schemeClr val="bg1"/>
                </a:solidFill>
              </a:rPr>
              <a:t>experience </a:t>
            </a:r>
            <a:r>
              <a:rPr lang="en-US" sz="2600" dirty="0">
                <a:solidFill>
                  <a:schemeClr val="bg1"/>
                </a:solidFill>
              </a:rPr>
              <a:t>the love of Christ, which far surpasses mere </a:t>
            </a:r>
            <a:r>
              <a:rPr lang="en-US" sz="2600" dirty="0" smtClean="0">
                <a:solidFill>
                  <a:schemeClr val="bg1"/>
                </a:solidFill>
              </a:rPr>
              <a:t>knowledge; </a:t>
            </a:r>
            <a:r>
              <a:rPr lang="en-US" sz="2600" dirty="0">
                <a:solidFill>
                  <a:schemeClr val="bg1"/>
                </a:solidFill>
              </a:rPr>
              <a:t>that you may be filled </a:t>
            </a:r>
            <a:r>
              <a:rPr lang="en-US" sz="2600" dirty="0" smtClean="0">
                <a:solidFill>
                  <a:schemeClr val="bg1"/>
                </a:solidFill>
              </a:rPr>
              <a:t>through </a:t>
            </a:r>
            <a:r>
              <a:rPr lang="en-US" sz="2600" dirty="0">
                <a:solidFill>
                  <a:schemeClr val="bg1"/>
                </a:solidFill>
              </a:rPr>
              <a:t>all your </a:t>
            </a:r>
            <a:r>
              <a:rPr lang="en-US" sz="2600" dirty="0" smtClean="0">
                <a:solidFill>
                  <a:schemeClr val="bg1"/>
                </a:solidFill>
              </a:rPr>
              <a:t>being </a:t>
            </a:r>
            <a:r>
              <a:rPr lang="en-US" sz="2600" dirty="0">
                <a:solidFill>
                  <a:schemeClr val="bg1"/>
                </a:solidFill>
              </a:rPr>
              <a:t>unto all the fullness of </a:t>
            </a:r>
            <a:r>
              <a:rPr lang="en-US" sz="2600" dirty="0" smtClean="0">
                <a:solidFill>
                  <a:schemeClr val="bg1"/>
                </a:solidFill>
              </a:rPr>
              <a:t>God – and may </a:t>
            </a:r>
            <a:r>
              <a:rPr lang="en-US" sz="2600" dirty="0">
                <a:solidFill>
                  <a:schemeClr val="bg1"/>
                </a:solidFill>
              </a:rPr>
              <a:t>have the richest measure of the divine Presence, and become a body wholly filled and flooded with God </a:t>
            </a:r>
            <a:r>
              <a:rPr lang="en-US" sz="2600" dirty="0" smtClean="0">
                <a:solidFill>
                  <a:schemeClr val="bg1"/>
                </a:solidFill>
              </a:rPr>
              <a:t>Himself! </a:t>
            </a:r>
            <a:r>
              <a:rPr lang="en-US" sz="2600" baseline="30000" dirty="0">
                <a:solidFill>
                  <a:schemeClr val="bg1"/>
                </a:solidFill>
              </a:rPr>
              <a:t>20 </a:t>
            </a:r>
            <a:r>
              <a:rPr lang="en-US" sz="2600" dirty="0">
                <a:solidFill>
                  <a:schemeClr val="bg1"/>
                </a:solidFill>
              </a:rPr>
              <a:t> </a:t>
            </a:r>
            <a:r>
              <a:rPr lang="en-US" sz="2600" b="1" dirty="0">
                <a:solidFill>
                  <a:srgbClr val="FFFF00"/>
                </a:solidFill>
              </a:rPr>
              <a:t>Now to Him Who, by </a:t>
            </a:r>
            <a:r>
              <a:rPr lang="en-US" sz="2600" b="1" dirty="0" smtClean="0">
                <a:solidFill>
                  <a:srgbClr val="FFFF00"/>
                </a:solidFill>
              </a:rPr>
              <a:t>the action </a:t>
            </a:r>
            <a:r>
              <a:rPr lang="en-US" sz="2600" b="1" dirty="0">
                <a:solidFill>
                  <a:srgbClr val="FFFF00"/>
                </a:solidFill>
              </a:rPr>
              <a:t>of </a:t>
            </a:r>
            <a:r>
              <a:rPr lang="en-US" sz="2600" b="1" dirty="0" smtClean="0">
                <a:solidFill>
                  <a:srgbClr val="FFFF00"/>
                </a:solidFill>
              </a:rPr>
              <a:t>His </a:t>
            </a:r>
            <a:r>
              <a:rPr lang="en-US" sz="2600" b="1" dirty="0">
                <a:solidFill>
                  <a:srgbClr val="FFFF00"/>
                </a:solidFill>
              </a:rPr>
              <a:t>power that is at work within us, is able to </a:t>
            </a:r>
            <a:r>
              <a:rPr lang="en-US" sz="2600" b="1" dirty="0" smtClean="0">
                <a:solidFill>
                  <a:srgbClr val="FFFF00"/>
                </a:solidFill>
              </a:rPr>
              <a:t>carry </a:t>
            </a:r>
            <a:r>
              <a:rPr lang="en-US" sz="2600" b="1" dirty="0">
                <a:solidFill>
                  <a:srgbClr val="FFFF00"/>
                </a:solidFill>
              </a:rPr>
              <a:t>out His purpose </a:t>
            </a:r>
            <a:r>
              <a:rPr lang="en-US" sz="2600" b="1" dirty="0" smtClean="0">
                <a:solidFill>
                  <a:srgbClr val="FFFF00"/>
                </a:solidFill>
              </a:rPr>
              <a:t>and </a:t>
            </a:r>
            <a:r>
              <a:rPr lang="en-US" sz="2600" b="1" dirty="0">
                <a:solidFill>
                  <a:srgbClr val="FFFF00"/>
                </a:solidFill>
              </a:rPr>
              <a:t>do superabundantly, far over </a:t>
            </a:r>
            <a:r>
              <a:rPr lang="en-US" sz="2600" b="1" i="1" dirty="0">
                <a:solidFill>
                  <a:srgbClr val="FFFF00"/>
                </a:solidFill>
              </a:rPr>
              <a:t>and</a:t>
            </a:r>
            <a:r>
              <a:rPr lang="en-US" sz="2600" b="1" dirty="0">
                <a:solidFill>
                  <a:srgbClr val="FFFF00"/>
                </a:solidFill>
              </a:rPr>
              <a:t> above all that we </a:t>
            </a:r>
            <a:r>
              <a:rPr lang="en-US" sz="2600" b="1" dirty="0" smtClean="0">
                <a:solidFill>
                  <a:srgbClr val="FFFF00"/>
                </a:solidFill>
              </a:rPr>
              <a:t>dare </a:t>
            </a:r>
            <a:r>
              <a:rPr lang="en-US" sz="2600" b="1" dirty="0">
                <a:solidFill>
                  <a:srgbClr val="FFFF00"/>
                </a:solidFill>
              </a:rPr>
              <a:t>ask or think </a:t>
            </a:r>
            <a:r>
              <a:rPr lang="en-US" sz="2600" b="1" dirty="0" smtClean="0">
                <a:solidFill>
                  <a:srgbClr val="FFFF00"/>
                </a:solidFill>
              </a:rPr>
              <a:t>- infinitely </a:t>
            </a:r>
            <a:r>
              <a:rPr lang="en-US" sz="2600" b="1" dirty="0">
                <a:solidFill>
                  <a:srgbClr val="FFFF00"/>
                </a:solidFill>
              </a:rPr>
              <a:t>beyond our highest prayers, desires, thoughts, hopes, or </a:t>
            </a:r>
            <a:r>
              <a:rPr lang="en-US" sz="2600" b="1" dirty="0" smtClean="0">
                <a:solidFill>
                  <a:srgbClr val="FFFF00"/>
                </a:solidFill>
              </a:rPr>
              <a:t>dreams </a:t>
            </a:r>
            <a:r>
              <a:rPr lang="en-US" sz="2600" dirty="0" smtClean="0">
                <a:solidFill>
                  <a:schemeClr val="bg1"/>
                </a:solidFill>
              </a:rPr>
              <a:t>— </a:t>
            </a:r>
            <a:r>
              <a:rPr lang="en-US" sz="2600" baseline="30000" dirty="0">
                <a:solidFill>
                  <a:schemeClr val="bg1"/>
                </a:solidFill>
              </a:rPr>
              <a:t>21 </a:t>
            </a:r>
            <a:r>
              <a:rPr lang="en-US" sz="2600" dirty="0">
                <a:solidFill>
                  <a:schemeClr val="bg1"/>
                </a:solidFill>
              </a:rPr>
              <a:t> </a:t>
            </a:r>
            <a:r>
              <a:rPr lang="en-US" sz="3600" dirty="0">
                <a:solidFill>
                  <a:schemeClr val="bg1"/>
                </a:solidFill>
              </a:rPr>
              <a:t>To Him </a:t>
            </a:r>
            <a:r>
              <a:rPr lang="en-US" sz="3600" dirty="0" smtClean="0">
                <a:solidFill>
                  <a:schemeClr val="bg1"/>
                </a:solidFill>
              </a:rPr>
              <a:t>(FATHER) be </a:t>
            </a:r>
            <a:r>
              <a:rPr lang="en-US" sz="3600" dirty="0">
                <a:solidFill>
                  <a:schemeClr val="bg1"/>
                </a:solidFill>
              </a:rPr>
              <a:t>glory in the </a:t>
            </a:r>
            <a:r>
              <a:rPr lang="en-US" sz="3600" dirty="0" smtClean="0">
                <a:solidFill>
                  <a:schemeClr val="bg1"/>
                </a:solidFill>
              </a:rPr>
              <a:t>Church </a:t>
            </a:r>
            <a:r>
              <a:rPr lang="en-US" sz="3600" dirty="0">
                <a:solidFill>
                  <a:schemeClr val="bg1"/>
                </a:solidFill>
              </a:rPr>
              <a:t>and in Christ Jesus</a:t>
            </a:r>
            <a:r>
              <a:rPr lang="en-US" sz="2600" dirty="0">
                <a:solidFill>
                  <a:schemeClr val="bg1"/>
                </a:solidFill>
              </a:rPr>
              <a:t> throughout all generations forever and ever. Amen (so be it). </a:t>
            </a:r>
            <a:r>
              <a:rPr lang="en-US" sz="2600" b="1" dirty="0">
                <a:solidFill>
                  <a:schemeClr val="bg1"/>
                </a:solidFill>
              </a:rPr>
              <a:t>Ephesians 3:14-21 (AMP) </a:t>
            </a:r>
            <a:endParaRPr lang="en-US" sz="2600" dirty="0">
              <a:solidFill>
                <a:schemeClr val="bg1"/>
              </a:solidFill>
            </a:endParaRPr>
          </a:p>
        </p:txBody>
      </p:sp>
      <p:sp>
        <p:nvSpPr>
          <p:cNvPr id="9" name="TextBox 8"/>
          <p:cNvSpPr txBox="1"/>
          <p:nvPr/>
        </p:nvSpPr>
        <p:spPr>
          <a:xfrm>
            <a:off x="404038" y="162209"/>
            <a:ext cx="965436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The Ephesians Three Prayer </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6830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6700" y="1455688"/>
            <a:ext cx="9448800" cy="3970318"/>
          </a:xfrm>
          <a:prstGeom prst="rect">
            <a:avLst/>
          </a:prstGeom>
        </p:spPr>
        <p:txBody>
          <a:bodyPr wrap="square">
            <a:spAutoFit/>
          </a:bodyPr>
          <a:lstStyle/>
          <a:p>
            <a:pPr algn="ctr"/>
            <a:r>
              <a:rPr lang="en-US" sz="3600" dirty="0" smtClean="0">
                <a:solidFill>
                  <a:schemeClr val="bg1"/>
                </a:solidFill>
              </a:rPr>
              <a:t>Thus </a:t>
            </a:r>
            <a:r>
              <a:rPr lang="en-US" sz="3600" dirty="0">
                <a:solidFill>
                  <a:schemeClr val="bg1"/>
                </a:solidFill>
              </a:rPr>
              <a:t>may the name of our Lord Jesus </a:t>
            </a:r>
            <a:r>
              <a:rPr lang="en-US" sz="3600" i="1" dirty="0">
                <a:solidFill>
                  <a:schemeClr val="bg1"/>
                </a:solidFill>
              </a:rPr>
              <a:t>Christ</a:t>
            </a:r>
            <a:r>
              <a:rPr lang="en-US" sz="3600" dirty="0">
                <a:solidFill>
                  <a:schemeClr val="bg1"/>
                </a:solidFill>
              </a:rPr>
              <a:t> be glorified </a:t>
            </a:r>
            <a:r>
              <a:rPr lang="en-US" sz="3600" i="1" dirty="0">
                <a:solidFill>
                  <a:schemeClr val="bg1"/>
                </a:solidFill>
              </a:rPr>
              <a:t>and</a:t>
            </a:r>
            <a:r>
              <a:rPr lang="en-US" sz="3600" dirty="0">
                <a:solidFill>
                  <a:schemeClr val="bg1"/>
                </a:solidFill>
              </a:rPr>
              <a:t> become more glorious through </a:t>
            </a:r>
            <a:r>
              <a:rPr lang="en-US" sz="3600" i="1" dirty="0">
                <a:solidFill>
                  <a:schemeClr val="bg1"/>
                </a:solidFill>
              </a:rPr>
              <a:t>and</a:t>
            </a:r>
            <a:r>
              <a:rPr lang="en-US" sz="3600" dirty="0">
                <a:solidFill>
                  <a:schemeClr val="bg1"/>
                </a:solidFill>
              </a:rPr>
              <a:t> in you, and may you </a:t>
            </a:r>
            <a:r>
              <a:rPr lang="en-US" sz="3600" dirty="0" smtClean="0">
                <a:solidFill>
                  <a:schemeClr val="bg1"/>
                </a:solidFill>
              </a:rPr>
              <a:t>also </a:t>
            </a:r>
            <a:r>
              <a:rPr lang="en-US" sz="3600" dirty="0">
                <a:solidFill>
                  <a:schemeClr val="bg1"/>
                </a:solidFill>
              </a:rPr>
              <a:t>be </a:t>
            </a:r>
            <a:r>
              <a:rPr lang="en-US" sz="3600" dirty="0" smtClean="0">
                <a:solidFill>
                  <a:schemeClr val="bg1"/>
                </a:solidFill>
              </a:rPr>
              <a:t>glorified </a:t>
            </a:r>
            <a:r>
              <a:rPr lang="en-US" sz="3600" dirty="0">
                <a:solidFill>
                  <a:schemeClr val="bg1"/>
                </a:solidFill>
              </a:rPr>
              <a:t>in Him according to the grace </a:t>
            </a:r>
            <a:r>
              <a:rPr lang="en-US" sz="3600" dirty="0" smtClean="0">
                <a:solidFill>
                  <a:schemeClr val="bg1"/>
                </a:solidFill>
              </a:rPr>
              <a:t>of </a:t>
            </a:r>
            <a:r>
              <a:rPr lang="en-US" sz="3600" dirty="0">
                <a:solidFill>
                  <a:schemeClr val="bg1"/>
                </a:solidFill>
              </a:rPr>
              <a:t>our God and the Lord Jesus </a:t>
            </a:r>
            <a:r>
              <a:rPr lang="en-US" sz="3600" dirty="0" smtClean="0">
                <a:solidFill>
                  <a:schemeClr val="bg1"/>
                </a:solidFill>
              </a:rPr>
              <a:t>Christ. </a:t>
            </a:r>
          </a:p>
          <a:p>
            <a:pPr algn="ctr"/>
            <a:r>
              <a:rPr lang="en-US" sz="3600" b="1" dirty="0" smtClean="0">
                <a:solidFill>
                  <a:schemeClr val="bg1"/>
                </a:solidFill>
              </a:rPr>
              <a:t>2 </a:t>
            </a:r>
            <a:r>
              <a:rPr lang="en-US" sz="3600" b="1" dirty="0">
                <a:solidFill>
                  <a:schemeClr val="bg1"/>
                </a:solidFill>
              </a:rPr>
              <a:t>Thessalonians 1:12 (AMP) </a:t>
            </a:r>
            <a:r>
              <a:rPr lang="en-US" sz="3600" dirty="0">
                <a:solidFill>
                  <a:schemeClr val="bg1"/>
                </a:solidFill>
              </a:rPr>
              <a:t/>
            </a:r>
            <a:br>
              <a:rPr lang="en-US" sz="3600" dirty="0">
                <a:solidFill>
                  <a:schemeClr val="bg1"/>
                </a:solidFill>
              </a:rPr>
            </a:br>
            <a:endParaRPr lang="en-US" sz="3600" dirty="0">
              <a:solidFill>
                <a:schemeClr val="bg1"/>
              </a:solidFill>
            </a:endParaRPr>
          </a:p>
        </p:txBody>
      </p:sp>
    </p:spTree>
    <p:extLst>
      <p:ext uri="{BB962C8B-B14F-4D97-AF65-F5344CB8AC3E}">
        <p14:creationId xmlns:p14="http://schemas.microsoft.com/office/powerpoint/2010/main" val="2154033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Height The Length The Breadth</a:t>
            </a:r>
          </a:p>
          <a:p>
            <a:pPr algn="ctr"/>
            <a:r>
              <a:rPr lang="en-US" sz="3200" b="1" kern="0" dirty="0" smtClean="0">
                <a:solidFill>
                  <a:srgbClr val="FFFF00"/>
                </a:solidFill>
                <a:effectLst>
                  <a:outerShdw blurRad="38100" dist="38100" dir="2700000" algn="tl">
                    <a:srgbClr val="000000">
                      <a:alpha val="43137"/>
                    </a:srgbClr>
                  </a:outerShdw>
                </a:effectLst>
              </a:rPr>
              <a:t>And The Depth Of God’s Love </a:t>
            </a:r>
            <a:endParaRPr lang="en-US" sz="3200" b="1" kern="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160682" y="1519665"/>
            <a:ext cx="9897718" cy="5078313"/>
          </a:xfrm>
          <a:prstGeom prst="rect">
            <a:avLst/>
          </a:prstGeom>
        </p:spPr>
        <p:txBody>
          <a:bodyPr wrap="square">
            <a:spAutoFit/>
          </a:bodyPr>
          <a:lstStyle/>
          <a:p>
            <a:r>
              <a:rPr lang="en-US" b="1" dirty="0">
                <a:solidFill>
                  <a:srgbClr val="FFFF00"/>
                </a:solidFill>
              </a:rPr>
              <a:t>THE HEIGHT OF </a:t>
            </a:r>
            <a:r>
              <a:rPr lang="en-US" b="1" dirty="0" smtClean="0">
                <a:solidFill>
                  <a:srgbClr val="FFFF00"/>
                </a:solidFill>
              </a:rPr>
              <a:t>HIS LOVE </a:t>
            </a:r>
            <a:r>
              <a:rPr lang="en-US" b="1" dirty="0">
                <a:solidFill>
                  <a:schemeClr val="bg1"/>
                </a:solidFill>
              </a:rPr>
              <a:t>– </a:t>
            </a:r>
            <a:r>
              <a:rPr lang="en-US" dirty="0">
                <a:solidFill>
                  <a:schemeClr val="bg1"/>
                </a:solidFill>
              </a:rPr>
              <a:t>COULD REPRESENT – UNFATHOMABLE MERCY AND FORGIVENESS – AN UNLIMITED GRACE TO KEEP DRAWING US TO THE FATHER’S </a:t>
            </a:r>
            <a:r>
              <a:rPr lang="en-US" dirty="0" smtClean="0">
                <a:solidFill>
                  <a:schemeClr val="bg1"/>
                </a:solidFill>
              </a:rPr>
              <a:t>HEART – HIGHER THAN THE HIGHEST HEAVENS  (Psalm 108:4)</a:t>
            </a:r>
            <a:endParaRPr lang="en-US" dirty="0">
              <a:solidFill>
                <a:schemeClr val="bg1"/>
              </a:solidFill>
            </a:endParaRPr>
          </a:p>
          <a:p>
            <a:r>
              <a:rPr lang="en-US" dirty="0">
                <a:solidFill>
                  <a:schemeClr val="bg1"/>
                </a:solidFill>
              </a:rPr>
              <a:t> </a:t>
            </a:r>
          </a:p>
          <a:p>
            <a:r>
              <a:rPr lang="en-US" b="1" dirty="0" smtClean="0">
                <a:solidFill>
                  <a:srgbClr val="FFFF00"/>
                </a:solidFill>
              </a:rPr>
              <a:t>THE </a:t>
            </a:r>
            <a:r>
              <a:rPr lang="en-US" b="1" dirty="0">
                <a:solidFill>
                  <a:srgbClr val="FFFF00"/>
                </a:solidFill>
              </a:rPr>
              <a:t>LENGTH </a:t>
            </a:r>
            <a:r>
              <a:rPr lang="en-US" b="1" dirty="0" smtClean="0">
                <a:solidFill>
                  <a:srgbClr val="FFFF00"/>
                </a:solidFill>
              </a:rPr>
              <a:t> OF HIS LOVE</a:t>
            </a:r>
            <a:r>
              <a:rPr lang="en-US" dirty="0" smtClean="0">
                <a:solidFill>
                  <a:schemeClr val="bg1"/>
                </a:solidFill>
              </a:rPr>
              <a:t> – </a:t>
            </a:r>
            <a:r>
              <a:rPr lang="en-US" dirty="0">
                <a:solidFill>
                  <a:schemeClr val="bg1"/>
                </a:solidFill>
              </a:rPr>
              <a:t>COULD BE THE  PURSUING LOVE OF GOD GOING TO ANY LENGTH TO RESCUE US FROM OUR REBELLION AND BONDAGE. IT WILL NOT STOP AS LONG AS WE HAVE BREATH IT WILL GIVE US THE LENGTH OF ITS UNLIMITEDNESS TO REACH OUT AND TAKE HOLD OF IT. – IT IS ACCESSIBLE. </a:t>
            </a:r>
            <a:r>
              <a:rPr lang="en-US" dirty="0" smtClean="0">
                <a:solidFill>
                  <a:schemeClr val="bg1"/>
                </a:solidFill>
              </a:rPr>
              <a:t> (Isaiah. 49:16)</a:t>
            </a:r>
            <a:endParaRPr lang="en-US" dirty="0">
              <a:solidFill>
                <a:schemeClr val="bg1"/>
              </a:solidFill>
            </a:endParaRPr>
          </a:p>
          <a:p>
            <a:r>
              <a:rPr lang="en-US" dirty="0">
                <a:solidFill>
                  <a:schemeClr val="bg1"/>
                </a:solidFill>
              </a:rPr>
              <a:t> </a:t>
            </a:r>
          </a:p>
          <a:p>
            <a:r>
              <a:rPr lang="en-US" b="1" dirty="0">
                <a:solidFill>
                  <a:srgbClr val="FFFF00"/>
                </a:solidFill>
              </a:rPr>
              <a:t>THE BREADTH OF HIS LOVE </a:t>
            </a:r>
            <a:r>
              <a:rPr lang="en-US" dirty="0">
                <a:solidFill>
                  <a:schemeClr val="bg1"/>
                </a:solidFill>
              </a:rPr>
              <a:t>COULD BE THAT IT WILL UNCOVER THE THINGS WE DO NOT WANT TO ADDRESS – IT WILL PURIFY THE THINGS THAT PERSISTENTLY HOLD US IN LIMITATION – IT WILL NOT COMPROMISE WHEN EVERYTHING TRIES TO PUSH </a:t>
            </a:r>
            <a:r>
              <a:rPr lang="en-US" dirty="0" smtClean="0">
                <a:solidFill>
                  <a:schemeClr val="bg1"/>
                </a:solidFill>
              </a:rPr>
              <a:t>GOD’S LOVE </a:t>
            </a:r>
            <a:r>
              <a:rPr lang="en-US" dirty="0">
                <a:solidFill>
                  <a:schemeClr val="bg1"/>
                </a:solidFill>
              </a:rPr>
              <a:t>INTO A NARROW VIEW OF SENTIMENTALITY – IT WILL STAY UNRESTRICTED – NOT </a:t>
            </a:r>
            <a:r>
              <a:rPr lang="en-US" dirty="0" smtClean="0">
                <a:solidFill>
                  <a:schemeClr val="bg1"/>
                </a:solidFill>
              </a:rPr>
              <a:t>A LICENSE </a:t>
            </a:r>
            <a:r>
              <a:rPr lang="en-US" dirty="0">
                <a:solidFill>
                  <a:schemeClr val="bg1"/>
                </a:solidFill>
              </a:rPr>
              <a:t>SO EVERYONE CAN GET AWAY WITH THEIR LAWLESS REBELLION</a:t>
            </a:r>
          </a:p>
          <a:p>
            <a:r>
              <a:rPr lang="en-US" dirty="0">
                <a:solidFill>
                  <a:schemeClr val="bg1"/>
                </a:solidFill>
              </a:rPr>
              <a:t> </a:t>
            </a:r>
          </a:p>
          <a:p>
            <a:r>
              <a:rPr lang="en-US" b="1" dirty="0" smtClean="0">
                <a:solidFill>
                  <a:srgbClr val="FFFF00"/>
                </a:solidFill>
              </a:rPr>
              <a:t>THE DEPTH OF HIS LOVE </a:t>
            </a:r>
            <a:r>
              <a:rPr lang="en-US" dirty="0" smtClean="0">
                <a:solidFill>
                  <a:schemeClr val="bg1"/>
                </a:solidFill>
              </a:rPr>
              <a:t>– </a:t>
            </a:r>
            <a:r>
              <a:rPr lang="en-US" dirty="0">
                <a:solidFill>
                  <a:schemeClr val="bg1"/>
                </a:solidFill>
              </a:rPr>
              <a:t>IS THE UNENDING DISCOVERY OF THE HOLINESS AND POWER OF THIS LOVE THAT PLUMBS THE DEPTHS OF REVELATION AND UNDERSTANDING BEYOND OUR WILDEST </a:t>
            </a:r>
            <a:r>
              <a:rPr lang="en-US" dirty="0" smtClean="0">
                <a:solidFill>
                  <a:schemeClr val="bg1"/>
                </a:solidFill>
              </a:rPr>
              <a:t>DREAMS.  (Romans 8:28-39)</a:t>
            </a:r>
            <a:endParaRPr lang="en-US" dirty="0">
              <a:solidFill>
                <a:schemeClr val="bg1"/>
              </a:solidFill>
            </a:endParaRPr>
          </a:p>
        </p:txBody>
      </p:sp>
    </p:spTree>
    <p:extLst>
      <p:ext uri="{BB962C8B-B14F-4D97-AF65-F5344CB8AC3E}">
        <p14:creationId xmlns:p14="http://schemas.microsoft.com/office/powerpoint/2010/main" val="30090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2204" y="249097"/>
            <a:ext cx="7164125" cy="1754326"/>
          </a:xfrm>
          <a:prstGeom prst="rect">
            <a:avLst/>
          </a:prstGeom>
          <a:noFill/>
        </p:spPr>
        <p:txBody>
          <a:bodyPr wrap="square" rtlCol="0">
            <a:spAutoFit/>
          </a:bodyPr>
          <a:lstStyle/>
          <a:p>
            <a:pPr algn="ctr"/>
            <a:r>
              <a:rPr lang="en-US" sz="3600" dirty="0" smtClean="0">
                <a:solidFill>
                  <a:srgbClr val="FFFF00"/>
                </a:solidFill>
              </a:rPr>
              <a:t>Without Hungering For</a:t>
            </a:r>
          </a:p>
          <a:p>
            <a:pPr algn="ctr"/>
            <a:r>
              <a:rPr lang="en-US" sz="3600" dirty="0" smtClean="0">
                <a:solidFill>
                  <a:srgbClr val="FFFF00"/>
                </a:solidFill>
              </a:rPr>
              <a:t>More Of The Lord’s Presence</a:t>
            </a:r>
          </a:p>
          <a:p>
            <a:pPr algn="ctr"/>
            <a:r>
              <a:rPr lang="en-US" sz="3600" dirty="0" smtClean="0">
                <a:solidFill>
                  <a:srgbClr val="FFFF00"/>
                </a:solidFill>
              </a:rPr>
              <a:t>And the Power of the Holy Spirit </a:t>
            </a:r>
            <a:endParaRPr lang="en-US" sz="3600" dirty="0">
              <a:solidFill>
                <a:srgbClr val="FFFF00"/>
              </a:solidFill>
            </a:endParaRPr>
          </a:p>
        </p:txBody>
      </p:sp>
      <p:pic>
        <p:nvPicPr>
          <p:cNvPr id="18434" name="Picture 2" descr="Mickey And Friends Mickey Mouse Peel And Stick Giant Kids' Wall Decal :  Target"/>
          <p:cNvPicPr>
            <a:picLocks noChangeAspect="1" noChangeArrowheads="1"/>
          </p:cNvPicPr>
          <p:nvPr/>
        </p:nvPicPr>
        <p:blipFill rotWithShape="1">
          <a:blip r:embed="rId2">
            <a:extLst>
              <a:ext uri="{28A0092B-C50C-407E-A947-70E740481C1C}">
                <a14:useLocalDpi xmlns:a14="http://schemas.microsoft.com/office/drawing/2010/main" val="0"/>
              </a:ext>
            </a:extLst>
          </a:blip>
          <a:srcRect l="18917" t="12250" r="19583" b="19000"/>
          <a:stretch/>
        </p:blipFill>
        <p:spPr bwMode="auto">
          <a:xfrm>
            <a:off x="5229224" y="2705102"/>
            <a:ext cx="2845863" cy="350043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tar Wars starter guide: How to watch Darth Vader's adventures from scratch  - CNET"/>
          <p:cNvPicPr>
            <a:picLocks noChangeAspect="1" noChangeArrowheads="1"/>
          </p:cNvPicPr>
          <p:nvPr/>
        </p:nvPicPr>
        <p:blipFill rotWithShape="1">
          <a:blip r:embed="rId3">
            <a:extLst>
              <a:ext uri="{28A0092B-C50C-407E-A947-70E740481C1C}">
                <a14:useLocalDpi xmlns:a14="http://schemas.microsoft.com/office/drawing/2010/main" val="0"/>
              </a:ext>
            </a:extLst>
          </a:blip>
          <a:srcRect l="30889" r="13778"/>
          <a:stretch/>
        </p:blipFill>
        <p:spPr bwMode="auto">
          <a:xfrm>
            <a:off x="1657350" y="2705101"/>
            <a:ext cx="3443392" cy="350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36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2204" y="58597"/>
            <a:ext cx="7164125" cy="646331"/>
          </a:xfrm>
          <a:prstGeom prst="rect">
            <a:avLst/>
          </a:prstGeom>
          <a:noFill/>
        </p:spPr>
        <p:txBody>
          <a:bodyPr wrap="square" rtlCol="0">
            <a:spAutoFit/>
          </a:bodyPr>
          <a:lstStyle/>
          <a:p>
            <a:pPr algn="ctr"/>
            <a:r>
              <a:rPr lang="en-US" sz="3600" dirty="0" smtClean="0">
                <a:solidFill>
                  <a:srgbClr val="FFFF00"/>
                </a:solidFill>
              </a:rPr>
              <a:t>Let’s Pull This All Together </a:t>
            </a:r>
            <a:endParaRPr lang="en-US" sz="3600" dirty="0">
              <a:solidFill>
                <a:srgbClr val="FFFF00"/>
              </a:solidFill>
            </a:endParaRPr>
          </a:p>
        </p:txBody>
      </p:sp>
      <p:sp>
        <p:nvSpPr>
          <p:cNvPr id="3" name="Rectangle 2"/>
          <p:cNvSpPr/>
          <p:nvPr/>
        </p:nvSpPr>
        <p:spPr>
          <a:xfrm>
            <a:off x="358816" y="932533"/>
            <a:ext cx="9223513" cy="5509200"/>
          </a:xfrm>
          <a:prstGeom prst="rect">
            <a:avLst/>
          </a:prstGeom>
        </p:spPr>
        <p:txBody>
          <a:bodyPr wrap="square">
            <a:spAutoFit/>
          </a:bodyPr>
          <a:lstStyle/>
          <a:p>
            <a:pPr marL="514350" indent="-514350">
              <a:buFont typeface="+mj-lt"/>
              <a:buAutoNum type="arabicPeriod"/>
            </a:pPr>
            <a:r>
              <a:rPr lang="en-US" sz="3200" dirty="0">
                <a:solidFill>
                  <a:schemeClr val="bg1"/>
                </a:solidFill>
              </a:rPr>
              <a:t>Confess any wounds, unforgiveness – any strongholds where your heart </a:t>
            </a:r>
            <a:r>
              <a:rPr lang="en-US" sz="3200" dirty="0" smtClean="0">
                <a:solidFill>
                  <a:schemeClr val="bg1"/>
                </a:solidFill>
              </a:rPr>
              <a:t>wants salvation only –you cannot see any further – you are paralyzed by life’s burdens and you have no greater vision of being PART OF HIS GREATER STORY. </a:t>
            </a:r>
          </a:p>
          <a:p>
            <a:pPr marL="514350" indent="-514350">
              <a:buFont typeface="+mj-lt"/>
              <a:buAutoNum type="arabicPeriod"/>
            </a:pPr>
            <a:r>
              <a:rPr lang="en-US" sz="3200" dirty="0" smtClean="0">
                <a:solidFill>
                  <a:schemeClr val="bg1"/>
                </a:solidFill>
              </a:rPr>
              <a:t>Stretch yourself – push yourself by RELYING ON THE HOLY SPIRIT. </a:t>
            </a:r>
            <a:endParaRPr lang="en-US" sz="3200" dirty="0">
              <a:solidFill>
                <a:schemeClr val="bg1"/>
              </a:solidFill>
            </a:endParaRPr>
          </a:p>
          <a:p>
            <a:pPr marL="514350" indent="-514350">
              <a:buFont typeface="+mj-lt"/>
              <a:buAutoNum type="arabicPeriod"/>
            </a:pPr>
            <a:r>
              <a:rPr lang="en-US" sz="3200" dirty="0" smtClean="0">
                <a:solidFill>
                  <a:schemeClr val="bg1"/>
                </a:solidFill>
              </a:rPr>
              <a:t>Meditate on the PURPOSE that God has for you that He is able to captivate your heart and build the image of His Son in you.</a:t>
            </a:r>
          </a:p>
        </p:txBody>
      </p:sp>
    </p:spTree>
    <p:extLst>
      <p:ext uri="{BB962C8B-B14F-4D97-AF65-F5344CB8AC3E}">
        <p14:creationId xmlns:p14="http://schemas.microsoft.com/office/powerpoint/2010/main" val="26167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99" y="193159"/>
            <a:ext cx="10010322" cy="523220"/>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God Delights in The Character He Has Conformed In You </a:t>
            </a:r>
            <a:endParaRPr lang="en-US" sz="28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264814" y="4165199"/>
            <a:ext cx="9512491" cy="2462213"/>
          </a:xfrm>
          <a:prstGeom prst="rect">
            <a:avLst/>
          </a:prstGeom>
        </p:spPr>
        <p:txBody>
          <a:bodyPr wrap="square">
            <a:spAutoFit/>
          </a:bodyPr>
          <a:lstStyle/>
          <a:p>
            <a:r>
              <a:rPr lang="en-US" sz="2200" dirty="0">
                <a:solidFill>
                  <a:schemeClr val="bg1"/>
                </a:solidFill>
              </a:rPr>
              <a:t>WHEN THE FATHER SEES HIS </a:t>
            </a:r>
            <a:r>
              <a:rPr lang="en-US" sz="2200" dirty="0" smtClean="0">
                <a:solidFill>
                  <a:schemeClr val="bg1"/>
                </a:solidFill>
              </a:rPr>
              <a:t>GRACE, </a:t>
            </a:r>
            <a:r>
              <a:rPr lang="en-US" sz="2200" dirty="0">
                <a:solidFill>
                  <a:schemeClr val="bg1"/>
                </a:solidFill>
              </a:rPr>
              <a:t>THROUGH </a:t>
            </a:r>
            <a:r>
              <a:rPr lang="en-US" sz="2200" dirty="0" smtClean="0">
                <a:solidFill>
                  <a:schemeClr val="bg1"/>
                </a:solidFill>
              </a:rPr>
              <a:t>JESUS, FORMED WITHIN YOU </a:t>
            </a:r>
            <a:r>
              <a:rPr lang="en-US" sz="2200" dirty="0">
                <a:solidFill>
                  <a:schemeClr val="bg1"/>
                </a:solidFill>
              </a:rPr>
              <a:t>– EVEN THOUGH YOU HAVE BEEN THROUGH HELL AND HIGH WATER – AND HAVE AT TIMES SINNED AGAINST HIM – BUT ALLOWED YOURSELF TO BE PULLED BACK INTO HIS ARMS </a:t>
            </a:r>
            <a:r>
              <a:rPr lang="en-US" sz="2200" dirty="0" smtClean="0">
                <a:solidFill>
                  <a:schemeClr val="bg1"/>
                </a:solidFill>
              </a:rPr>
              <a:t>THROUGH REPENTANCE AND </a:t>
            </a:r>
            <a:r>
              <a:rPr lang="en-US" sz="2200" dirty="0">
                <a:solidFill>
                  <a:schemeClr val="bg1"/>
                </a:solidFill>
              </a:rPr>
              <a:t>EXTRACTED FROM THIS SIN-SICK WORLD AND FALL IN LOVE WITH HIM – </a:t>
            </a:r>
            <a:r>
              <a:rPr lang="en-US" sz="2200" b="1" dirty="0">
                <a:solidFill>
                  <a:srgbClr val="FFFF00"/>
                </a:solidFill>
              </a:rPr>
              <a:t>HE IS DOUBLY BLESSED BY THE BEAUTY YOU HAVE ALLOWED HIM TO WORK IN YOU</a:t>
            </a:r>
          </a:p>
        </p:txBody>
      </p:sp>
      <p:sp>
        <p:nvSpPr>
          <p:cNvPr id="5" name="Rectangle 4"/>
          <p:cNvSpPr/>
          <p:nvPr/>
        </p:nvSpPr>
        <p:spPr>
          <a:xfrm>
            <a:off x="3753016" y="743749"/>
            <a:ext cx="6100668" cy="3046988"/>
          </a:xfrm>
          <a:prstGeom prst="rect">
            <a:avLst/>
          </a:prstGeom>
        </p:spPr>
        <p:txBody>
          <a:bodyPr wrap="square">
            <a:spAutoFit/>
          </a:bodyPr>
          <a:lstStyle/>
          <a:p>
            <a:r>
              <a:rPr lang="en-US" sz="2400" dirty="0" smtClean="0">
                <a:solidFill>
                  <a:schemeClr val="bg1"/>
                </a:solidFill>
              </a:rPr>
              <a:t>Husbands</a:t>
            </a:r>
            <a:r>
              <a:rPr lang="en-US" sz="2400" dirty="0">
                <a:solidFill>
                  <a:schemeClr val="bg1"/>
                </a:solidFill>
              </a:rPr>
              <a:t>, love your wives, just as Christ loved the </a:t>
            </a:r>
            <a:r>
              <a:rPr lang="en-US" sz="2400" dirty="0" smtClean="0">
                <a:solidFill>
                  <a:schemeClr val="bg1"/>
                </a:solidFill>
              </a:rPr>
              <a:t>Church </a:t>
            </a:r>
            <a:r>
              <a:rPr lang="en-US" sz="2400" dirty="0">
                <a:solidFill>
                  <a:schemeClr val="bg1"/>
                </a:solidFill>
              </a:rPr>
              <a:t>and gave </a:t>
            </a:r>
            <a:r>
              <a:rPr lang="en-US" sz="2400" dirty="0" smtClean="0">
                <a:solidFill>
                  <a:schemeClr val="bg1"/>
                </a:solidFill>
              </a:rPr>
              <a:t>Himself </a:t>
            </a:r>
            <a:r>
              <a:rPr lang="en-US" sz="2400" dirty="0">
                <a:solidFill>
                  <a:schemeClr val="bg1"/>
                </a:solidFill>
              </a:rPr>
              <a:t>up for her </a:t>
            </a:r>
            <a:r>
              <a:rPr lang="en-US" sz="2400" baseline="30000" dirty="0">
                <a:solidFill>
                  <a:schemeClr val="bg1"/>
                </a:solidFill>
              </a:rPr>
              <a:t>26 </a:t>
            </a:r>
            <a:r>
              <a:rPr lang="en-US" sz="2400" dirty="0">
                <a:solidFill>
                  <a:schemeClr val="bg1"/>
                </a:solidFill>
              </a:rPr>
              <a:t> to make her holy, cleansing her by the washing with water through the word, </a:t>
            </a:r>
            <a:r>
              <a:rPr lang="en-US" sz="2400" baseline="30000" dirty="0">
                <a:solidFill>
                  <a:schemeClr val="bg1"/>
                </a:solidFill>
              </a:rPr>
              <a:t>27 </a:t>
            </a:r>
            <a:r>
              <a:rPr lang="en-US" sz="2400" dirty="0">
                <a:solidFill>
                  <a:schemeClr val="bg1"/>
                </a:solidFill>
              </a:rPr>
              <a:t> and to present her to </a:t>
            </a:r>
            <a:r>
              <a:rPr lang="en-US" sz="2400" dirty="0" smtClean="0">
                <a:solidFill>
                  <a:schemeClr val="bg1"/>
                </a:solidFill>
              </a:rPr>
              <a:t>Himself </a:t>
            </a:r>
            <a:r>
              <a:rPr lang="en-US" sz="2400" dirty="0">
                <a:solidFill>
                  <a:schemeClr val="bg1"/>
                </a:solidFill>
              </a:rPr>
              <a:t>as a radiant church, without stain or wrinkle or any other blemish, but holy and blameless. </a:t>
            </a:r>
            <a:r>
              <a:rPr lang="en-US" sz="2400" b="1" dirty="0">
                <a:solidFill>
                  <a:schemeClr val="bg1"/>
                </a:solidFill>
              </a:rPr>
              <a:t>Ephesians 5:25-27 (NIV) </a:t>
            </a:r>
            <a:endParaRPr lang="en-US" sz="2400" dirty="0">
              <a:solidFill>
                <a:schemeClr val="bg1"/>
              </a:solidFill>
            </a:endParaRPr>
          </a:p>
        </p:txBody>
      </p:sp>
      <p:pic>
        <p:nvPicPr>
          <p:cNvPr id="5122" name="Picture 2" descr="Reflection | Father and Son &quot;Every man finds room in his fac… | Flickr"/>
          <p:cNvPicPr>
            <a:picLocks noChangeAspect="1" noChangeArrowheads="1"/>
          </p:cNvPicPr>
          <p:nvPr/>
        </p:nvPicPr>
        <p:blipFill rotWithShape="1">
          <a:blip r:embed="rId2">
            <a:extLst>
              <a:ext uri="{28A0092B-C50C-407E-A947-70E740481C1C}">
                <a14:useLocalDpi xmlns:a14="http://schemas.microsoft.com/office/drawing/2010/main" val="0"/>
              </a:ext>
            </a:extLst>
          </a:blip>
          <a:srcRect t="11752" r="15850" b="20826"/>
          <a:stretch/>
        </p:blipFill>
        <p:spPr bwMode="auto">
          <a:xfrm>
            <a:off x="760012" y="883357"/>
            <a:ext cx="2634592" cy="316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95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7221" y="4293675"/>
            <a:ext cx="9931179" cy="2554545"/>
          </a:xfrm>
          <a:prstGeom prst="rect">
            <a:avLst/>
          </a:prstGeom>
        </p:spPr>
        <p:txBody>
          <a:bodyPr wrap="square">
            <a:spAutoFit/>
          </a:bodyPr>
          <a:lstStyle/>
          <a:p>
            <a:r>
              <a:rPr lang="en-US" sz="3200" dirty="0" smtClean="0">
                <a:solidFill>
                  <a:schemeClr val="bg1"/>
                </a:solidFill>
              </a:rPr>
              <a:t>Since You </a:t>
            </a:r>
            <a:r>
              <a:rPr lang="en-US" sz="3200" dirty="0">
                <a:solidFill>
                  <a:schemeClr val="bg1"/>
                </a:solidFill>
              </a:rPr>
              <a:t>are my </a:t>
            </a:r>
            <a:r>
              <a:rPr lang="en-US" sz="3200" dirty="0" smtClean="0">
                <a:solidFill>
                  <a:schemeClr val="bg1"/>
                </a:solidFill>
              </a:rPr>
              <a:t>Rock </a:t>
            </a:r>
            <a:r>
              <a:rPr lang="en-US" sz="3200" dirty="0">
                <a:solidFill>
                  <a:schemeClr val="bg1"/>
                </a:solidFill>
              </a:rPr>
              <a:t>and my </a:t>
            </a:r>
            <a:r>
              <a:rPr lang="en-US" sz="3200" dirty="0" smtClean="0">
                <a:solidFill>
                  <a:schemeClr val="bg1"/>
                </a:solidFill>
              </a:rPr>
              <a:t>Fortress</a:t>
            </a:r>
            <a:r>
              <a:rPr lang="en-US" sz="3200" dirty="0">
                <a:solidFill>
                  <a:schemeClr val="bg1"/>
                </a:solidFill>
              </a:rPr>
              <a:t>, for the sake of </a:t>
            </a:r>
            <a:r>
              <a:rPr lang="en-US" sz="3200" dirty="0" smtClean="0">
                <a:solidFill>
                  <a:schemeClr val="bg1"/>
                </a:solidFill>
              </a:rPr>
              <a:t>Your </a:t>
            </a:r>
            <a:r>
              <a:rPr lang="en-US" sz="3200" dirty="0">
                <a:solidFill>
                  <a:schemeClr val="bg1"/>
                </a:solidFill>
              </a:rPr>
              <a:t>name </a:t>
            </a:r>
            <a:r>
              <a:rPr lang="en-US" sz="3200" dirty="0">
                <a:solidFill>
                  <a:srgbClr val="FFFF00"/>
                </a:solidFill>
              </a:rPr>
              <a:t>lead</a:t>
            </a:r>
            <a:r>
              <a:rPr lang="en-US" sz="3200" dirty="0">
                <a:solidFill>
                  <a:schemeClr val="bg1"/>
                </a:solidFill>
              </a:rPr>
              <a:t> </a:t>
            </a:r>
            <a:r>
              <a:rPr lang="en-US" sz="2400" dirty="0" smtClean="0">
                <a:solidFill>
                  <a:schemeClr val="bg1"/>
                </a:solidFill>
              </a:rPr>
              <a:t>(govern – bring forth straighten) </a:t>
            </a:r>
            <a:r>
              <a:rPr lang="en-US" sz="3200" dirty="0" smtClean="0">
                <a:solidFill>
                  <a:schemeClr val="bg1"/>
                </a:solidFill>
              </a:rPr>
              <a:t>and </a:t>
            </a:r>
            <a:r>
              <a:rPr lang="en-US" sz="3200" dirty="0">
                <a:solidFill>
                  <a:srgbClr val="FFFF00"/>
                </a:solidFill>
              </a:rPr>
              <a:t>guide</a:t>
            </a:r>
            <a:r>
              <a:rPr lang="en-US" sz="3200" dirty="0">
                <a:solidFill>
                  <a:schemeClr val="bg1"/>
                </a:solidFill>
              </a:rPr>
              <a:t> </a:t>
            </a:r>
            <a:r>
              <a:rPr lang="en-US" sz="2400" dirty="0" smtClean="0">
                <a:solidFill>
                  <a:schemeClr val="bg1"/>
                </a:solidFill>
              </a:rPr>
              <a:t>(to flow in such a way as to guide you gently) </a:t>
            </a:r>
            <a:r>
              <a:rPr lang="en-US" sz="3200" dirty="0" smtClean="0">
                <a:solidFill>
                  <a:schemeClr val="bg1"/>
                </a:solidFill>
              </a:rPr>
              <a:t>me</a:t>
            </a:r>
            <a:r>
              <a:rPr lang="en-US" sz="3200" dirty="0">
                <a:solidFill>
                  <a:schemeClr val="bg1"/>
                </a:solidFill>
              </a:rPr>
              <a:t>. </a:t>
            </a:r>
            <a:r>
              <a:rPr lang="en-US" sz="3200" baseline="30000" dirty="0">
                <a:solidFill>
                  <a:schemeClr val="bg1"/>
                </a:solidFill>
              </a:rPr>
              <a:t>4 </a:t>
            </a:r>
            <a:r>
              <a:rPr lang="en-US" sz="3200" dirty="0">
                <a:solidFill>
                  <a:schemeClr val="bg1"/>
                </a:solidFill>
              </a:rPr>
              <a:t> </a:t>
            </a:r>
            <a:r>
              <a:rPr lang="en-US" sz="3200" dirty="0">
                <a:solidFill>
                  <a:srgbClr val="FFFF00"/>
                </a:solidFill>
              </a:rPr>
              <a:t>Free me </a:t>
            </a:r>
            <a:r>
              <a:rPr lang="en-US" sz="2400" dirty="0" smtClean="0">
                <a:solidFill>
                  <a:schemeClr val="bg1"/>
                </a:solidFill>
              </a:rPr>
              <a:t>(pull me out)</a:t>
            </a:r>
            <a:r>
              <a:rPr lang="en-US" sz="3200" dirty="0" smtClean="0">
                <a:solidFill>
                  <a:schemeClr val="bg1"/>
                </a:solidFill>
              </a:rPr>
              <a:t> from </a:t>
            </a:r>
            <a:r>
              <a:rPr lang="en-US" sz="3200" dirty="0">
                <a:solidFill>
                  <a:schemeClr val="bg1"/>
                </a:solidFill>
              </a:rPr>
              <a:t>the trap that is set for me, for </a:t>
            </a:r>
            <a:r>
              <a:rPr lang="en-US" sz="3200" dirty="0" smtClean="0">
                <a:solidFill>
                  <a:schemeClr val="bg1"/>
                </a:solidFill>
              </a:rPr>
              <a:t>You </a:t>
            </a:r>
            <a:r>
              <a:rPr lang="en-US" sz="3200" dirty="0">
                <a:solidFill>
                  <a:schemeClr val="bg1"/>
                </a:solidFill>
              </a:rPr>
              <a:t>are my refuge. </a:t>
            </a:r>
            <a:r>
              <a:rPr lang="en-US" sz="3200" b="1" dirty="0">
                <a:solidFill>
                  <a:schemeClr val="bg1"/>
                </a:solidFill>
              </a:rPr>
              <a:t>Psalm 31:3-4 (NIV) </a:t>
            </a:r>
            <a:endParaRPr lang="en-US" sz="3200" dirty="0">
              <a:solidFill>
                <a:schemeClr val="bg1"/>
              </a:solidFill>
            </a:endParaRPr>
          </a:p>
        </p:txBody>
      </p:sp>
      <p:sp>
        <p:nvSpPr>
          <p:cNvPr id="8" name="Rectangle 7"/>
          <p:cNvSpPr/>
          <p:nvPr/>
        </p:nvSpPr>
        <p:spPr>
          <a:xfrm>
            <a:off x="-27174" y="180919"/>
            <a:ext cx="9990161" cy="1569660"/>
          </a:xfrm>
          <a:prstGeom prst="rect">
            <a:avLst/>
          </a:prstGeom>
        </p:spPr>
        <p:txBody>
          <a:bodyPr wrap="square">
            <a:spAutoFit/>
          </a:bodyPr>
          <a:lstStyle/>
          <a:p>
            <a:pPr algn="ctr"/>
            <a:r>
              <a:rPr lang="en-US" sz="3200" dirty="0" smtClean="0">
                <a:solidFill>
                  <a:srgbClr val="FFFF00"/>
                </a:solidFill>
              </a:rPr>
              <a:t>The Trap In Our Generation</a:t>
            </a:r>
          </a:p>
          <a:p>
            <a:pPr algn="ctr"/>
            <a:r>
              <a:rPr lang="en-US" sz="3200" dirty="0" smtClean="0">
                <a:solidFill>
                  <a:srgbClr val="FFFF00"/>
                </a:solidFill>
              </a:rPr>
              <a:t>Is That We Are Simply  REACTING to Life</a:t>
            </a:r>
          </a:p>
          <a:p>
            <a:pPr algn="ctr"/>
            <a:r>
              <a:rPr lang="en-US" sz="3200" dirty="0" smtClean="0">
                <a:solidFill>
                  <a:srgbClr val="FFFF00"/>
                </a:solidFill>
              </a:rPr>
              <a:t>And Not Being Guided By God Strategically </a:t>
            </a:r>
            <a:endParaRPr lang="en-US" sz="3200" dirty="0">
              <a:solidFill>
                <a:srgbClr val="FFFF00"/>
              </a:solidFill>
            </a:endParaRPr>
          </a:p>
        </p:txBody>
      </p:sp>
      <p:pic>
        <p:nvPicPr>
          <p:cNvPr id="4098" name="Picture 2" descr="Angry React Images – Browse 1,798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453" y="2186291"/>
            <a:ext cx="2461851" cy="19960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sing Above Your Circumstances — Lifetime Ministries"/>
          <p:cNvPicPr>
            <a:picLocks noChangeAspect="1" noChangeArrowheads="1"/>
          </p:cNvPicPr>
          <p:nvPr/>
        </p:nvPicPr>
        <p:blipFill rotWithShape="1">
          <a:blip r:embed="rId3">
            <a:extLst>
              <a:ext uri="{28A0092B-C50C-407E-A947-70E740481C1C}">
                <a14:useLocalDpi xmlns:a14="http://schemas.microsoft.com/office/drawing/2010/main" val="0"/>
              </a:ext>
            </a:extLst>
          </a:blip>
          <a:srcRect t="32556" b="26957"/>
          <a:stretch/>
        </p:blipFill>
        <p:spPr bwMode="auto">
          <a:xfrm>
            <a:off x="505433" y="2353586"/>
            <a:ext cx="5720438" cy="154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31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3072"/>
            <a:ext cx="9990161" cy="5016758"/>
          </a:xfrm>
          <a:prstGeom prst="rect">
            <a:avLst/>
          </a:prstGeom>
        </p:spPr>
        <p:txBody>
          <a:bodyPr wrap="square">
            <a:spAutoFit/>
          </a:bodyPr>
          <a:lstStyle/>
          <a:p>
            <a:pPr algn="ctr"/>
            <a:r>
              <a:rPr lang="en-US" sz="3200" dirty="0" smtClean="0">
                <a:solidFill>
                  <a:srgbClr val="FFFF00"/>
                </a:solidFill>
              </a:rPr>
              <a:t>It’s Not About Achieving Greatness</a:t>
            </a:r>
          </a:p>
          <a:p>
            <a:pPr algn="ctr"/>
            <a:r>
              <a:rPr lang="en-US" sz="3200" dirty="0" smtClean="0">
                <a:solidFill>
                  <a:srgbClr val="FFFF00"/>
                </a:solidFill>
              </a:rPr>
              <a:t>It’s About Knowing His Greatness</a:t>
            </a:r>
          </a:p>
          <a:p>
            <a:pPr algn="ctr"/>
            <a:r>
              <a:rPr lang="en-US" sz="3200" dirty="0" smtClean="0">
                <a:solidFill>
                  <a:srgbClr val="FFFF00"/>
                </a:solidFill>
              </a:rPr>
              <a:t>It’s Not About being true to yourself </a:t>
            </a:r>
          </a:p>
          <a:p>
            <a:pPr algn="ctr"/>
            <a:r>
              <a:rPr lang="en-US" sz="3200" dirty="0" smtClean="0">
                <a:solidFill>
                  <a:srgbClr val="FFFF00"/>
                </a:solidFill>
              </a:rPr>
              <a:t>And following your heart</a:t>
            </a:r>
          </a:p>
          <a:p>
            <a:pPr algn="ctr"/>
            <a:r>
              <a:rPr lang="en-US" sz="3200" dirty="0" smtClean="0">
                <a:solidFill>
                  <a:srgbClr val="FFFF00"/>
                </a:solidFill>
              </a:rPr>
              <a:t>It’s about being true to God </a:t>
            </a:r>
          </a:p>
          <a:p>
            <a:pPr algn="ctr"/>
            <a:r>
              <a:rPr lang="en-US" sz="3200" dirty="0" smtClean="0">
                <a:solidFill>
                  <a:srgbClr val="FFFF00"/>
                </a:solidFill>
              </a:rPr>
              <a:t>And following His heart</a:t>
            </a:r>
          </a:p>
          <a:p>
            <a:pPr algn="ctr"/>
            <a:r>
              <a:rPr lang="en-US" sz="3200" dirty="0" smtClean="0">
                <a:solidFill>
                  <a:srgbClr val="FFFF00"/>
                </a:solidFill>
              </a:rPr>
              <a:t>It’s not about making yourself happy</a:t>
            </a:r>
          </a:p>
          <a:p>
            <a:pPr algn="ctr"/>
            <a:r>
              <a:rPr lang="en-US" sz="3200" dirty="0" smtClean="0">
                <a:solidFill>
                  <a:srgbClr val="FFFF00"/>
                </a:solidFill>
              </a:rPr>
              <a:t>It’s about Pleasing the Lord</a:t>
            </a:r>
          </a:p>
          <a:p>
            <a:pPr algn="ctr"/>
            <a:r>
              <a:rPr lang="en-US" sz="3200" dirty="0" smtClean="0">
                <a:solidFill>
                  <a:srgbClr val="FFFF00"/>
                </a:solidFill>
              </a:rPr>
              <a:t>Only When You Are surrendered to Jesus</a:t>
            </a:r>
          </a:p>
          <a:p>
            <a:pPr algn="ctr"/>
            <a:r>
              <a:rPr lang="en-US" sz="3200" dirty="0" smtClean="0">
                <a:solidFill>
                  <a:srgbClr val="FFFF00"/>
                </a:solidFill>
              </a:rPr>
              <a:t>Are you truly Part of Something Bigger Than Yourself</a:t>
            </a:r>
            <a:endParaRPr lang="en-US" sz="3200" dirty="0">
              <a:solidFill>
                <a:srgbClr val="FFFF00"/>
              </a:solidFill>
            </a:endParaRPr>
          </a:p>
        </p:txBody>
      </p:sp>
    </p:spTree>
    <p:extLst>
      <p:ext uri="{BB962C8B-B14F-4D97-AF65-F5344CB8AC3E}">
        <p14:creationId xmlns:p14="http://schemas.microsoft.com/office/powerpoint/2010/main" val="3290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A powerful Video/ Book  </a:t>
            </a:r>
            <a:endParaRPr lang="en-US" sz="3200" b="1" kern="0" dirty="0">
              <a:solidFill>
                <a:srgbClr val="FFFF00"/>
              </a:solidFill>
              <a:effectLst>
                <a:outerShdw blurRad="38100" dist="38100" dir="2700000" algn="tl">
                  <a:srgbClr val="000000">
                    <a:alpha val="43137"/>
                  </a:srgbClr>
                </a:outerShdw>
              </a:effectLst>
            </a:endParaRPr>
          </a:p>
        </p:txBody>
      </p:sp>
      <p:pic>
        <p:nvPicPr>
          <p:cNvPr id="4"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950" y="1470368"/>
            <a:ext cx="3353866" cy="49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47" r="27805"/>
          <a:stretch/>
        </p:blipFill>
        <p:spPr bwMode="auto">
          <a:xfrm>
            <a:off x="1144987" y="1667274"/>
            <a:ext cx="3299792" cy="418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837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652" y="162210"/>
            <a:ext cx="9654362"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In Spite of How You Feel Emotionally</a:t>
            </a:r>
          </a:p>
          <a:p>
            <a:pPr algn="ctr"/>
            <a:r>
              <a:rPr lang="en-US" sz="2800" b="1" dirty="0" smtClean="0">
                <a:solidFill>
                  <a:srgbClr val="FFFF00"/>
                </a:solidFill>
                <a:effectLst>
                  <a:outerShdw blurRad="38100" dist="38100" dir="2700000" algn="tl">
                    <a:srgbClr val="000000">
                      <a:alpha val="43137"/>
                    </a:srgbClr>
                  </a:outerShdw>
                </a:effectLst>
              </a:rPr>
              <a:t>God Is Working To Come Through Our Impossibilities</a:t>
            </a:r>
            <a:endParaRPr lang="en-US" sz="28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76455" y="3662715"/>
            <a:ext cx="9287301" cy="2862322"/>
          </a:xfrm>
          <a:prstGeom prst="rect">
            <a:avLst/>
          </a:prstGeom>
        </p:spPr>
        <p:txBody>
          <a:bodyPr wrap="square">
            <a:spAutoFit/>
          </a:bodyPr>
          <a:lstStyle/>
          <a:p>
            <a:pPr algn="ctr"/>
            <a:r>
              <a:rPr lang="en-US" sz="3600" dirty="0">
                <a:solidFill>
                  <a:schemeClr val="bg1"/>
                </a:solidFill>
              </a:rPr>
              <a:t> Therefore, will I magnify </a:t>
            </a:r>
            <a:r>
              <a:rPr lang="en-US" sz="2400" dirty="0" smtClean="0">
                <a:solidFill>
                  <a:schemeClr val="bg1"/>
                </a:solidFill>
              </a:rPr>
              <a:t>(to make large – exceedingly excellent – lift up)</a:t>
            </a:r>
            <a:r>
              <a:rPr lang="en-US" sz="3600" dirty="0" smtClean="0">
                <a:solidFill>
                  <a:schemeClr val="bg1"/>
                </a:solidFill>
              </a:rPr>
              <a:t> Myself</a:t>
            </a:r>
            <a:r>
              <a:rPr lang="en-US" sz="3600" dirty="0">
                <a:solidFill>
                  <a:schemeClr val="bg1"/>
                </a:solidFill>
              </a:rPr>
              <a:t>, and sanctify </a:t>
            </a:r>
            <a:r>
              <a:rPr lang="en-US" sz="2400" dirty="0" smtClean="0">
                <a:solidFill>
                  <a:schemeClr val="bg1"/>
                </a:solidFill>
              </a:rPr>
              <a:t>(pronounce holy)</a:t>
            </a:r>
            <a:r>
              <a:rPr lang="en-US" sz="3600" dirty="0" smtClean="0">
                <a:solidFill>
                  <a:schemeClr val="bg1"/>
                </a:solidFill>
              </a:rPr>
              <a:t> Myself</a:t>
            </a:r>
            <a:r>
              <a:rPr lang="en-US" sz="3600" dirty="0">
                <a:solidFill>
                  <a:schemeClr val="bg1"/>
                </a:solidFill>
              </a:rPr>
              <a:t>; and I will be known </a:t>
            </a:r>
            <a:r>
              <a:rPr lang="en-US" sz="2800" dirty="0" smtClean="0">
                <a:solidFill>
                  <a:schemeClr val="bg1"/>
                </a:solidFill>
              </a:rPr>
              <a:t>(recognized)</a:t>
            </a:r>
            <a:r>
              <a:rPr lang="en-US" sz="3600" dirty="0" smtClean="0">
                <a:solidFill>
                  <a:schemeClr val="bg1"/>
                </a:solidFill>
              </a:rPr>
              <a:t> in </a:t>
            </a:r>
            <a:r>
              <a:rPr lang="en-US" sz="3600" dirty="0">
                <a:solidFill>
                  <a:schemeClr val="bg1"/>
                </a:solidFill>
              </a:rPr>
              <a:t>the eyes of many nations, </a:t>
            </a:r>
            <a:r>
              <a:rPr lang="en-US" sz="3600" dirty="0">
                <a:solidFill>
                  <a:srgbClr val="FFFF00"/>
                </a:solidFill>
              </a:rPr>
              <a:t>and they will know that I am the LORD</a:t>
            </a:r>
            <a:r>
              <a:rPr lang="en-US" sz="3600" dirty="0">
                <a:solidFill>
                  <a:schemeClr val="bg1"/>
                </a:solidFill>
              </a:rPr>
              <a:t>. Ezekiel 38:23 (KJV)</a:t>
            </a:r>
          </a:p>
        </p:txBody>
      </p:sp>
      <p:pic>
        <p:nvPicPr>
          <p:cNvPr id="6146" name="Picture 2" descr="You Shall Know that I Am the Lord | Lovely Little Naomi"/>
          <p:cNvPicPr>
            <a:picLocks noChangeAspect="1" noChangeArrowheads="1"/>
          </p:cNvPicPr>
          <p:nvPr/>
        </p:nvPicPr>
        <p:blipFill rotWithShape="1">
          <a:blip r:embed="rId2">
            <a:extLst>
              <a:ext uri="{28A0092B-C50C-407E-A947-70E740481C1C}">
                <a14:useLocalDpi xmlns:a14="http://schemas.microsoft.com/office/drawing/2010/main" val="0"/>
              </a:ext>
            </a:extLst>
          </a:blip>
          <a:srcRect b="34081"/>
          <a:stretch/>
        </p:blipFill>
        <p:spPr bwMode="auto">
          <a:xfrm>
            <a:off x="2877266" y="1276964"/>
            <a:ext cx="4325131" cy="213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9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660" y="213219"/>
            <a:ext cx="9970935" cy="584775"/>
          </a:xfrm>
          <a:prstGeom prst="rect">
            <a:avLst/>
          </a:prstGeom>
        </p:spPr>
        <p:txBody>
          <a:bodyPr wrap="square">
            <a:spAutoFit/>
          </a:bodyPr>
          <a:lstStyle/>
          <a:p>
            <a:pPr algn="ctr"/>
            <a:r>
              <a:rPr lang="en-US" sz="3200" b="1" dirty="0" smtClean="0">
                <a:solidFill>
                  <a:srgbClr val="FFFF00"/>
                </a:solidFill>
              </a:rPr>
              <a:t>Thoughts In The Middle of The Turning </a:t>
            </a:r>
          </a:p>
        </p:txBody>
      </p:sp>
      <p:sp>
        <p:nvSpPr>
          <p:cNvPr id="3" name="Rectangle 2"/>
          <p:cNvSpPr/>
          <p:nvPr/>
        </p:nvSpPr>
        <p:spPr>
          <a:xfrm>
            <a:off x="409492" y="960843"/>
            <a:ext cx="9263270" cy="5509200"/>
          </a:xfrm>
          <a:prstGeom prst="rect">
            <a:avLst/>
          </a:prstGeom>
        </p:spPr>
        <p:txBody>
          <a:bodyPr wrap="square">
            <a:spAutoFit/>
          </a:bodyPr>
          <a:lstStyle/>
          <a:p>
            <a:r>
              <a:rPr lang="en-US" sz="3200" dirty="0" smtClean="0">
                <a:solidFill>
                  <a:schemeClr val="bg1"/>
                </a:solidFill>
              </a:rPr>
              <a:t>“We </a:t>
            </a:r>
            <a:r>
              <a:rPr lang="en-US" sz="3200" dirty="0">
                <a:solidFill>
                  <a:schemeClr val="bg1"/>
                </a:solidFill>
              </a:rPr>
              <a:t>are in the season where we present problems – but no one agrees to the solutions yet. So it is quite challenging. May God’s grace help us to build on solutions that really work – and sometimes they will go against the national movements that have hidden agendas of manipulation and confusion. We will need persevering leadership as we are embroiled in these disputes. Above all, may we possess the tact, patience, and fairness in dealing with those who oppose our viewpoint. </a:t>
            </a:r>
          </a:p>
        </p:txBody>
      </p:sp>
    </p:spTree>
    <p:extLst>
      <p:ext uri="{BB962C8B-B14F-4D97-AF65-F5344CB8AC3E}">
        <p14:creationId xmlns:p14="http://schemas.microsoft.com/office/powerpoint/2010/main" val="1921530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2128" y="7937"/>
            <a:ext cx="9654362"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Mankind Is Wired For Pursuing:</a:t>
            </a:r>
          </a:p>
          <a:p>
            <a:pPr algn="ctr"/>
            <a:r>
              <a:rPr lang="en-US" sz="2800" b="1" dirty="0" smtClean="0">
                <a:solidFill>
                  <a:srgbClr val="FFFF00"/>
                </a:solidFill>
                <a:effectLst>
                  <a:outerShdw blurRad="38100" dist="38100" dir="2700000" algn="tl">
                    <a:srgbClr val="000000">
                      <a:alpha val="43137"/>
                    </a:srgbClr>
                  </a:outerShdw>
                </a:effectLst>
              </a:rPr>
              <a:t>The Question Is What Are You Pursuing?</a:t>
            </a:r>
            <a:endParaRPr lang="en-US" sz="28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553378" y="3450838"/>
            <a:ext cx="8236423" cy="954107"/>
          </a:xfrm>
          <a:prstGeom prst="rect">
            <a:avLst/>
          </a:prstGeom>
        </p:spPr>
        <p:txBody>
          <a:bodyPr wrap="square">
            <a:spAutoFit/>
          </a:bodyPr>
          <a:lstStyle/>
          <a:p>
            <a:r>
              <a:rPr lang="en-US" sz="2800" b="1" dirty="0">
                <a:solidFill>
                  <a:srgbClr val="FFFF00"/>
                </a:solidFill>
              </a:rPr>
              <a:t>A MAN’S PRIMARY DRIVER IS PLEASURE AND </a:t>
            </a:r>
            <a:r>
              <a:rPr lang="en-US" sz="2800" b="1" dirty="0" smtClean="0">
                <a:solidFill>
                  <a:srgbClr val="FFFF00"/>
                </a:solidFill>
              </a:rPr>
              <a:t>ADVENTURE</a:t>
            </a:r>
            <a:endParaRPr lang="en-US" sz="2800" dirty="0">
              <a:solidFill>
                <a:srgbClr val="FFFF00"/>
              </a:solidFill>
            </a:endParaRPr>
          </a:p>
        </p:txBody>
      </p:sp>
      <p:sp>
        <p:nvSpPr>
          <p:cNvPr id="3" name="AutoShape 2" descr="This is how to be a good man, according to a few good m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3819" y="2123653"/>
            <a:ext cx="1449559" cy="132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96,000+ American Woman Pictures"/>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5575" y="4429189"/>
            <a:ext cx="1397803" cy="1216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3378" y="2148074"/>
            <a:ext cx="8291700" cy="1200329"/>
          </a:xfrm>
          <a:prstGeom prst="rect">
            <a:avLst/>
          </a:prstGeom>
          <a:noFill/>
        </p:spPr>
        <p:txBody>
          <a:bodyPr wrap="square" rtlCol="0">
            <a:spAutoFit/>
          </a:bodyPr>
          <a:lstStyle/>
          <a:p>
            <a:r>
              <a:rPr lang="en-US" dirty="0" smtClean="0">
                <a:solidFill>
                  <a:schemeClr val="bg1"/>
                </a:solidFill>
              </a:rPr>
              <a:t>Greatest weapon of deliverance for men is the revelation Jesus Died on the Cross for their sin – and He calls them to leave their lust through repentance and find PURPOSE IN CHRIST  which is more amazing then any sin – and to WALK IN THE  ADVENTURE that comes through serving HIM.</a:t>
            </a:r>
          </a:p>
        </p:txBody>
      </p:sp>
      <p:sp>
        <p:nvSpPr>
          <p:cNvPr id="9" name="TextBox 8"/>
          <p:cNvSpPr txBox="1"/>
          <p:nvPr/>
        </p:nvSpPr>
        <p:spPr>
          <a:xfrm>
            <a:off x="1654790" y="4424009"/>
            <a:ext cx="7697337" cy="1200329"/>
          </a:xfrm>
          <a:prstGeom prst="rect">
            <a:avLst/>
          </a:prstGeom>
          <a:noFill/>
        </p:spPr>
        <p:txBody>
          <a:bodyPr wrap="square" rtlCol="0">
            <a:spAutoFit/>
          </a:bodyPr>
          <a:lstStyle/>
          <a:p>
            <a:r>
              <a:rPr lang="en-US" dirty="0" smtClean="0">
                <a:solidFill>
                  <a:schemeClr val="bg1"/>
                </a:solidFill>
              </a:rPr>
              <a:t>Greatest weapon of deliverance for women is the revelation Jesus is the only LOVER that never manipulated them to get something – And His love comes to save, HEAL - protect and faithfully provide.  HE WILL  ALWAYS BE FAITHFUL – build on Him and TRUST in HIM.</a:t>
            </a:r>
          </a:p>
        </p:txBody>
      </p:sp>
      <p:sp>
        <p:nvSpPr>
          <p:cNvPr id="5" name="Rectangle 4"/>
          <p:cNvSpPr/>
          <p:nvPr/>
        </p:nvSpPr>
        <p:spPr>
          <a:xfrm>
            <a:off x="307975" y="960185"/>
            <a:ext cx="9470646" cy="1015663"/>
          </a:xfrm>
          <a:prstGeom prst="rect">
            <a:avLst/>
          </a:prstGeom>
        </p:spPr>
        <p:txBody>
          <a:bodyPr wrap="square">
            <a:spAutoFit/>
          </a:bodyPr>
          <a:lstStyle/>
          <a:p>
            <a:r>
              <a:rPr lang="en-US" sz="2000" dirty="0" smtClean="0">
                <a:solidFill>
                  <a:srgbClr val="FFFF00"/>
                </a:solidFill>
              </a:rPr>
              <a:t>From </a:t>
            </a:r>
            <a:r>
              <a:rPr lang="en-US" sz="2000" dirty="0">
                <a:solidFill>
                  <a:srgbClr val="FFFF00"/>
                </a:solidFill>
              </a:rPr>
              <a:t>heaven the </a:t>
            </a:r>
            <a:r>
              <a:rPr lang="en-US" sz="2000" cap="small" dirty="0">
                <a:solidFill>
                  <a:srgbClr val="FFFF00"/>
                </a:solidFill>
              </a:rPr>
              <a:t>LORD</a:t>
            </a:r>
            <a:r>
              <a:rPr lang="en-US" sz="2000" dirty="0">
                <a:solidFill>
                  <a:srgbClr val="FFFF00"/>
                </a:solidFill>
              </a:rPr>
              <a:t> looks down and sees all mankind; </a:t>
            </a:r>
            <a:r>
              <a:rPr lang="en-US" sz="2000" baseline="30000" dirty="0">
                <a:solidFill>
                  <a:srgbClr val="FFFF00"/>
                </a:solidFill>
              </a:rPr>
              <a:t>14 </a:t>
            </a:r>
            <a:r>
              <a:rPr lang="en-US" sz="2000" dirty="0">
                <a:solidFill>
                  <a:srgbClr val="FFFF00"/>
                </a:solidFill>
              </a:rPr>
              <a:t> from </a:t>
            </a:r>
            <a:r>
              <a:rPr lang="en-US" sz="2000" dirty="0" smtClean="0">
                <a:solidFill>
                  <a:srgbClr val="FFFF00"/>
                </a:solidFill>
              </a:rPr>
              <a:t>His </a:t>
            </a:r>
            <a:r>
              <a:rPr lang="en-US" sz="2000" dirty="0">
                <a:solidFill>
                  <a:srgbClr val="FFFF00"/>
                </a:solidFill>
              </a:rPr>
              <a:t>dwelling place </a:t>
            </a:r>
            <a:r>
              <a:rPr lang="en-US" sz="2000" dirty="0" smtClean="0">
                <a:solidFill>
                  <a:srgbClr val="FFFF00"/>
                </a:solidFill>
              </a:rPr>
              <a:t>He </a:t>
            </a:r>
            <a:r>
              <a:rPr lang="en-US" sz="2000" dirty="0">
                <a:solidFill>
                  <a:srgbClr val="FFFF00"/>
                </a:solidFill>
              </a:rPr>
              <a:t>watches all who live on earth-- </a:t>
            </a:r>
            <a:r>
              <a:rPr lang="en-US" sz="2000" baseline="30000" dirty="0">
                <a:solidFill>
                  <a:srgbClr val="FFFF00"/>
                </a:solidFill>
              </a:rPr>
              <a:t>15 </a:t>
            </a:r>
            <a:r>
              <a:rPr lang="en-US" sz="2000" dirty="0">
                <a:solidFill>
                  <a:srgbClr val="FFFF00"/>
                </a:solidFill>
              </a:rPr>
              <a:t> </a:t>
            </a:r>
            <a:r>
              <a:rPr lang="en-US" sz="2000" dirty="0" smtClean="0">
                <a:solidFill>
                  <a:srgbClr val="FFFF00"/>
                </a:solidFill>
              </a:rPr>
              <a:t>He </a:t>
            </a:r>
            <a:r>
              <a:rPr lang="en-US" sz="2000" dirty="0">
                <a:solidFill>
                  <a:srgbClr val="FFFF00"/>
                </a:solidFill>
              </a:rPr>
              <a:t>who forms the hearts of all, who considers everything they do. </a:t>
            </a:r>
            <a:r>
              <a:rPr lang="en-US" sz="2000" b="1" dirty="0">
                <a:solidFill>
                  <a:srgbClr val="FFFF00"/>
                </a:solidFill>
              </a:rPr>
              <a:t>Psalm 33:13-15 (NIV) </a:t>
            </a:r>
            <a:endParaRPr lang="en-US" sz="2000" dirty="0">
              <a:solidFill>
                <a:srgbClr val="FFFF00"/>
              </a:solidFill>
            </a:endParaRPr>
          </a:p>
        </p:txBody>
      </p:sp>
      <p:sp>
        <p:nvSpPr>
          <p:cNvPr id="6" name="Rectangle 5"/>
          <p:cNvSpPr/>
          <p:nvPr/>
        </p:nvSpPr>
        <p:spPr>
          <a:xfrm>
            <a:off x="1351128" y="5692086"/>
            <a:ext cx="8304663" cy="954107"/>
          </a:xfrm>
          <a:prstGeom prst="rect">
            <a:avLst/>
          </a:prstGeom>
        </p:spPr>
        <p:txBody>
          <a:bodyPr wrap="square">
            <a:spAutoFit/>
          </a:bodyPr>
          <a:lstStyle/>
          <a:p>
            <a:r>
              <a:rPr lang="en-US" sz="2800" b="1" dirty="0">
                <a:solidFill>
                  <a:srgbClr val="FFFF00"/>
                </a:solidFill>
              </a:rPr>
              <a:t>A WOMAN’S PRIMARY DRIVER IS NURTURING AND SECURITY </a:t>
            </a:r>
            <a:endParaRPr lang="en-US" sz="2800" dirty="0">
              <a:solidFill>
                <a:srgbClr val="FFFF00"/>
              </a:solidFill>
            </a:endParaRPr>
          </a:p>
        </p:txBody>
      </p:sp>
    </p:spTree>
    <p:extLst>
      <p:ext uri="{BB962C8B-B14F-4D97-AF65-F5344CB8AC3E}">
        <p14:creationId xmlns:p14="http://schemas.microsoft.com/office/powerpoint/2010/main" val="34479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1481" y="1181716"/>
            <a:ext cx="4579952" cy="3785652"/>
          </a:xfrm>
          <a:prstGeom prst="rect">
            <a:avLst/>
          </a:prstGeom>
        </p:spPr>
        <p:txBody>
          <a:bodyPr wrap="square">
            <a:spAutoFit/>
          </a:bodyPr>
          <a:lstStyle/>
          <a:p>
            <a:r>
              <a:rPr lang="en-US" sz="2400" dirty="0">
                <a:solidFill>
                  <a:schemeClr val="bg1"/>
                </a:solidFill>
              </a:rPr>
              <a:t>John </a:t>
            </a:r>
            <a:r>
              <a:rPr lang="en-US" sz="2400" dirty="0" err="1">
                <a:solidFill>
                  <a:schemeClr val="bg1"/>
                </a:solidFill>
              </a:rPr>
              <a:t>Eldredge's</a:t>
            </a:r>
            <a:r>
              <a:rPr lang="en-US" sz="2400" dirty="0">
                <a:solidFill>
                  <a:schemeClr val="bg1"/>
                </a:solidFill>
              </a:rPr>
              <a:t> book "Wild at Heart" explores the nature of masculinity and spirituality, offering a provocative perspective on what it means to be a man. </a:t>
            </a:r>
            <a:r>
              <a:rPr lang="en-US" sz="2400" dirty="0" err="1">
                <a:solidFill>
                  <a:schemeClr val="bg1"/>
                </a:solidFill>
              </a:rPr>
              <a:t>Eldredge</a:t>
            </a:r>
            <a:r>
              <a:rPr lang="en-US" sz="2400" dirty="0">
                <a:solidFill>
                  <a:schemeClr val="bg1"/>
                </a:solidFill>
              </a:rPr>
              <a:t> argues that men are inherently designed for adventure, risk, and a battle to fight, qualities often stifled by societal expectations. </a:t>
            </a:r>
          </a:p>
        </p:txBody>
      </p:sp>
      <p:pic>
        <p:nvPicPr>
          <p:cNvPr id="12290" name="Picture 2" descr="Wild at Heart (CD-Audio) - Walmart.com"/>
          <p:cNvPicPr>
            <a:picLocks noChangeAspect="1" noChangeArrowheads="1"/>
          </p:cNvPicPr>
          <p:nvPr/>
        </p:nvPicPr>
        <p:blipFill rotWithShape="1">
          <a:blip r:embed="rId2">
            <a:extLst>
              <a:ext uri="{28A0092B-C50C-407E-A947-70E740481C1C}">
                <a14:useLocalDpi xmlns:a14="http://schemas.microsoft.com/office/drawing/2010/main" val="0"/>
              </a:ext>
            </a:extLst>
          </a:blip>
          <a:srcRect t="9438" b="9692"/>
          <a:stretch/>
        </p:blipFill>
        <p:spPr bwMode="auto">
          <a:xfrm>
            <a:off x="5564780" y="1374014"/>
            <a:ext cx="3518705" cy="28455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30989"/>
            <a:ext cx="9990161" cy="1077218"/>
          </a:xfrm>
          <a:prstGeom prst="rect">
            <a:avLst/>
          </a:prstGeom>
        </p:spPr>
        <p:txBody>
          <a:bodyPr wrap="square">
            <a:spAutoFit/>
          </a:bodyPr>
          <a:lstStyle/>
          <a:p>
            <a:pPr algn="ctr"/>
            <a:r>
              <a:rPr lang="en-US" sz="3200" dirty="0" smtClean="0">
                <a:solidFill>
                  <a:srgbClr val="FFFF00"/>
                </a:solidFill>
              </a:rPr>
              <a:t>God Is Calling Us To Know Our </a:t>
            </a:r>
          </a:p>
          <a:p>
            <a:pPr algn="ctr"/>
            <a:r>
              <a:rPr lang="en-US" sz="3200" dirty="0" smtClean="0">
                <a:solidFill>
                  <a:srgbClr val="FFFF00"/>
                </a:solidFill>
              </a:rPr>
              <a:t>Purpose And Mission </a:t>
            </a:r>
            <a:endParaRPr lang="en-US" sz="3200" dirty="0">
              <a:solidFill>
                <a:srgbClr val="FFFF00"/>
              </a:solidFill>
            </a:endParaRPr>
          </a:p>
        </p:txBody>
      </p:sp>
      <p:sp>
        <p:nvSpPr>
          <p:cNvPr id="2" name="AutoShape 2" descr="Unlikely Hero - Signature Entertain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669" b="24687"/>
          <a:stretch/>
        </p:blipFill>
        <p:spPr bwMode="auto">
          <a:xfrm>
            <a:off x="983960" y="4967368"/>
            <a:ext cx="1985343" cy="161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descr="Villian vs Villan vs Villain: Which Is the Correct Spelling?"/>
          <p:cNvPicPr>
            <a:picLocks noChangeAspect="1" noChangeArrowheads="1"/>
          </p:cNvPicPr>
          <p:nvPr/>
        </p:nvPicPr>
        <p:blipFill rotWithShape="1">
          <a:blip r:embed="rId4">
            <a:extLst>
              <a:ext uri="{28A0092B-C50C-407E-A947-70E740481C1C}">
                <a14:useLocalDpi xmlns:a14="http://schemas.microsoft.com/office/drawing/2010/main" val="0"/>
              </a:ext>
            </a:extLst>
          </a:blip>
          <a:srcRect l="22530" t="19067" r="28332" b="61866"/>
          <a:stretch/>
        </p:blipFill>
        <p:spPr bwMode="auto">
          <a:xfrm>
            <a:off x="3395855" y="4789171"/>
            <a:ext cx="2995419" cy="775494"/>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Taylor Swift - Love Story (Lyrics)"/>
          <p:cNvPicPr>
            <a:picLocks noChangeAspect="1" noChangeArrowheads="1"/>
          </p:cNvPicPr>
          <p:nvPr/>
        </p:nvPicPr>
        <p:blipFill rotWithShape="1">
          <a:blip r:embed="rId5">
            <a:extLst>
              <a:ext uri="{28A0092B-C50C-407E-A947-70E740481C1C}">
                <a14:useLocalDpi xmlns:a14="http://schemas.microsoft.com/office/drawing/2010/main" val="0"/>
              </a:ext>
            </a:extLst>
          </a:blip>
          <a:srcRect t="22615" b="35515"/>
          <a:stretch/>
        </p:blipFill>
        <p:spPr bwMode="auto">
          <a:xfrm>
            <a:off x="4995080" y="5638801"/>
            <a:ext cx="4529523"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78" t="34666" r="42478" b="17452"/>
          <a:stretch/>
        </p:blipFill>
        <p:spPr bwMode="auto">
          <a:xfrm>
            <a:off x="575723" y="1053382"/>
            <a:ext cx="4712601" cy="275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23647" y="172971"/>
            <a:ext cx="9990161" cy="584775"/>
          </a:xfrm>
          <a:prstGeom prst="rect">
            <a:avLst/>
          </a:prstGeom>
        </p:spPr>
        <p:txBody>
          <a:bodyPr wrap="square">
            <a:spAutoFit/>
          </a:bodyPr>
          <a:lstStyle/>
          <a:p>
            <a:pPr algn="ctr"/>
            <a:r>
              <a:rPr lang="en-US" sz="3200" dirty="0" smtClean="0">
                <a:solidFill>
                  <a:srgbClr val="FFFF00"/>
                </a:solidFill>
              </a:rPr>
              <a:t>Eddie Penney Seal Team Six</a:t>
            </a:r>
            <a:endParaRPr lang="en-US" sz="3200" dirty="0">
              <a:solidFill>
                <a:srgbClr val="FFFF00"/>
              </a:solidFill>
            </a:endParaRPr>
          </a:p>
        </p:txBody>
      </p:sp>
      <p:sp>
        <p:nvSpPr>
          <p:cNvPr id="2" name="TextBox 1"/>
          <p:cNvSpPr txBox="1"/>
          <p:nvPr/>
        </p:nvSpPr>
        <p:spPr>
          <a:xfrm>
            <a:off x="342901" y="4305300"/>
            <a:ext cx="9124950" cy="2246769"/>
          </a:xfrm>
          <a:prstGeom prst="rect">
            <a:avLst/>
          </a:prstGeom>
          <a:noFill/>
        </p:spPr>
        <p:txBody>
          <a:bodyPr wrap="square" rtlCol="0">
            <a:spAutoFit/>
          </a:bodyPr>
          <a:lstStyle/>
          <a:p>
            <a:r>
              <a:rPr lang="en-US" sz="2800" dirty="0" smtClean="0">
                <a:solidFill>
                  <a:schemeClr val="bg1"/>
                </a:solidFill>
              </a:rPr>
              <a:t>“The church has become weak and we are AFRAID to stand up and be counted. Yes we must embrace love, forgiveness and grace and turn the other cheek. But we have to teach our children how to stand up and not be afraid – to resist evil and overcome.” </a:t>
            </a:r>
          </a:p>
        </p:txBody>
      </p:sp>
    </p:spTree>
    <p:extLst>
      <p:ext uri="{BB962C8B-B14F-4D97-AF65-F5344CB8AC3E}">
        <p14:creationId xmlns:p14="http://schemas.microsoft.com/office/powerpoint/2010/main" val="3432472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thm15="http://schemas.microsoft.com/office/thememl/2012/main" xmlns=""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58F013-9E4A-4975-A97B-33FEBC5FEE80}">
  <ds:schemaRefs>
    <ds:schemaRef ds:uri="http://schemas.microsoft.com/office/2006/documentManagement/types"/>
    <ds:schemaRef ds:uri="230e9df3-be65-4c73-a93b-d1236ebd677e"/>
    <ds:schemaRef ds:uri="http://schemas.microsoft.com/office/infopath/2007/PartnerControls"/>
    <ds:schemaRef ds:uri="http://www.w3.org/XML/1998/namespace"/>
    <ds:schemaRef ds:uri="http://schemas.openxmlformats.org/package/2006/metadata/core-properties"/>
    <ds:schemaRef ds:uri="16c05727-aa75-4e4a-9b5f-8a80a1165891"/>
    <ds:schemaRef ds:uri="http://purl.org/dc/terms/"/>
    <ds:schemaRef ds:uri="71af3243-3dd4-4a8d-8c0d-dd76da1f02a5"/>
    <ds:schemaRef ds:uri="http://purl.org/dc/elements/1.1/"/>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66D2D45-3944-4D77-9142-02FD272EF31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1671</Words>
  <Application>Microsoft Office PowerPoint</Application>
  <PresentationFormat>Custom</PresentationFormat>
  <Paragraphs>115</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2024-06-16T15:46:42Z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