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1" r:id="rId3"/>
    <p:sldId id="282" r:id="rId4"/>
    <p:sldId id="283" r:id="rId5"/>
    <p:sldId id="284" r:id="rId6"/>
    <p:sldId id="285" r:id="rId7"/>
    <p:sldId id="286" r:id="rId8"/>
    <p:sldId id="287" r:id="rId9"/>
    <p:sldId id="288" r:id="rId10"/>
    <p:sldId id="289" r:id="rId11"/>
    <p:sldId id="290" r:id="rId12"/>
    <p:sldId id="291" r:id="rId13"/>
    <p:sldId id="292" r:id="rId14"/>
    <p:sldId id="295" r:id="rId15"/>
    <p:sldId id="293" r:id="rId16"/>
    <p:sldId id="294" r:id="rId17"/>
    <p:sldId id="257" r:id="rId18"/>
    <p:sldId id="258" r:id="rId19"/>
    <p:sldId id="259" r:id="rId20"/>
    <p:sldId id="261" r:id="rId21"/>
    <p:sldId id="262" r:id="rId22"/>
    <p:sldId id="263" r:id="rId23"/>
    <p:sldId id="264" r:id="rId24"/>
    <p:sldId id="265" r:id="rId25"/>
    <p:sldId id="266" r:id="rId26"/>
    <p:sldId id="296" r:id="rId27"/>
    <p:sldId id="267" r:id="rId28"/>
    <p:sldId id="268" r:id="rId29"/>
    <p:sldId id="269" r:id="rId30"/>
    <p:sldId id="272" r:id="rId31"/>
    <p:sldId id="270" r:id="rId32"/>
    <p:sldId id="271" r:id="rId33"/>
    <p:sldId id="273" r:id="rId34"/>
    <p:sldId id="274" r:id="rId35"/>
    <p:sldId id="275" r:id="rId36"/>
    <p:sldId id="297" r:id="rId37"/>
    <p:sldId id="276" r:id="rId38"/>
    <p:sldId id="277" r:id="rId39"/>
    <p:sldId id="303" r:id="rId40"/>
    <p:sldId id="298" r:id="rId41"/>
    <p:sldId id="301" r:id="rId42"/>
    <p:sldId id="279" r:id="rId43"/>
    <p:sldId id="280" r:id="rId44"/>
    <p:sldId id="299" r:id="rId45"/>
    <p:sldId id="300" r:id="rId46"/>
    <p:sldId id="302" r:id="rId4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73" d="100"/>
          <a:sy n="73" d="100"/>
        </p:scale>
        <p:origin x="-1950" y="-888"/>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6/23/2024</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smtClean="0"/>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6/23/2024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6/23/2024</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www.biblegateway.com/passage/?search=1%20Corinthians%2010:13&amp;version=NIV"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7880922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237067"/>
            <a:ext cx="10131425" cy="643467"/>
          </a:xfrm>
        </p:spPr>
        <p:txBody>
          <a:bodyPr/>
          <a:lstStyle/>
          <a:p>
            <a:endParaRPr lang="en-US"/>
          </a:p>
        </p:txBody>
      </p:sp>
      <p:sp>
        <p:nvSpPr>
          <p:cNvPr id="3" name="Content Placeholder 2"/>
          <p:cNvSpPr>
            <a:spLocks noGrp="1"/>
          </p:cNvSpPr>
          <p:nvPr>
            <p:ph idx="1"/>
          </p:nvPr>
        </p:nvSpPr>
        <p:spPr>
          <a:xfrm>
            <a:off x="685801" y="756357"/>
            <a:ext cx="11382021" cy="4958644"/>
          </a:xfrm>
        </p:spPr>
        <p:txBody>
          <a:bodyPr>
            <a:normAutofit/>
          </a:bodyPr>
          <a:lstStyle/>
          <a:p>
            <a:pPr marL="0" indent="0">
              <a:buNone/>
            </a:pPr>
            <a:r>
              <a:rPr lang="en-US" sz="4400" dirty="0" smtClean="0"/>
              <a:t>We Crucify our </a:t>
            </a:r>
            <a:r>
              <a:rPr lang="en-US" sz="4400" b="1" dirty="0" smtClean="0">
                <a:solidFill>
                  <a:srgbClr val="00B0F0"/>
                </a:solidFill>
                <a:effectLst>
                  <a:outerShdw blurRad="38100" dist="38100" dir="2700000" algn="tl">
                    <a:srgbClr val="000000">
                      <a:alpha val="43137"/>
                    </a:srgbClr>
                  </a:outerShdw>
                </a:effectLst>
              </a:rPr>
              <a:t>Flesh</a:t>
            </a:r>
            <a:r>
              <a:rPr lang="en-US" sz="4400" b="1" dirty="0" smtClean="0">
                <a:effectLst>
                  <a:outerShdw blurRad="38100" dist="38100" dir="2700000" algn="tl">
                    <a:srgbClr val="000000">
                      <a:alpha val="43137"/>
                    </a:srgbClr>
                  </a:outerShdw>
                </a:effectLst>
              </a:rPr>
              <a:t>.</a:t>
            </a:r>
            <a:r>
              <a:rPr lang="en-US" sz="4400" dirty="0" smtClean="0"/>
              <a:t>   </a:t>
            </a:r>
          </a:p>
          <a:p>
            <a:pPr marL="0" indent="0">
              <a:buNone/>
            </a:pPr>
            <a:r>
              <a:rPr lang="en-US" sz="4400" dirty="0" smtClean="0"/>
              <a:t>Pull Down </a:t>
            </a:r>
            <a:r>
              <a:rPr lang="en-US" sz="4400" b="1" dirty="0" smtClean="0">
                <a:solidFill>
                  <a:srgbClr val="00B0F0"/>
                </a:solidFill>
                <a:effectLst>
                  <a:outerShdw blurRad="38100" dist="38100" dir="2700000" algn="tl">
                    <a:srgbClr val="000000">
                      <a:alpha val="43137"/>
                    </a:srgbClr>
                  </a:outerShdw>
                </a:effectLst>
              </a:rPr>
              <a:t>strongholds</a:t>
            </a:r>
            <a:r>
              <a:rPr lang="en-US" sz="4400" b="1" dirty="0" smtClean="0">
                <a:effectLst>
                  <a:outerShdw blurRad="38100" dist="38100" dir="2700000" algn="tl">
                    <a:srgbClr val="000000">
                      <a:alpha val="43137"/>
                    </a:srgbClr>
                  </a:outerShdw>
                </a:effectLst>
              </a:rPr>
              <a:t>.</a:t>
            </a:r>
          </a:p>
          <a:p>
            <a:pPr marL="0" indent="0">
              <a:buNone/>
            </a:pPr>
            <a:r>
              <a:rPr lang="en-US" sz="4400" dirty="0" smtClean="0"/>
              <a:t>We Cast Down </a:t>
            </a:r>
            <a:r>
              <a:rPr lang="en-US" sz="4400" b="1" dirty="0" smtClean="0">
                <a:solidFill>
                  <a:srgbClr val="00B0F0"/>
                </a:solidFill>
                <a:effectLst>
                  <a:outerShdw blurRad="38100" dist="38100" dir="2700000" algn="tl">
                    <a:srgbClr val="000000">
                      <a:alpha val="43137"/>
                    </a:srgbClr>
                  </a:outerShdw>
                </a:effectLst>
              </a:rPr>
              <a:t>Imaginations</a:t>
            </a:r>
            <a:r>
              <a:rPr lang="en-US" sz="4400" b="1" dirty="0" smtClean="0">
                <a:effectLst>
                  <a:outerShdw blurRad="38100" dist="38100" dir="2700000" algn="tl">
                    <a:srgbClr val="000000">
                      <a:alpha val="43137"/>
                    </a:srgbClr>
                  </a:outerShdw>
                </a:effectLst>
              </a:rPr>
              <a:t>.</a:t>
            </a:r>
            <a:r>
              <a:rPr lang="en-US" sz="4400" dirty="0" smtClean="0"/>
              <a:t>  </a:t>
            </a:r>
          </a:p>
          <a:p>
            <a:pPr marL="0" indent="0">
              <a:buNone/>
            </a:pPr>
            <a:r>
              <a:rPr lang="en-US" sz="4400" dirty="0" smtClean="0"/>
              <a:t>We Cast Out </a:t>
            </a:r>
            <a:r>
              <a:rPr lang="en-US" sz="4400" b="1" dirty="0" smtClean="0">
                <a:solidFill>
                  <a:srgbClr val="FF0000"/>
                </a:solidFill>
                <a:effectLst>
                  <a:outerShdw blurRad="38100" dist="38100" dir="2700000" algn="tl">
                    <a:srgbClr val="000000">
                      <a:alpha val="43137"/>
                    </a:srgbClr>
                  </a:outerShdw>
                </a:effectLst>
              </a:rPr>
              <a:t>Demons!</a:t>
            </a:r>
            <a:endParaRPr lang="en-US" sz="44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2910901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C000"/>
                </a:solidFill>
              </a:rPr>
              <a:t>Common Demon permissions</a:t>
            </a:r>
          </a:p>
        </p:txBody>
      </p:sp>
      <p:sp>
        <p:nvSpPr>
          <p:cNvPr id="3" name="Content Placeholder 2"/>
          <p:cNvSpPr>
            <a:spLocks noGrp="1"/>
          </p:cNvSpPr>
          <p:nvPr>
            <p:ph idx="1"/>
          </p:nvPr>
        </p:nvSpPr>
        <p:spPr>
          <a:xfrm>
            <a:off x="190324" y="1676400"/>
            <a:ext cx="12001676" cy="5181600"/>
          </a:xfrm>
        </p:spPr>
        <p:txBody>
          <a:bodyPr>
            <a:normAutofit/>
          </a:bodyPr>
          <a:lstStyle/>
          <a:p>
            <a:pPr marL="0" indent="0">
              <a:buNone/>
            </a:pPr>
            <a:r>
              <a:rPr lang="en-US" sz="2600" dirty="0" smtClean="0"/>
              <a:t>1</a:t>
            </a:r>
            <a:r>
              <a:rPr lang="en-US" sz="2600" dirty="0"/>
              <a:t>. Generational curse: Demons that are passed down through the sins of ancestors (Exodus 20: 5).</a:t>
            </a:r>
          </a:p>
          <a:p>
            <a:pPr marL="0" indent="0">
              <a:buNone/>
            </a:pPr>
            <a:r>
              <a:rPr lang="en-US" sz="2600" dirty="0" smtClean="0"/>
              <a:t>A </a:t>
            </a:r>
            <a:r>
              <a:rPr lang="en-US" sz="2600" dirty="0"/>
              <a:t>large percentage of demons encountered in any given deliverance will have come by the </a:t>
            </a:r>
            <a:r>
              <a:rPr lang="en-US" sz="2600" b="1" dirty="0">
                <a:solidFill>
                  <a:srgbClr val="FF3300"/>
                </a:solidFill>
              </a:rPr>
              <a:t>legal consequences </a:t>
            </a:r>
            <a:r>
              <a:rPr lang="en-US" sz="2600" dirty="0"/>
              <a:t>of ancestral </a:t>
            </a:r>
            <a:r>
              <a:rPr lang="en-US" sz="2600" dirty="0" smtClean="0"/>
              <a:t>curses. </a:t>
            </a:r>
            <a:r>
              <a:rPr lang="en-US" sz="2600" dirty="0"/>
              <a:t>While the word “curse” not a popular word in today’s society, it is The word God uses to describe this permission. It is found more than </a:t>
            </a:r>
            <a:r>
              <a:rPr lang="en-US" sz="2600" b="1" dirty="0">
                <a:solidFill>
                  <a:srgbClr val="FFFF00"/>
                </a:solidFill>
              </a:rPr>
              <a:t>230 times in scripture</a:t>
            </a:r>
            <a:r>
              <a:rPr lang="en-US" sz="2600" dirty="0"/>
              <a:t>. </a:t>
            </a:r>
            <a:br>
              <a:rPr lang="en-US" sz="2600" dirty="0"/>
            </a:br>
            <a:endParaRPr lang="en-US" dirty="0"/>
          </a:p>
          <a:p>
            <a:pPr marL="0" indent="0">
              <a:buNone/>
            </a:pPr>
            <a:r>
              <a:rPr lang="en-US" sz="2800" dirty="0" smtClean="0"/>
              <a:t>2</a:t>
            </a:r>
            <a:r>
              <a:rPr lang="en-US" sz="2800" dirty="0"/>
              <a:t>. </a:t>
            </a:r>
            <a:r>
              <a:rPr lang="en-US" sz="2800" u="sng" dirty="0">
                <a:solidFill>
                  <a:srgbClr val="FFC000"/>
                </a:solidFill>
              </a:rPr>
              <a:t>Our </a:t>
            </a:r>
            <a:r>
              <a:rPr lang="en-US" sz="2800" u="sng" dirty="0" smtClean="0">
                <a:solidFill>
                  <a:srgbClr val="FFC000"/>
                </a:solidFill>
              </a:rPr>
              <a:t>own </a:t>
            </a:r>
            <a:r>
              <a:rPr lang="en-US" sz="2800" u="sng" dirty="0">
                <a:solidFill>
                  <a:srgbClr val="FFC000"/>
                </a:solidFill>
              </a:rPr>
              <a:t>sin</a:t>
            </a:r>
            <a:r>
              <a:rPr lang="en-US" sz="2800" dirty="0"/>
              <a:t>: Any disobedience toward God that goes unconfessed is an open invitation for demons to come into our lives. Sin is </a:t>
            </a:r>
            <a:r>
              <a:rPr lang="en-US" sz="2800" b="1" dirty="0">
                <a:solidFill>
                  <a:srgbClr val="FF3300"/>
                </a:solidFill>
              </a:rPr>
              <a:t>rebellion against God</a:t>
            </a:r>
            <a:r>
              <a:rPr lang="en-US" sz="2800" dirty="0">
                <a:solidFill>
                  <a:srgbClr val="FF0000"/>
                </a:solidFill>
              </a:rPr>
              <a:t>.</a:t>
            </a:r>
          </a:p>
          <a:p>
            <a:r>
              <a:rPr lang="en-US" dirty="0"/>
              <a:t/>
            </a:r>
            <a:br>
              <a:rPr lang="en-US" dirty="0"/>
            </a:br>
            <a:endParaRPr lang="en-US" dirty="0"/>
          </a:p>
        </p:txBody>
      </p:sp>
    </p:spTree>
    <p:extLst>
      <p:ext uri="{BB962C8B-B14F-4D97-AF65-F5344CB8AC3E}">
        <p14:creationId xmlns:p14="http://schemas.microsoft.com/office/powerpoint/2010/main" val="30286880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endParaRPr lang="en-US" dirty="0"/>
          </a:p>
          <a:p>
            <a:pPr marL="0" indent="0">
              <a:buNone/>
            </a:pPr>
            <a:r>
              <a:rPr lang="en-US" sz="3600" dirty="0"/>
              <a:t>3. </a:t>
            </a:r>
            <a:r>
              <a:rPr lang="en-US" sz="4800" u="sng" dirty="0">
                <a:solidFill>
                  <a:srgbClr val="FFC000"/>
                </a:solidFill>
              </a:rPr>
              <a:t>Emotional and physical traumas</a:t>
            </a:r>
            <a:r>
              <a:rPr lang="en-US" sz="3600" dirty="0"/>
              <a:t>: These, often are the source of negative emotions within each of us, such as anger, fear, terror, grief. If these unpleasant memories are allowed to linger, they can be doorways. If God is blamed or </a:t>
            </a:r>
            <a:r>
              <a:rPr lang="en-US" sz="3600" dirty="0" err="1"/>
              <a:t>unforgiveness</a:t>
            </a:r>
            <a:r>
              <a:rPr lang="en-US" sz="3600" dirty="0"/>
              <a:t> and bitterness build, </a:t>
            </a:r>
            <a:r>
              <a:rPr lang="en-US" sz="3600" dirty="0" smtClean="0"/>
              <a:t>demons surely </a:t>
            </a:r>
            <a:r>
              <a:rPr lang="en-US" sz="3600" dirty="0"/>
              <a:t>will get a foothold.</a:t>
            </a:r>
          </a:p>
          <a:p>
            <a:pPr marL="0" indent="0">
              <a:buNone/>
            </a:pPr>
            <a:r>
              <a:rPr lang="en-US" dirty="0"/>
              <a:t/>
            </a:r>
            <a:br>
              <a:rPr lang="en-US" dirty="0"/>
            </a:br>
            <a:endParaRPr lang="en-US" dirty="0"/>
          </a:p>
        </p:txBody>
      </p:sp>
    </p:spTree>
    <p:extLst>
      <p:ext uri="{BB962C8B-B14F-4D97-AF65-F5344CB8AC3E}">
        <p14:creationId xmlns:p14="http://schemas.microsoft.com/office/powerpoint/2010/main" val="23917254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9956" y="2142067"/>
            <a:ext cx="11548533" cy="4416777"/>
          </a:xfrm>
        </p:spPr>
        <p:txBody>
          <a:bodyPr>
            <a:normAutofit/>
          </a:bodyPr>
          <a:lstStyle/>
          <a:p>
            <a:pPr marL="0" indent="0">
              <a:buNone/>
            </a:pPr>
            <a:r>
              <a:rPr lang="en-US" sz="3600" dirty="0"/>
              <a:t>4. </a:t>
            </a:r>
            <a:r>
              <a:rPr lang="en-US" sz="3600" u="sng" dirty="0">
                <a:solidFill>
                  <a:srgbClr val="FFC000"/>
                </a:solidFill>
              </a:rPr>
              <a:t>Unholy soul ties: </a:t>
            </a:r>
            <a:r>
              <a:rPr lang="en-US" sz="3600" dirty="0"/>
              <a:t>These most commonly come from illicit sexual relations, but can on rare occasion, come from unhealthy emotional relationships. When people unite their bodies, physically, they also unite their souls. Demon spirits can then be transferred or most likely split into each person. They can become shared spirits. (Genesis 2:24)</a:t>
            </a:r>
          </a:p>
          <a:p>
            <a:pPr marL="0" indent="0">
              <a:buNone/>
            </a:pPr>
            <a:endParaRPr lang="en-US" dirty="0"/>
          </a:p>
        </p:txBody>
      </p:sp>
    </p:spTree>
    <p:extLst>
      <p:ext uri="{BB962C8B-B14F-4D97-AF65-F5344CB8AC3E}">
        <p14:creationId xmlns:p14="http://schemas.microsoft.com/office/powerpoint/2010/main" val="40608469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solidFill>
                  <a:srgbClr val="FFC000"/>
                </a:solidFill>
              </a:rPr>
              <a:t>Soul-Ties</a:t>
            </a:r>
            <a:endParaRPr lang="en-US" sz="4400" b="1" dirty="0">
              <a:solidFill>
                <a:srgbClr val="FFC000"/>
              </a:solidFill>
            </a:endParaRPr>
          </a:p>
        </p:txBody>
      </p:sp>
      <p:sp>
        <p:nvSpPr>
          <p:cNvPr id="3" name="Content Placeholder 2"/>
          <p:cNvSpPr>
            <a:spLocks noGrp="1"/>
          </p:cNvSpPr>
          <p:nvPr>
            <p:ph idx="1"/>
          </p:nvPr>
        </p:nvSpPr>
        <p:spPr>
          <a:xfrm>
            <a:off x="685801" y="1682044"/>
            <a:ext cx="10794999" cy="4797777"/>
          </a:xfrm>
        </p:spPr>
        <p:txBody>
          <a:bodyPr>
            <a:normAutofit/>
          </a:bodyPr>
          <a:lstStyle/>
          <a:p>
            <a:pPr marL="0" indent="0">
              <a:buNone/>
            </a:pPr>
            <a:r>
              <a:rPr lang="en-US" sz="4000" dirty="0" smtClean="0"/>
              <a:t>Soul-Tie- Strong </a:t>
            </a:r>
            <a:r>
              <a:rPr lang="en-US" sz="4000" dirty="0"/>
              <a:t>spiritual/emotional connection you have with someone after being intimate with them. </a:t>
            </a:r>
            <a:r>
              <a:rPr lang="en-US" sz="4000" dirty="0" smtClean="0"/>
              <a:t> (Especially </a:t>
            </a:r>
            <a:r>
              <a:rPr lang="en-US" sz="4000" dirty="0"/>
              <a:t>engaging in sexual relationships but </a:t>
            </a:r>
            <a:r>
              <a:rPr lang="en-US" sz="4000" u="sng" dirty="0"/>
              <a:t>not necessarily have </a:t>
            </a:r>
            <a:r>
              <a:rPr lang="en-US" sz="4000" dirty="0"/>
              <a:t>to be sexually involved with someone to have developed a soul </a:t>
            </a:r>
            <a:r>
              <a:rPr lang="en-US" sz="4000" dirty="0" smtClean="0"/>
              <a:t>tie).</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0868045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699911"/>
            <a:ext cx="11133666" cy="5091289"/>
          </a:xfrm>
        </p:spPr>
        <p:txBody>
          <a:bodyPr>
            <a:normAutofit/>
          </a:bodyPr>
          <a:lstStyle/>
          <a:p>
            <a:pPr marL="0" indent="0">
              <a:buNone/>
            </a:pPr>
            <a:r>
              <a:rPr lang="en-US" sz="4000" dirty="0"/>
              <a:t>5. </a:t>
            </a:r>
            <a:r>
              <a:rPr lang="en-US" sz="4000" u="sng" dirty="0">
                <a:solidFill>
                  <a:srgbClr val="FFC000"/>
                </a:solidFill>
              </a:rPr>
              <a:t>Surgeries: </a:t>
            </a:r>
            <a:r>
              <a:rPr lang="en-US" sz="4000" dirty="0"/>
              <a:t> This is not a common occurrence, but it is seen from time of time and should be considered. Possible reasons can be the trauma associated with the surgery, general anesthesia, fear of the results of the surgery. (what if’s). </a:t>
            </a:r>
            <a:r>
              <a:rPr lang="en-US" sz="4000" dirty="0" smtClean="0"/>
              <a:t>Blood transfusions and organ/tissue </a:t>
            </a:r>
            <a:r>
              <a:rPr lang="en-US" sz="4000" dirty="0"/>
              <a:t>transplants have also been known to be sources of demonic activity. </a:t>
            </a:r>
            <a:endParaRPr lang="en-US" sz="4000" dirty="0" smtClean="0"/>
          </a:p>
          <a:p>
            <a:pPr marL="0" indent="0">
              <a:buNone/>
            </a:pPr>
            <a:endParaRPr lang="en-US" dirty="0"/>
          </a:p>
        </p:txBody>
      </p:sp>
    </p:spTree>
    <p:extLst>
      <p:ext uri="{BB962C8B-B14F-4D97-AF65-F5344CB8AC3E}">
        <p14:creationId xmlns:p14="http://schemas.microsoft.com/office/powerpoint/2010/main" val="40111052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pPr marL="0" indent="0">
              <a:buNone/>
            </a:pPr>
            <a:r>
              <a:rPr lang="en-US" sz="4000" dirty="0"/>
              <a:t>6. </a:t>
            </a:r>
            <a:r>
              <a:rPr lang="en-US" sz="4000" u="sng" dirty="0" err="1">
                <a:solidFill>
                  <a:srgbClr val="FFC000"/>
                </a:solidFill>
              </a:rPr>
              <a:t>Unforgiveness</a:t>
            </a:r>
            <a:r>
              <a:rPr lang="en-US" sz="4000" dirty="0">
                <a:solidFill>
                  <a:srgbClr val="FFC000"/>
                </a:solidFill>
              </a:rPr>
              <a:t>: </a:t>
            </a:r>
            <a:r>
              <a:rPr lang="en-US" sz="4000" dirty="0"/>
              <a:t>Without doubt, the biggest doorways to be dealt with in any deliverance session is </a:t>
            </a:r>
            <a:r>
              <a:rPr lang="en-US" sz="4000" u="sng" dirty="0" err="1"/>
              <a:t>unforgiveness</a:t>
            </a:r>
            <a:r>
              <a:rPr lang="en-US" sz="4000" dirty="0"/>
              <a:t>. Bitterness and hatred are automatic permissions from the Lord for the demons to torment a believer. (Matthew 18:21-35</a:t>
            </a:r>
            <a:r>
              <a:rPr lang="en-US" sz="4000" dirty="0" smtClean="0"/>
              <a:t>). All </a:t>
            </a:r>
            <a:r>
              <a:rPr lang="en-US" sz="4000" dirty="0"/>
              <a:t>must be dealt with, or the demons consent to be there will remain.  </a:t>
            </a:r>
          </a:p>
        </p:txBody>
      </p:sp>
    </p:spTree>
    <p:extLst>
      <p:ext uri="{BB962C8B-B14F-4D97-AF65-F5344CB8AC3E}">
        <p14:creationId xmlns:p14="http://schemas.microsoft.com/office/powerpoint/2010/main" val="36732768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solidFill>
                  <a:srgbClr val="FFC000"/>
                </a:solidFill>
                <a:effectLst>
                  <a:outerShdw blurRad="38100" dist="38100" dir="2700000" algn="tl">
                    <a:srgbClr val="000000">
                      <a:alpha val="43137"/>
                    </a:srgbClr>
                  </a:outerShdw>
                </a:effectLst>
              </a:rPr>
              <a:t>1 Peter 5:6-8</a:t>
            </a:r>
            <a:endParaRPr lang="en-US" sz="44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85801" y="1672047"/>
            <a:ext cx="10131425" cy="4676502"/>
          </a:xfrm>
        </p:spPr>
        <p:txBody>
          <a:bodyPr>
            <a:normAutofit/>
          </a:bodyPr>
          <a:lstStyle/>
          <a:p>
            <a:pPr marL="0" indent="0">
              <a:buNone/>
            </a:pPr>
            <a:r>
              <a:rPr lang="en-US" sz="5400" b="1" baseline="30000" dirty="0">
                <a:effectLst>
                  <a:outerShdw blurRad="38100" dist="38100" dir="2700000" algn="tl">
                    <a:srgbClr val="000000">
                      <a:alpha val="43137"/>
                    </a:srgbClr>
                  </a:outerShdw>
                </a:effectLst>
              </a:rPr>
              <a:t>6 </a:t>
            </a:r>
            <a:r>
              <a:rPr lang="en-US" sz="5400" dirty="0">
                <a:effectLst>
                  <a:outerShdw blurRad="38100" dist="38100" dir="2700000" algn="tl">
                    <a:srgbClr val="000000">
                      <a:alpha val="43137"/>
                    </a:srgbClr>
                  </a:outerShdw>
                </a:effectLst>
              </a:rPr>
              <a:t>Humble yourselves, therefore, under God’s mighty hand, that he may lift you up in due time. </a:t>
            </a:r>
            <a:r>
              <a:rPr lang="en-US" sz="5400" b="1" baseline="30000" dirty="0">
                <a:effectLst>
                  <a:outerShdw blurRad="38100" dist="38100" dir="2700000" algn="tl">
                    <a:srgbClr val="000000">
                      <a:alpha val="43137"/>
                    </a:srgbClr>
                  </a:outerShdw>
                </a:effectLst>
              </a:rPr>
              <a:t>7 </a:t>
            </a:r>
            <a:r>
              <a:rPr lang="en-US" sz="5400" dirty="0">
                <a:effectLst>
                  <a:outerShdw blurRad="38100" dist="38100" dir="2700000" algn="tl">
                    <a:srgbClr val="000000">
                      <a:alpha val="43137"/>
                    </a:srgbClr>
                  </a:outerShdw>
                </a:effectLst>
              </a:rPr>
              <a:t>Cast all your anxiety on him because he cares for you.</a:t>
            </a:r>
          </a:p>
          <a:p>
            <a:pPr marL="0" indent="0">
              <a:buNone/>
            </a:pPr>
            <a:endParaRPr lang="en-US" dirty="0"/>
          </a:p>
        </p:txBody>
      </p:sp>
    </p:spTree>
    <p:extLst>
      <p:ext uri="{BB962C8B-B14F-4D97-AF65-F5344CB8AC3E}">
        <p14:creationId xmlns:p14="http://schemas.microsoft.com/office/powerpoint/2010/main" val="42765277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solidFill>
                  <a:srgbClr val="FFC000"/>
                </a:solidFill>
              </a:rPr>
              <a:t>1 Peter 5:6-8</a:t>
            </a:r>
            <a:endParaRPr lang="en-US" sz="4400" b="1" dirty="0">
              <a:solidFill>
                <a:srgbClr val="FFC000"/>
              </a:solidFill>
            </a:endParaRPr>
          </a:p>
        </p:txBody>
      </p:sp>
      <p:sp>
        <p:nvSpPr>
          <p:cNvPr id="3" name="Content Placeholder 2"/>
          <p:cNvSpPr>
            <a:spLocks noGrp="1"/>
          </p:cNvSpPr>
          <p:nvPr>
            <p:ph idx="1"/>
          </p:nvPr>
        </p:nvSpPr>
        <p:spPr>
          <a:xfrm>
            <a:off x="685801" y="2142067"/>
            <a:ext cx="10131425" cy="4519990"/>
          </a:xfrm>
        </p:spPr>
        <p:txBody>
          <a:bodyPr>
            <a:normAutofit lnSpcReduction="10000"/>
          </a:bodyPr>
          <a:lstStyle/>
          <a:p>
            <a:pPr marL="0" indent="0">
              <a:buNone/>
            </a:pPr>
            <a:r>
              <a:rPr lang="en-US" sz="4400" baseline="30000" dirty="0">
                <a:effectLst>
                  <a:outerShdw blurRad="38100" dist="38100" dir="2700000" algn="tl">
                    <a:srgbClr val="000000">
                      <a:alpha val="43137"/>
                    </a:srgbClr>
                  </a:outerShdw>
                </a:effectLst>
              </a:rPr>
              <a:t>8 </a:t>
            </a:r>
            <a:r>
              <a:rPr lang="en-US" sz="4400" dirty="0">
                <a:effectLst>
                  <a:outerShdw blurRad="38100" dist="38100" dir="2700000" algn="tl">
                    <a:srgbClr val="000000">
                      <a:alpha val="43137"/>
                    </a:srgbClr>
                  </a:outerShdw>
                </a:effectLst>
              </a:rPr>
              <a:t>Be alert and of sober mind. Your enemy the devil prowls around like a roaring lion looking for someone to devour. </a:t>
            </a:r>
            <a:r>
              <a:rPr lang="en-US" sz="4400" baseline="30000" dirty="0">
                <a:effectLst>
                  <a:outerShdw blurRad="38100" dist="38100" dir="2700000" algn="tl">
                    <a:srgbClr val="000000">
                      <a:alpha val="43137"/>
                    </a:srgbClr>
                  </a:outerShdw>
                </a:effectLst>
              </a:rPr>
              <a:t>9 </a:t>
            </a:r>
            <a:r>
              <a:rPr lang="en-US" sz="4400" dirty="0">
                <a:effectLst>
                  <a:outerShdw blurRad="38100" dist="38100" dir="2700000" algn="tl">
                    <a:srgbClr val="000000">
                      <a:alpha val="43137"/>
                    </a:srgbClr>
                  </a:outerShdw>
                </a:effectLst>
              </a:rPr>
              <a:t>Resist him, standing firm in the faith, because you know that the family of believers throughout the world is undergoing the same kind of sufferings.</a:t>
            </a:r>
          </a:p>
          <a:p>
            <a:pPr marL="0" indent="0">
              <a:buNone/>
            </a:pPr>
            <a:endParaRPr lang="en-US"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1903736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solidFill>
                  <a:srgbClr val="FFC000"/>
                </a:solidFill>
                <a:effectLst>
                  <a:outerShdw blurRad="38100" dist="38100" dir="2700000" algn="tl">
                    <a:srgbClr val="000000">
                      <a:alpha val="43137"/>
                    </a:srgbClr>
                  </a:outerShdw>
                </a:effectLst>
              </a:rPr>
              <a:t>James 4:7</a:t>
            </a:r>
            <a:endParaRPr lang="en-US" sz="4400" b="1" dirty="0">
              <a:solidFill>
                <a:srgbClr val="FFC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0" indent="0">
              <a:buNone/>
            </a:pPr>
            <a:r>
              <a:rPr lang="en-US" sz="4400" b="1" baseline="30000" dirty="0">
                <a:effectLst>
                  <a:outerShdw blurRad="38100" dist="38100" dir="2700000" algn="tl">
                    <a:srgbClr val="000000">
                      <a:alpha val="43137"/>
                    </a:srgbClr>
                  </a:outerShdw>
                </a:effectLst>
              </a:rPr>
              <a:t>7 </a:t>
            </a:r>
            <a:r>
              <a:rPr lang="en-US" sz="4400" b="1" dirty="0">
                <a:effectLst>
                  <a:outerShdw blurRad="38100" dist="38100" dir="2700000" algn="tl">
                    <a:srgbClr val="000000">
                      <a:alpha val="43137"/>
                    </a:srgbClr>
                  </a:outerShdw>
                </a:effectLst>
              </a:rPr>
              <a:t>Submit yourselves, then, to God. Resist the devil, and he will flee from you.</a:t>
            </a:r>
          </a:p>
        </p:txBody>
      </p:sp>
    </p:spTree>
    <p:extLst>
      <p:ext uri="{BB962C8B-B14F-4D97-AF65-F5344CB8AC3E}">
        <p14:creationId xmlns:p14="http://schemas.microsoft.com/office/powerpoint/2010/main" val="30897859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91644" y="293511"/>
            <a:ext cx="7197726" cy="959556"/>
          </a:xfrm>
        </p:spPr>
        <p:txBody>
          <a:bodyPr/>
          <a:lstStyle/>
          <a:p>
            <a:r>
              <a:rPr lang="en-US" b="1" dirty="0" smtClean="0">
                <a:solidFill>
                  <a:srgbClr val="FFCC00"/>
                </a:solidFill>
              </a:rPr>
              <a:t>Defense for Deliverance</a:t>
            </a:r>
            <a:endParaRPr lang="en-US" b="1" dirty="0">
              <a:solidFill>
                <a:srgbClr val="FFCC00"/>
              </a:solidFill>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5243" y="1228551"/>
            <a:ext cx="7247467" cy="5251627"/>
          </a:xfrm>
          <a:prstGeom prst="rect">
            <a:avLst/>
          </a:prstGeom>
        </p:spPr>
      </p:pic>
    </p:spTree>
    <p:extLst>
      <p:ext uri="{BB962C8B-B14F-4D97-AF65-F5344CB8AC3E}">
        <p14:creationId xmlns:p14="http://schemas.microsoft.com/office/powerpoint/2010/main" val="9454562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 </a:t>
            </a:r>
            <a:endParaRPr lang="en-US" b="1" dirty="0" smtClean="0"/>
          </a:p>
          <a:p>
            <a:pPr marL="0" indent="0">
              <a:buNone/>
            </a:pPr>
            <a:r>
              <a:rPr lang="en-US" sz="4400" b="1" dirty="0" smtClean="0">
                <a:solidFill>
                  <a:srgbClr val="FFC000"/>
                </a:solidFill>
              </a:rPr>
              <a:t>James 4:1-10</a:t>
            </a:r>
          </a:p>
          <a:p>
            <a:pPr marL="0" indent="0">
              <a:buNone/>
            </a:pPr>
            <a:r>
              <a:rPr lang="en-US" sz="4400" dirty="0" smtClean="0"/>
              <a:t>What </a:t>
            </a:r>
            <a:r>
              <a:rPr lang="en-US" sz="4400" dirty="0"/>
              <a:t>causes fights and quarrels among you? Don’t they come from </a:t>
            </a:r>
            <a:r>
              <a:rPr lang="en-US" sz="4400" u="sng" dirty="0">
                <a:solidFill>
                  <a:srgbClr val="00B0F0"/>
                </a:solidFill>
              </a:rPr>
              <a:t>your desires that battle within you?</a:t>
            </a:r>
          </a:p>
        </p:txBody>
      </p:sp>
    </p:spTree>
    <p:extLst>
      <p:ext uri="{BB962C8B-B14F-4D97-AF65-F5344CB8AC3E}">
        <p14:creationId xmlns:p14="http://schemas.microsoft.com/office/powerpoint/2010/main" val="25110027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sz="4400" dirty="0"/>
              <a:t> </a:t>
            </a:r>
            <a:r>
              <a:rPr lang="en-US" sz="4400" b="1" baseline="30000" dirty="0">
                <a:effectLst>
                  <a:outerShdw blurRad="38100" dist="38100" dir="2700000" algn="tl">
                    <a:srgbClr val="000000">
                      <a:alpha val="43137"/>
                    </a:srgbClr>
                  </a:outerShdw>
                </a:effectLst>
              </a:rPr>
              <a:t>2 </a:t>
            </a:r>
            <a:r>
              <a:rPr lang="en-US" sz="4400" b="1" dirty="0">
                <a:effectLst>
                  <a:outerShdw blurRad="38100" dist="38100" dir="2700000" algn="tl">
                    <a:srgbClr val="000000">
                      <a:alpha val="43137"/>
                    </a:srgbClr>
                  </a:outerShdw>
                </a:effectLst>
              </a:rPr>
              <a:t>You desire but do not have, so you kill. You covet but you cannot get what you want, so you quarrel and fight. You do not have because you do not ask God.</a:t>
            </a:r>
            <a:r>
              <a:rPr lang="en-US" b="1" dirty="0">
                <a:effectLst>
                  <a:outerShdw blurRad="38100" dist="38100" dir="2700000" algn="tl">
                    <a:srgbClr val="000000">
                      <a:alpha val="43137"/>
                    </a:srgbClr>
                  </a:outerShdw>
                </a:effectLst>
              </a:rPr>
              <a:t> </a:t>
            </a:r>
          </a:p>
        </p:txBody>
      </p:sp>
    </p:spTree>
    <p:extLst>
      <p:ext uri="{BB962C8B-B14F-4D97-AF65-F5344CB8AC3E}">
        <p14:creationId xmlns:p14="http://schemas.microsoft.com/office/powerpoint/2010/main" val="35049593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sz="4400" b="1" dirty="0">
                <a:effectLst>
                  <a:outerShdw blurRad="38100" dist="38100" dir="2700000" algn="tl">
                    <a:srgbClr val="000000">
                      <a:alpha val="43137"/>
                    </a:srgbClr>
                  </a:outerShdw>
                </a:effectLst>
              </a:rPr>
              <a:t> </a:t>
            </a:r>
            <a:r>
              <a:rPr lang="en-US" sz="4400" b="1" baseline="30000" dirty="0">
                <a:effectLst>
                  <a:outerShdw blurRad="38100" dist="38100" dir="2700000" algn="tl">
                    <a:srgbClr val="000000">
                      <a:alpha val="43137"/>
                    </a:srgbClr>
                  </a:outerShdw>
                </a:effectLst>
              </a:rPr>
              <a:t>3 </a:t>
            </a:r>
            <a:r>
              <a:rPr lang="en-US" sz="4400" b="1" dirty="0">
                <a:effectLst>
                  <a:outerShdw blurRad="38100" dist="38100" dir="2700000" algn="tl">
                    <a:srgbClr val="000000">
                      <a:alpha val="43137"/>
                    </a:srgbClr>
                  </a:outerShdw>
                </a:effectLst>
              </a:rPr>
              <a:t>When you ask, you do not receive, because you ask with wrong motives, that you may spend what you get on your pleasures.</a:t>
            </a:r>
          </a:p>
          <a:p>
            <a:pPr marL="0" indent="0">
              <a:buNone/>
            </a:pPr>
            <a:endParaRPr lang="en-US" dirty="0"/>
          </a:p>
        </p:txBody>
      </p:sp>
    </p:spTree>
    <p:extLst>
      <p:ext uri="{BB962C8B-B14F-4D97-AF65-F5344CB8AC3E}">
        <p14:creationId xmlns:p14="http://schemas.microsoft.com/office/powerpoint/2010/main" val="9679310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4400" b="1" baseline="30000" dirty="0">
                <a:effectLst>
                  <a:outerShdw blurRad="38100" dist="38100" dir="2700000" algn="tl">
                    <a:srgbClr val="000000">
                      <a:alpha val="43137"/>
                    </a:srgbClr>
                  </a:outerShdw>
                </a:effectLst>
              </a:rPr>
              <a:t>4 </a:t>
            </a:r>
            <a:r>
              <a:rPr lang="en-US" sz="4400" b="1" dirty="0">
                <a:effectLst>
                  <a:outerShdw blurRad="38100" dist="38100" dir="2700000" algn="tl">
                    <a:srgbClr val="000000">
                      <a:alpha val="43137"/>
                    </a:srgbClr>
                  </a:outerShdw>
                </a:effectLst>
              </a:rPr>
              <a:t>You adulterous people, don’t you know that friendship with the world means enmity against God? Therefore, anyone who chooses to be a friend of the world becomes an enemy of God.</a:t>
            </a:r>
          </a:p>
        </p:txBody>
      </p:sp>
    </p:spTree>
    <p:extLst>
      <p:ext uri="{BB962C8B-B14F-4D97-AF65-F5344CB8AC3E}">
        <p14:creationId xmlns:p14="http://schemas.microsoft.com/office/powerpoint/2010/main" val="25541038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sz="4400" b="1" baseline="30000" dirty="0"/>
              <a:t>5 </a:t>
            </a:r>
            <a:r>
              <a:rPr lang="en-US" sz="4400" dirty="0"/>
              <a:t>Or do you think Scripture says without reason </a:t>
            </a:r>
            <a:r>
              <a:rPr lang="en-US" sz="4400" dirty="0" smtClean="0"/>
              <a:t>that the </a:t>
            </a:r>
            <a:r>
              <a:rPr lang="en-US" sz="4400" dirty="0"/>
              <a:t>spirit he has caused to dwell in </a:t>
            </a:r>
            <a:r>
              <a:rPr lang="en-US" sz="4400" dirty="0" smtClean="0"/>
              <a:t>us envies intensely?</a:t>
            </a:r>
            <a:r>
              <a:rPr lang="en-US" sz="4400" dirty="0"/>
              <a:t> </a:t>
            </a:r>
          </a:p>
        </p:txBody>
      </p:sp>
    </p:spTree>
    <p:extLst>
      <p:ext uri="{BB962C8B-B14F-4D97-AF65-F5344CB8AC3E}">
        <p14:creationId xmlns:p14="http://schemas.microsoft.com/office/powerpoint/2010/main" val="18239594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sz="4400" b="1" dirty="0">
                <a:effectLst>
                  <a:outerShdw blurRad="38100" dist="38100" dir="2700000" algn="tl">
                    <a:srgbClr val="000000">
                      <a:alpha val="43137"/>
                    </a:srgbClr>
                  </a:outerShdw>
                </a:effectLst>
              </a:rPr>
              <a:t> </a:t>
            </a:r>
            <a:r>
              <a:rPr lang="en-US" sz="4400" b="1" baseline="30000" dirty="0">
                <a:effectLst>
                  <a:outerShdw blurRad="38100" dist="38100" dir="2700000" algn="tl">
                    <a:srgbClr val="000000">
                      <a:alpha val="43137"/>
                    </a:srgbClr>
                  </a:outerShdw>
                </a:effectLst>
              </a:rPr>
              <a:t>6 </a:t>
            </a:r>
            <a:r>
              <a:rPr lang="en-US" sz="4400" b="1" dirty="0">
                <a:effectLst>
                  <a:outerShdw blurRad="38100" dist="38100" dir="2700000" algn="tl">
                    <a:srgbClr val="000000">
                      <a:alpha val="43137"/>
                    </a:srgbClr>
                  </a:outerShdw>
                </a:effectLst>
              </a:rPr>
              <a:t>But he gives us more grace. That is why Scripture says:</a:t>
            </a:r>
          </a:p>
          <a:p>
            <a:pPr marL="0" indent="0">
              <a:buNone/>
            </a:pPr>
            <a:r>
              <a:rPr lang="en-US" sz="4400" b="1" dirty="0">
                <a:effectLst>
                  <a:outerShdw blurRad="38100" dist="38100" dir="2700000" algn="tl">
                    <a:srgbClr val="000000">
                      <a:alpha val="43137"/>
                    </a:srgbClr>
                  </a:outerShdw>
                </a:effectLst>
              </a:rPr>
              <a:t>“God opposes the proud</a:t>
            </a:r>
            <a:br>
              <a:rPr lang="en-US" sz="4400" b="1" dirty="0">
                <a:effectLst>
                  <a:outerShdw blurRad="38100" dist="38100" dir="2700000" algn="tl">
                    <a:srgbClr val="000000">
                      <a:alpha val="43137"/>
                    </a:srgbClr>
                  </a:outerShdw>
                </a:effectLst>
              </a:rPr>
            </a:br>
            <a:r>
              <a:rPr lang="en-US" sz="4400" b="1" dirty="0">
                <a:effectLst>
                  <a:outerShdw blurRad="38100" dist="38100" dir="2700000" algn="tl">
                    <a:srgbClr val="000000">
                      <a:alpha val="43137"/>
                    </a:srgbClr>
                  </a:outerShdw>
                </a:effectLst>
              </a:rPr>
              <a:t>    but shows favor to the humble</a:t>
            </a:r>
            <a:r>
              <a:rPr lang="en-US" sz="4400" b="1" dirty="0" smtClean="0">
                <a:effectLst>
                  <a:outerShdw blurRad="38100" dist="38100" dir="2700000" algn="tl">
                    <a:srgbClr val="000000">
                      <a:alpha val="43137"/>
                    </a:srgbClr>
                  </a:outerShdw>
                </a:effectLst>
              </a:rPr>
              <a:t>.”</a:t>
            </a:r>
            <a:endParaRPr lang="en-US" sz="4400" b="1" dirty="0">
              <a:effectLst>
                <a:outerShdw blurRad="38100" dist="38100" dir="2700000" algn="tl">
                  <a:srgbClr val="000000">
                    <a:alpha val="43137"/>
                  </a:srgbClr>
                </a:outerShdw>
              </a:effectLst>
            </a:endParaRPr>
          </a:p>
          <a:p>
            <a:pPr marL="0" indent="0">
              <a:buNone/>
            </a:pPr>
            <a:endParaRPr lang="en-US" dirty="0"/>
          </a:p>
        </p:txBody>
      </p:sp>
    </p:spTree>
    <p:extLst>
      <p:ext uri="{BB962C8B-B14F-4D97-AF65-F5344CB8AC3E}">
        <p14:creationId xmlns:p14="http://schemas.microsoft.com/office/powerpoint/2010/main" val="3778715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solidFill>
                  <a:srgbClr val="FFC000"/>
                </a:solidFill>
                <a:effectLst>
                  <a:outerShdw blurRad="38100" dist="38100" dir="2700000" algn="tl">
                    <a:srgbClr val="000000">
                      <a:alpha val="43137"/>
                    </a:srgbClr>
                  </a:outerShdw>
                </a:effectLst>
              </a:rPr>
              <a:t>James 4:7</a:t>
            </a:r>
            <a:endParaRPr lang="en-US" sz="4400" b="1" dirty="0">
              <a:solidFill>
                <a:srgbClr val="FFC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0" indent="0">
              <a:buNone/>
            </a:pPr>
            <a:r>
              <a:rPr lang="en-US" sz="4400" b="1" baseline="30000" dirty="0">
                <a:effectLst>
                  <a:outerShdw blurRad="38100" dist="38100" dir="2700000" algn="tl">
                    <a:srgbClr val="000000">
                      <a:alpha val="43137"/>
                    </a:srgbClr>
                  </a:outerShdw>
                </a:effectLst>
              </a:rPr>
              <a:t>7 </a:t>
            </a:r>
            <a:r>
              <a:rPr lang="en-US" sz="4400" b="1" dirty="0">
                <a:effectLst>
                  <a:outerShdw blurRad="38100" dist="38100" dir="2700000" algn="tl">
                    <a:srgbClr val="000000">
                      <a:alpha val="43137"/>
                    </a:srgbClr>
                  </a:outerShdw>
                </a:effectLst>
              </a:rPr>
              <a:t>Submit yourselves, then, to God. Resist the devil, and he will flee from you.</a:t>
            </a:r>
          </a:p>
        </p:txBody>
      </p:sp>
    </p:spTree>
    <p:extLst>
      <p:ext uri="{BB962C8B-B14F-4D97-AF65-F5344CB8AC3E}">
        <p14:creationId xmlns:p14="http://schemas.microsoft.com/office/powerpoint/2010/main" val="9451633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 </a:t>
            </a:r>
            <a:r>
              <a:rPr lang="en-US" sz="4400" b="1" baseline="30000" dirty="0">
                <a:effectLst>
                  <a:outerShdw blurRad="38100" dist="38100" dir="2700000" algn="tl">
                    <a:srgbClr val="000000">
                      <a:alpha val="43137"/>
                    </a:srgbClr>
                  </a:outerShdw>
                </a:effectLst>
              </a:rPr>
              <a:t>8 </a:t>
            </a:r>
            <a:r>
              <a:rPr lang="en-US" sz="4400" b="1" dirty="0">
                <a:effectLst>
                  <a:outerShdw blurRad="38100" dist="38100" dir="2700000" algn="tl">
                    <a:srgbClr val="000000">
                      <a:alpha val="43137"/>
                    </a:srgbClr>
                  </a:outerShdw>
                </a:effectLst>
              </a:rPr>
              <a:t>Come near to God and he will come near to you. Wash your hands, you sinners, and purify your hearts, you double-minded.</a:t>
            </a:r>
          </a:p>
        </p:txBody>
      </p:sp>
    </p:spTree>
    <p:extLst>
      <p:ext uri="{BB962C8B-B14F-4D97-AF65-F5344CB8AC3E}">
        <p14:creationId xmlns:p14="http://schemas.microsoft.com/office/powerpoint/2010/main" val="22007002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dirty="0"/>
              <a:t> </a:t>
            </a:r>
            <a:r>
              <a:rPr lang="en-US" sz="4400" b="1" baseline="30000" dirty="0">
                <a:effectLst>
                  <a:outerShdw blurRad="38100" dist="38100" dir="2700000" algn="tl">
                    <a:srgbClr val="000000">
                      <a:alpha val="43137"/>
                    </a:srgbClr>
                  </a:outerShdw>
                </a:effectLst>
              </a:rPr>
              <a:t>9 </a:t>
            </a:r>
            <a:r>
              <a:rPr lang="en-US" sz="4400" b="1" dirty="0">
                <a:effectLst>
                  <a:outerShdw blurRad="38100" dist="38100" dir="2700000" algn="tl">
                    <a:srgbClr val="000000">
                      <a:alpha val="43137"/>
                    </a:srgbClr>
                  </a:outerShdw>
                </a:effectLst>
              </a:rPr>
              <a:t>Grieve, mourn and wail. Change your laughter to mourning and your joy to gloom. </a:t>
            </a:r>
            <a:endParaRPr lang="en-US" sz="4400" b="1" dirty="0" smtClean="0">
              <a:effectLst>
                <a:outerShdw blurRad="38100" dist="38100" dir="2700000" algn="tl">
                  <a:srgbClr val="000000">
                    <a:alpha val="43137"/>
                  </a:srgbClr>
                </a:outerShdw>
              </a:effectLst>
            </a:endParaRPr>
          </a:p>
          <a:p>
            <a:pPr marL="0" indent="0">
              <a:buNone/>
            </a:pPr>
            <a:r>
              <a:rPr lang="en-US" sz="4400" b="1" baseline="30000" dirty="0" smtClean="0">
                <a:effectLst>
                  <a:outerShdw blurRad="38100" dist="38100" dir="2700000" algn="tl">
                    <a:srgbClr val="000000">
                      <a:alpha val="43137"/>
                    </a:srgbClr>
                  </a:outerShdw>
                </a:effectLst>
              </a:rPr>
              <a:t>10</a:t>
            </a:r>
            <a:r>
              <a:rPr lang="en-US" sz="4400" b="1" baseline="30000" dirty="0">
                <a:effectLst>
                  <a:outerShdw blurRad="38100" dist="38100" dir="2700000" algn="tl">
                    <a:srgbClr val="000000">
                      <a:alpha val="43137"/>
                    </a:srgbClr>
                  </a:outerShdw>
                </a:effectLst>
              </a:rPr>
              <a:t> </a:t>
            </a:r>
            <a:r>
              <a:rPr lang="en-US" sz="4400" b="1" dirty="0">
                <a:effectLst>
                  <a:outerShdw blurRad="38100" dist="38100" dir="2700000" algn="tl">
                    <a:srgbClr val="000000">
                      <a:alpha val="43137"/>
                    </a:srgbClr>
                  </a:outerShdw>
                </a:effectLst>
              </a:rPr>
              <a:t>Humble yourselves before the Lord, and he will lift you up.</a:t>
            </a:r>
          </a:p>
          <a:p>
            <a:pPr marL="0" indent="0">
              <a:buNone/>
            </a:pPr>
            <a:endParaRPr lang="en-US" dirty="0"/>
          </a:p>
        </p:txBody>
      </p:sp>
    </p:spTree>
    <p:extLst>
      <p:ext uri="{BB962C8B-B14F-4D97-AF65-F5344CB8AC3E}">
        <p14:creationId xmlns:p14="http://schemas.microsoft.com/office/powerpoint/2010/main" val="214006356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solidFill>
                  <a:srgbClr val="FFC000"/>
                </a:solidFill>
                <a:effectLst>
                  <a:outerShdw blurRad="38100" dist="38100" dir="2700000" algn="tl">
                    <a:srgbClr val="000000">
                      <a:alpha val="43137"/>
                    </a:srgbClr>
                  </a:outerShdw>
                </a:effectLst>
              </a:rPr>
              <a:t>Demonic Surveillance state </a:t>
            </a:r>
            <a:endParaRPr lang="en-US" sz="4800" b="1" dirty="0">
              <a:solidFill>
                <a:srgbClr val="FFC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235131" y="2142067"/>
            <a:ext cx="11956869" cy="3649133"/>
          </a:xfrm>
        </p:spPr>
        <p:txBody>
          <a:bodyPr>
            <a:noAutofit/>
          </a:bodyPr>
          <a:lstStyle/>
          <a:p>
            <a:pPr marL="0" indent="0">
              <a:buNone/>
            </a:pPr>
            <a:r>
              <a:rPr lang="en-US" sz="3600" dirty="0" smtClean="0"/>
              <a:t>Satan is not omnipresent. His emissaries monitor certain individuals to assess which temptations and fears will yield the best results, where you are most vulnerable.  You may sense them when you indulge in moral weakness (pornography, uncontrolled anger, </a:t>
            </a:r>
            <a:r>
              <a:rPr lang="en-US" sz="3600" dirty="0" err="1" smtClean="0"/>
              <a:t>etc</a:t>
            </a:r>
            <a:r>
              <a:rPr lang="en-US" sz="3600" dirty="0" smtClean="0"/>
              <a:t>). They  watch for your unrepentant sin in your life, rebellious behavior not confessed.  What lies you have told.  </a:t>
            </a:r>
            <a:endParaRPr lang="en-US" sz="3600" dirty="0"/>
          </a:p>
        </p:txBody>
      </p:sp>
    </p:spTree>
    <p:extLst>
      <p:ext uri="{BB962C8B-B14F-4D97-AF65-F5344CB8AC3E}">
        <p14:creationId xmlns:p14="http://schemas.microsoft.com/office/powerpoint/2010/main" val="24713431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146756"/>
            <a:ext cx="9733843" cy="880534"/>
          </a:xfrm>
        </p:spPr>
        <p:txBody>
          <a:bodyPr>
            <a:normAutofit/>
          </a:bodyPr>
          <a:lstStyle/>
          <a:p>
            <a:r>
              <a:rPr lang="en-US" sz="4000" b="1" dirty="0" smtClean="0">
                <a:solidFill>
                  <a:srgbClr val="FFCC00"/>
                </a:solidFill>
              </a:rPr>
              <a:t>What is “Deliverance?”</a:t>
            </a:r>
            <a:endParaRPr lang="en-US" sz="4000" b="1" dirty="0">
              <a:solidFill>
                <a:srgbClr val="FFCC00"/>
              </a:solidFill>
            </a:endParaRPr>
          </a:p>
        </p:txBody>
      </p:sp>
      <p:sp>
        <p:nvSpPr>
          <p:cNvPr id="3" name="Content Placeholder 2"/>
          <p:cNvSpPr>
            <a:spLocks noGrp="1"/>
          </p:cNvSpPr>
          <p:nvPr>
            <p:ph idx="1"/>
          </p:nvPr>
        </p:nvSpPr>
        <p:spPr>
          <a:xfrm>
            <a:off x="135467" y="1128889"/>
            <a:ext cx="11830755" cy="4662311"/>
          </a:xfrm>
        </p:spPr>
        <p:txBody>
          <a:bodyPr>
            <a:noAutofit/>
          </a:bodyPr>
          <a:lstStyle/>
          <a:p>
            <a:pPr marL="0" indent="0">
              <a:buNone/>
            </a:pPr>
            <a:r>
              <a:rPr lang="en-US" sz="4000" dirty="0" smtClean="0"/>
              <a:t>Deliverance </a:t>
            </a:r>
            <a:r>
              <a:rPr lang="en-US" sz="4000" dirty="0"/>
              <a:t>is a </a:t>
            </a:r>
            <a:r>
              <a:rPr lang="en-US" sz="4000" dirty="0">
                <a:solidFill>
                  <a:srgbClr val="00B0F0"/>
                </a:solidFill>
              </a:rPr>
              <a:t>truth encounter </a:t>
            </a:r>
            <a:r>
              <a:rPr lang="en-US" sz="4000" dirty="0"/>
              <a:t>not a power encounter. </a:t>
            </a:r>
            <a:endParaRPr lang="en-US" sz="4000" dirty="0" smtClean="0"/>
          </a:p>
          <a:p>
            <a:pPr marL="0" indent="0">
              <a:buNone/>
            </a:pPr>
            <a:r>
              <a:rPr lang="en-US" sz="4000" dirty="0" smtClean="0"/>
              <a:t>It </a:t>
            </a:r>
            <a:r>
              <a:rPr lang="en-US" sz="4000" dirty="0"/>
              <a:t>is God‘s truth versus Satan‘s lies. The only power Satan or any demon has in the </a:t>
            </a:r>
            <a:r>
              <a:rPr lang="en-US" sz="4000" dirty="0" smtClean="0"/>
              <a:t>believer’s </a:t>
            </a:r>
            <a:r>
              <a:rPr lang="en-US" sz="4000" dirty="0"/>
              <a:t>l</a:t>
            </a:r>
            <a:r>
              <a:rPr lang="en-US" sz="4000" dirty="0" smtClean="0"/>
              <a:t>ife </a:t>
            </a:r>
            <a:r>
              <a:rPr lang="en-US" sz="4000" dirty="0"/>
              <a:t>is the lie. Once the demons are confronted with God‘s truth, they simply cannot stand. When legal permissions have been removed, and Jesus’s name is invoked, they will bend their knee in submission.</a:t>
            </a:r>
          </a:p>
        </p:txBody>
      </p:sp>
    </p:spTree>
    <p:extLst>
      <p:ext uri="{BB962C8B-B14F-4D97-AF65-F5344CB8AC3E}">
        <p14:creationId xmlns:p14="http://schemas.microsoft.com/office/powerpoint/2010/main" val="37029837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US" sz="4400" dirty="0"/>
              <a:t>Monitoring spirits hang around to see if you have a spiritual open door that constitutes a legal right of entry into your soul. They exploit spiritual problems that go unresolved like constant brushes with danger or death. They may target with an unusual number of physical diseases and bodily </a:t>
            </a:r>
            <a:r>
              <a:rPr lang="en-US" sz="4400" dirty="0" smtClean="0"/>
              <a:t>illnesses.</a:t>
            </a:r>
            <a:endParaRPr lang="en-US" sz="4400" dirty="0"/>
          </a:p>
          <a:p>
            <a:pPr marL="0" indent="0">
              <a:buNone/>
            </a:pPr>
            <a:endParaRPr lang="en-US" sz="4400" dirty="0"/>
          </a:p>
        </p:txBody>
      </p:sp>
    </p:spTree>
    <p:extLst>
      <p:ext uri="{BB962C8B-B14F-4D97-AF65-F5344CB8AC3E}">
        <p14:creationId xmlns:p14="http://schemas.microsoft.com/office/powerpoint/2010/main" val="256536391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587829"/>
            <a:ext cx="10131425" cy="5203371"/>
          </a:xfrm>
        </p:spPr>
        <p:txBody>
          <a:bodyPr>
            <a:normAutofit/>
          </a:bodyPr>
          <a:lstStyle/>
          <a:p>
            <a:pPr marL="0" indent="0">
              <a:buNone/>
            </a:pPr>
            <a:r>
              <a:rPr lang="en-US" sz="4400" dirty="0" smtClean="0"/>
              <a:t>Monitoring </a:t>
            </a:r>
            <a:r>
              <a:rPr lang="en-US" sz="4400" dirty="0"/>
              <a:t>spirits keep you under pressure with constant oppression, hoping you will fall into temptation so that they can report your weakness to a bigger and nastier demon. If you sense you are being monitored, </a:t>
            </a:r>
            <a:r>
              <a:rPr lang="en-US" sz="4400" b="1" u="sng" dirty="0">
                <a:solidFill>
                  <a:srgbClr val="FFC000"/>
                </a:solidFill>
              </a:rPr>
              <a:t>it’s time to step up your spiritual tempo. </a:t>
            </a:r>
          </a:p>
          <a:p>
            <a:pPr marL="0" indent="0">
              <a:buNone/>
            </a:pPr>
            <a:endParaRPr lang="en-US" dirty="0"/>
          </a:p>
        </p:txBody>
      </p:sp>
    </p:spTree>
    <p:extLst>
      <p:ext uri="{BB962C8B-B14F-4D97-AF65-F5344CB8AC3E}">
        <p14:creationId xmlns:p14="http://schemas.microsoft.com/office/powerpoint/2010/main" val="139751327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0"/>
            <a:ext cx="10131425" cy="1219200"/>
          </a:xfrm>
        </p:spPr>
        <p:txBody>
          <a:bodyPr/>
          <a:lstStyle/>
          <a:p>
            <a:r>
              <a:rPr lang="en-US" b="1" dirty="0" smtClean="0">
                <a:solidFill>
                  <a:srgbClr val="FFC000"/>
                </a:solidFill>
              </a:rPr>
              <a:t>Action Steps to Peace of Soul, mind and body</a:t>
            </a:r>
            <a:endParaRPr lang="en-US" b="1" dirty="0">
              <a:solidFill>
                <a:srgbClr val="FFC000"/>
              </a:solidFill>
            </a:endParaRPr>
          </a:p>
        </p:txBody>
      </p:sp>
      <p:sp>
        <p:nvSpPr>
          <p:cNvPr id="3" name="Content Placeholder 2"/>
          <p:cNvSpPr>
            <a:spLocks noGrp="1"/>
          </p:cNvSpPr>
          <p:nvPr>
            <p:ph idx="1"/>
          </p:nvPr>
        </p:nvSpPr>
        <p:spPr>
          <a:xfrm>
            <a:off x="117567" y="2142067"/>
            <a:ext cx="11926388" cy="3649133"/>
          </a:xfrm>
        </p:spPr>
        <p:txBody>
          <a:bodyPr>
            <a:noAutofit/>
          </a:bodyPr>
          <a:lstStyle/>
          <a:p>
            <a:pPr marL="0" indent="0">
              <a:buNone/>
            </a:pPr>
            <a:r>
              <a:rPr lang="en-US" sz="3200" dirty="0"/>
              <a:t>Do some fasting</a:t>
            </a:r>
          </a:p>
          <a:p>
            <a:pPr marL="0" indent="0">
              <a:buNone/>
            </a:pPr>
            <a:r>
              <a:rPr lang="en-US" sz="3200" dirty="0"/>
              <a:t>Increase your time in God’s Word</a:t>
            </a:r>
          </a:p>
          <a:p>
            <a:pPr marL="0" indent="0">
              <a:buNone/>
            </a:pPr>
            <a:r>
              <a:rPr lang="en-US" sz="3200" dirty="0"/>
              <a:t>Get back involved in the Church, serving others and helping them grow</a:t>
            </a:r>
          </a:p>
          <a:p>
            <a:pPr marL="0" indent="0">
              <a:buNone/>
            </a:pPr>
            <a:r>
              <a:rPr lang="en-US" sz="3200" dirty="0"/>
              <a:t>Memorize Scripture</a:t>
            </a:r>
          </a:p>
          <a:p>
            <a:pPr marL="0" indent="0">
              <a:buNone/>
            </a:pPr>
            <a:r>
              <a:rPr lang="en-US" sz="3200" dirty="0"/>
              <a:t>Seek Deliverance prayer</a:t>
            </a:r>
          </a:p>
          <a:p>
            <a:pPr marL="0" indent="0">
              <a:buNone/>
            </a:pPr>
            <a:r>
              <a:rPr lang="en-US" sz="3200" dirty="0"/>
              <a:t>Take Spiritual  Action</a:t>
            </a:r>
          </a:p>
          <a:p>
            <a:pPr marL="0" indent="0">
              <a:buNone/>
            </a:pPr>
            <a:r>
              <a:rPr lang="en-US" sz="3200" dirty="0"/>
              <a:t>Before a monitoring spirit hands over his job to a worse demon which enters your life and calls your soul his home</a:t>
            </a:r>
            <a:r>
              <a:rPr lang="en-US" sz="3200" dirty="0" smtClean="0"/>
              <a:t>.</a:t>
            </a:r>
            <a:endParaRPr lang="en-US" sz="3200" dirty="0"/>
          </a:p>
          <a:p>
            <a:pPr marL="0" indent="0">
              <a:buNone/>
            </a:pPr>
            <a:endParaRPr lang="en-US" sz="3200" dirty="0"/>
          </a:p>
        </p:txBody>
      </p:sp>
    </p:spTree>
    <p:extLst>
      <p:ext uri="{BB962C8B-B14F-4D97-AF65-F5344CB8AC3E}">
        <p14:creationId xmlns:p14="http://schemas.microsoft.com/office/powerpoint/2010/main" val="226324676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4583" y="0"/>
            <a:ext cx="10131425" cy="1456267"/>
          </a:xfrm>
        </p:spPr>
        <p:txBody>
          <a:bodyPr/>
          <a:lstStyle/>
          <a:p>
            <a:r>
              <a:rPr lang="en-US" b="1" dirty="0" smtClean="0">
                <a:solidFill>
                  <a:srgbClr val="FFC000"/>
                </a:solidFill>
                <a:effectLst>
                  <a:outerShdw blurRad="38100" dist="38100" dir="2700000" algn="tl">
                    <a:srgbClr val="000000">
                      <a:alpha val="43137"/>
                    </a:srgbClr>
                  </a:outerShdw>
                </a:effectLst>
              </a:rPr>
              <a:t>Unrepentant sin is the Doorway</a:t>
            </a:r>
            <a:endParaRPr lang="en-US" b="1" dirty="0">
              <a:solidFill>
                <a:srgbClr val="FFC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744583" y="1110343"/>
            <a:ext cx="11129554" cy="4680857"/>
          </a:xfrm>
        </p:spPr>
        <p:txBody>
          <a:bodyPr>
            <a:normAutofit fontScale="77500" lnSpcReduction="20000"/>
          </a:bodyPr>
          <a:lstStyle/>
          <a:p>
            <a:pPr marL="0" indent="0">
              <a:buNone/>
            </a:pPr>
            <a:r>
              <a:rPr lang="en-US" sz="4000" b="1" u="sng" dirty="0" err="1" smtClean="0"/>
              <a:t>Unforgiveness</a:t>
            </a:r>
            <a:r>
              <a:rPr lang="en-US" sz="4000" b="1" dirty="0" smtClean="0"/>
              <a:t>-</a:t>
            </a:r>
            <a:r>
              <a:rPr lang="en-US" sz="4000" dirty="0" smtClean="0"/>
              <a:t>   Matthew 18:23-25</a:t>
            </a:r>
          </a:p>
          <a:p>
            <a:pPr marL="0" indent="0">
              <a:buNone/>
            </a:pPr>
            <a:r>
              <a:rPr lang="en-US" sz="4000" b="1" u="sng" dirty="0" smtClean="0"/>
              <a:t>Anger</a:t>
            </a:r>
            <a:r>
              <a:rPr lang="en-US" sz="4000" b="1" dirty="0" smtClean="0"/>
              <a:t>-</a:t>
            </a:r>
            <a:r>
              <a:rPr lang="en-US" sz="4000" dirty="0" smtClean="0"/>
              <a:t>   Matthew 5:21-25   “Settle matters quickly with your adversary”..</a:t>
            </a:r>
          </a:p>
          <a:p>
            <a:pPr marL="0" indent="0">
              <a:buNone/>
            </a:pPr>
            <a:r>
              <a:rPr lang="en-US" sz="4000" b="1" u="sng" dirty="0" smtClean="0"/>
              <a:t>Related Sin</a:t>
            </a:r>
            <a:r>
              <a:rPr lang="en-US" sz="4000" dirty="0" smtClean="0"/>
              <a:t>: Hatred, bitterness, revenge, resentment, jealousy, rebellion, violence, etc.</a:t>
            </a:r>
          </a:p>
          <a:p>
            <a:pPr marL="0" indent="0">
              <a:buNone/>
            </a:pPr>
            <a:r>
              <a:rPr lang="en-US" sz="4000" b="1" u="sng" dirty="0" smtClean="0"/>
              <a:t>Sexual Impurity</a:t>
            </a:r>
            <a:r>
              <a:rPr lang="en-US" sz="4000" b="1" dirty="0" smtClean="0"/>
              <a:t>- </a:t>
            </a:r>
            <a:r>
              <a:rPr lang="en-US" sz="4000" dirty="0" smtClean="0"/>
              <a:t>Romans 1:18-31</a:t>
            </a:r>
          </a:p>
          <a:p>
            <a:pPr marL="0" indent="0">
              <a:buNone/>
            </a:pPr>
            <a:r>
              <a:rPr lang="en-US" sz="4000" b="1" u="sng" dirty="0" smtClean="0"/>
              <a:t>Dishonoring your own body</a:t>
            </a:r>
            <a:r>
              <a:rPr lang="en-US" sz="4000" b="1" dirty="0" smtClean="0"/>
              <a:t>-</a:t>
            </a:r>
            <a:r>
              <a:rPr lang="en-US" sz="4000" dirty="0" smtClean="0"/>
              <a:t>  Smoking, vaping, drugs, tattoos, piercing, enhancements, etc. </a:t>
            </a:r>
          </a:p>
          <a:p>
            <a:pPr marL="0" indent="0">
              <a:buNone/>
            </a:pPr>
            <a:r>
              <a:rPr lang="en-US" sz="4000" b="1" u="sng" dirty="0" smtClean="0"/>
              <a:t>Lying</a:t>
            </a:r>
            <a:r>
              <a:rPr lang="en-US" sz="4000" b="1" dirty="0" smtClean="0"/>
              <a:t>-  </a:t>
            </a:r>
            <a:r>
              <a:rPr lang="en-US" sz="4000" dirty="0" smtClean="0"/>
              <a:t>Can be so subtle that you may not recognize it as a gateway for the demonic.</a:t>
            </a:r>
          </a:p>
          <a:p>
            <a:pPr marL="0" indent="0">
              <a:buNone/>
            </a:pPr>
            <a:endParaRPr lang="en-US" b="1" dirty="0"/>
          </a:p>
        </p:txBody>
      </p:sp>
    </p:spTree>
    <p:extLst>
      <p:ext uri="{BB962C8B-B14F-4D97-AF65-F5344CB8AC3E}">
        <p14:creationId xmlns:p14="http://schemas.microsoft.com/office/powerpoint/2010/main" val="347288743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2" y="0"/>
            <a:ext cx="10131425" cy="1456267"/>
          </a:xfrm>
        </p:spPr>
        <p:txBody>
          <a:bodyPr>
            <a:normAutofit/>
          </a:bodyPr>
          <a:lstStyle/>
          <a:p>
            <a:r>
              <a:rPr lang="en-US" sz="4400" b="1" dirty="0" smtClean="0">
                <a:solidFill>
                  <a:srgbClr val="FFC000"/>
                </a:solidFill>
              </a:rPr>
              <a:t>Proverbs 6:2-5    If you’ve been trapped</a:t>
            </a:r>
            <a:endParaRPr lang="en-US" sz="4400" b="1" dirty="0">
              <a:solidFill>
                <a:srgbClr val="FFC000"/>
              </a:solidFill>
            </a:endParaRPr>
          </a:p>
        </p:txBody>
      </p:sp>
      <p:sp>
        <p:nvSpPr>
          <p:cNvPr id="3" name="Content Placeholder 2"/>
          <p:cNvSpPr>
            <a:spLocks noGrp="1"/>
          </p:cNvSpPr>
          <p:nvPr>
            <p:ph idx="1"/>
          </p:nvPr>
        </p:nvSpPr>
        <p:spPr>
          <a:xfrm>
            <a:off x="209007" y="2142067"/>
            <a:ext cx="10608220" cy="3649133"/>
          </a:xfrm>
        </p:spPr>
        <p:txBody>
          <a:bodyPr>
            <a:noAutofit/>
          </a:bodyPr>
          <a:lstStyle/>
          <a:p>
            <a:pPr marL="0" indent="0">
              <a:buNone/>
            </a:pPr>
            <a:r>
              <a:rPr lang="en-US" sz="4000" b="1" baseline="30000" dirty="0"/>
              <a:t>2 </a:t>
            </a:r>
            <a:r>
              <a:rPr lang="en-US" sz="4000" dirty="0"/>
              <a:t>you have been trapped by what you said,</a:t>
            </a:r>
            <a:br>
              <a:rPr lang="en-US" sz="4000" dirty="0"/>
            </a:br>
            <a:r>
              <a:rPr lang="en-US" sz="4000" dirty="0"/>
              <a:t>    ensnared by the words of your mouth.</a:t>
            </a:r>
            <a:br>
              <a:rPr lang="en-US" sz="4000" dirty="0"/>
            </a:br>
            <a:r>
              <a:rPr lang="en-US" sz="4000" b="1" baseline="30000" dirty="0"/>
              <a:t>3 </a:t>
            </a:r>
            <a:r>
              <a:rPr lang="en-US" sz="4000" dirty="0"/>
              <a:t>So do this, my son, to free yourself,</a:t>
            </a:r>
            <a:br>
              <a:rPr lang="en-US" sz="4000" dirty="0"/>
            </a:br>
            <a:r>
              <a:rPr lang="en-US" sz="4000" dirty="0"/>
              <a:t>    since you have fallen into your neighbor’s hands:</a:t>
            </a:r>
            <a:br>
              <a:rPr lang="en-US" sz="4000" dirty="0"/>
            </a:br>
            <a:r>
              <a:rPr lang="en-US" sz="4000" dirty="0"/>
              <a:t>Go—to the point of exhaustion</a:t>
            </a:r>
            <a:r>
              <a:rPr lang="en-US" sz="4000" dirty="0" smtClean="0"/>
              <a:t>—</a:t>
            </a:r>
            <a:endParaRPr lang="en-US" sz="4000" baseline="30000" dirty="0"/>
          </a:p>
          <a:p>
            <a:pPr marL="0" indent="0">
              <a:buNone/>
            </a:pPr>
            <a:r>
              <a:rPr lang="en-US" sz="4000" dirty="0"/>
              <a:t> and give your neighbor no rest!</a:t>
            </a:r>
            <a:br>
              <a:rPr lang="en-US" sz="4000" dirty="0"/>
            </a:br>
            <a:endParaRPr lang="en-US" sz="4000" dirty="0"/>
          </a:p>
        </p:txBody>
      </p:sp>
    </p:spTree>
    <p:extLst>
      <p:ext uri="{BB962C8B-B14F-4D97-AF65-F5344CB8AC3E}">
        <p14:creationId xmlns:p14="http://schemas.microsoft.com/office/powerpoint/2010/main" val="49249940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US" sz="4800" b="1" baseline="30000" dirty="0"/>
              <a:t>4 </a:t>
            </a:r>
            <a:r>
              <a:rPr lang="en-US" sz="4800" dirty="0"/>
              <a:t>Allow no sleep to your eyes,</a:t>
            </a:r>
            <a:br>
              <a:rPr lang="en-US" sz="4800" dirty="0"/>
            </a:br>
            <a:r>
              <a:rPr lang="en-US" sz="4800" dirty="0"/>
              <a:t>    no slumber to your eyelids.</a:t>
            </a:r>
            <a:br>
              <a:rPr lang="en-US" sz="4800" dirty="0"/>
            </a:br>
            <a:r>
              <a:rPr lang="en-US" sz="4800" b="1" baseline="30000" dirty="0"/>
              <a:t>5 </a:t>
            </a:r>
            <a:r>
              <a:rPr lang="en-US" sz="4800" dirty="0"/>
              <a:t>Free yourself, like a gazelle from the hand of the hunter,</a:t>
            </a:r>
            <a:br>
              <a:rPr lang="en-US" sz="4800" dirty="0"/>
            </a:br>
            <a:r>
              <a:rPr lang="en-US" sz="4800" dirty="0"/>
              <a:t>    like a bird from the snare of the fowler.</a:t>
            </a:r>
          </a:p>
          <a:p>
            <a:pPr marL="0" indent="0">
              <a:buNone/>
            </a:pPr>
            <a:endParaRPr lang="en-US" sz="4800" dirty="0"/>
          </a:p>
        </p:txBody>
      </p:sp>
    </p:spTree>
    <p:extLst>
      <p:ext uri="{BB962C8B-B14F-4D97-AF65-F5344CB8AC3E}">
        <p14:creationId xmlns:p14="http://schemas.microsoft.com/office/powerpoint/2010/main" val="295288824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0"/>
            <a:ext cx="10131425" cy="1456267"/>
          </a:xfrm>
        </p:spPr>
        <p:txBody>
          <a:bodyPr/>
          <a:lstStyle/>
          <a:p>
            <a:r>
              <a:rPr lang="en-US" b="1" dirty="0" smtClean="0">
                <a:solidFill>
                  <a:srgbClr val="FFC000"/>
                </a:solidFill>
                <a:effectLst>
                  <a:outerShdw blurRad="38100" dist="38100" dir="2700000" algn="tl">
                    <a:srgbClr val="000000">
                      <a:alpha val="43137"/>
                    </a:srgbClr>
                  </a:outerShdw>
                </a:effectLst>
              </a:rPr>
              <a:t>Unrepentant sin is the Doorway</a:t>
            </a:r>
            <a:endParaRPr lang="en-US" b="1" dirty="0">
              <a:solidFill>
                <a:srgbClr val="FFC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300446" y="1018903"/>
            <a:ext cx="11678193" cy="5643154"/>
          </a:xfrm>
        </p:spPr>
        <p:txBody>
          <a:bodyPr>
            <a:normAutofit fontScale="92500" lnSpcReduction="20000"/>
          </a:bodyPr>
          <a:lstStyle/>
          <a:p>
            <a:pPr marL="0" indent="0">
              <a:buNone/>
            </a:pPr>
            <a:r>
              <a:rPr lang="en-US" sz="3200" b="1" dirty="0" smtClean="0"/>
              <a:t>Blasphemy – </a:t>
            </a:r>
            <a:r>
              <a:rPr lang="en-US" sz="3200" dirty="0" smtClean="0"/>
              <a:t>OMG, Jesus Christ, speaking evil of God </a:t>
            </a:r>
            <a:endParaRPr lang="en-US" sz="3200" b="1" dirty="0" smtClean="0"/>
          </a:p>
          <a:p>
            <a:pPr marL="0" indent="0">
              <a:buNone/>
            </a:pPr>
            <a:r>
              <a:rPr lang="en-US" sz="3200" b="1" dirty="0" smtClean="0"/>
              <a:t>Occult- </a:t>
            </a:r>
            <a:r>
              <a:rPr lang="en-US" sz="3200" dirty="0" smtClean="0"/>
              <a:t>curious involvement.  Horoscopes, Ouija Boards, </a:t>
            </a:r>
            <a:r>
              <a:rPr lang="en-US" sz="3200" dirty="0" err="1" smtClean="0"/>
              <a:t>Tarrot</a:t>
            </a:r>
            <a:r>
              <a:rPr lang="en-US" sz="3200" dirty="0" smtClean="0"/>
              <a:t> Cards, Magic 8 ball, witchcraft, D&amp;D, Harry Potter, </a:t>
            </a:r>
            <a:r>
              <a:rPr lang="en-US" sz="3200" dirty="0" err="1" smtClean="0"/>
              <a:t>pokemon</a:t>
            </a:r>
            <a:r>
              <a:rPr lang="en-US" sz="3200" dirty="0" smtClean="0"/>
              <a:t>, etc. </a:t>
            </a:r>
          </a:p>
          <a:p>
            <a:pPr marL="0" indent="0">
              <a:buNone/>
            </a:pPr>
            <a:r>
              <a:rPr lang="en-US" sz="3200" b="1" dirty="0" smtClean="0"/>
              <a:t>Trauma</a:t>
            </a:r>
            <a:r>
              <a:rPr lang="en-US" sz="3200" dirty="0" smtClean="0"/>
              <a:t>, surgery, accidents, sexual/physical abuse, unusual fear, horror movies, events, TV movies, </a:t>
            </a:r>
            <a:r>
              <a:rPr lang="en-US" sz="3200" dirty="0" err="1" smtClean="0"/>
              <a:t>Youtube</a:t>
            </a:r>
            <a:r>
              <a:rPr lang="en-US" sz="3200" dirty="0" smtClean="0"/>
              <a:t> videos.</a:t>
            </a:r>
          </a:p>
          <a:p>
            <a:pPr marL="0" indent="0">
              <a:buNone/>
            </a:pPr>
            <a:r>
              <a:rPr lang="en-US" sz="3200" b="1" dirty="0" smtClean="0"/>
              <a:t>Pornography- </a:t>
            </a:r>
            <a:r>
              <a:rPr lang="en-US" sz="3200" dirty="0" smtClean="0"/>
              <a:t>viewing explicit material (intentionally and even accidentally)</a:t>
            </a:r>
          </a:p>
          <a:p>
            <a:pPr marL="0" indent="0">
              <a:buNone/>
            </a:pPr>
            <a:r>
              <a:rPr lang="en-US" sz="3200" b="1" dirty="0" smtClean="0"/>
              <a:t>Doubt- (unbelief)</a:t>
            </a:r>
          </a:p>
          <a:p>
            <a:pPr marL="0" indent="0">
              <a:buNone/>
            </a:pPr>
            <a:r>
              <a:rPr lang="en-US" sz="3200" dirty="0" smtClean="0"/>
              <a:t>*Permission is granted by disobedience to the Lord. </a:t>
            </a:r>
          </a:p>
          <a:p>
            <a:pPr marL="0" indent="0">
              <a:buNone/>
            </a:pPr>
            <a:r>
              <a:rPr lang="en-US" sz="3200" dirty="0" smtClean="0"/>
              <a:t>*Consent is given by making wrong choices and believing the demon’s lie.  When we accept the lie rather than believing the truth of God’s word we grant permission. </a:t>
            </a:r>
          </a:p>
        </p:txBody>
      </p:sp>
    </p:spTree>
    <p:extLst>
      <p:ext uri="{BB962C8B-B14F-4D97-AF65-F5344CB8AC3E}">
        <p14:creationId xmlns:p14="http://schemas.microsoft.com/office/powerpoint/2010/main" val="86537941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1259" y="666206"/>
            <a:ext cx="11286307" cy="1789611"/>
          </a:xfrm>
        </p:spPr>
        <p:txBody>
          <a:bodyPr>
            <a:normAutofit fontScale="92500" lnSpcReduction="20000"/>
          </a:bodyPr>
          <a:lstStyle/>
          <a:p>
            <a:pPr marL="0" indent="0">
              <a:buNone/>
            </a:pPr>
            <a:r>
              <a:rPr lang="en-US" sz="4400" b="1" dirty="0" smtClean="0">
                <a:solidFill>
                  <a:srgbClr val="FFC000"/>
                </a:solidFill>
              </a:rPr>
              <a:t>Recognize</a:t>
            </a:r>
            <a:r>
              <a:rPr lang="en-US" sz="4400" dirty="0" smtClean="0"/>
              <a:t> the Enemy.</a:t>
            </a:r>
          </a:p>
          <a:p>
            <a:pPr marL="0" indent="0">
              <a:buNone/>
            </a:pPr>
            <a:r>
              <a:rPr lang="en-US" sz="4400" dirty="0" smtClean="0"/>
              <a:t>Keep the door ways closed by keeping your spiritual home clean.</a:t>
            </a:r>
            <a:endParaRPr lang="en-US" sz="4400" dirty="0"/>
          </a:p>
        </p:txBody>
      </p:sp>
      <p:sp>
        <p:nvSpPr>
          <p:cNvPr id="5" name="TextBox 4"/>
          <p:cNvSpPr txBox="1"/>
          <p:nvPr/>
        </p:nvSpPr>
        <p:spPr>
          <a:xfrm>
            <a:off x="163287" y="-29531"/>
            <a:ext cx="6328953" cy="923330"/>
          </a:xfrm>
          <a:prstGeom prst="rect">
            <a:avLst/>
          </a:prstGeom>
          <a:noFill/>
        </p:spPr>
        <p:txBody>
          <a:bodyPr wrap="square" rtlCol="0">
            <a:spAutoFit/>
          </a:bodyPr>
          <a:lstStyle/>
          <a:p>
            <a:r>
              <a:rPr lang="en-US" sz="5400" b="1" dirty="0" smtClean="0">
                <a:solidFill>
                  <a:srgbClr val="FFC000"/>
                </a:solidFill>
                <a:effectLst>
                  <a:outerShdw blurRad="38100" dist="38100" dir="2700000" algn="tl">
                    <a:srgbClr val="000000">
                      <a:alpha val="43137"/>
                    </a:srgbClr>
                  </a:outerShdw>
                </a:effectLst>
              </a:rPr>
              <a:t>Three R’s of Freedom     </a:t>
            </a:r>
            <a:endParaRPr lang="en-US" sz="5400" b="1" dirty="0">
              <a:solidFill>
                <a:srgbClr val="FFC000"/>
              </a:solidFill>
              <a:effectLst>
                <a:outerShdw blurRad="38100" dist="38100" dir="2700000" algn="tl">
                  <a:srgbClr val="000000">
                    <a:alpha val="43137"/>
                  </a:srgbClr>
                </a:outerShdw>
              </a:effectLst>
            </a:endParaRPr>
          </a:p>
        </p:txBody>
      </p:sp>
      <p:sp>
        <p:nvSpPr>
          <p:cNvPr id="6" name="TextBox 5"/>
          <p:cNvSpPr txBox="1"/>
          <p:nvPr/>
        </p:nvSpPr>
        <p:spPr>
          <a:xfrm>
            <a:off x="385355" y="2737675"/>
            <a:ext cx="11384279" cy="3416320"/>
          </a:xfrm>
          <a:prstGeom prst="rect">
            <a:avLst/>
          </a:prstGeom>
          <a:noFill/>
        </p:spPr>
        <p:txBody>
          <a:bodyPr wrap="square" rtlCol="0">
            <a:spAutoFit/>
          </a:bodyPr>
          <a:lstStyle/>
          <a:p>
            <a:r>
              <a:rPr lang="en-US" sz="3600" dirty="0" smtClean="0">
                <a:solidFill>
                  <a:srgbClr val="00B0F0"/>
                </a:solidFill>
              </a:rPr>
              <a:t>Awaken</a:t>
            </a:r>
            <a:r>
              <a:rPr lang="en-US" sz="3600" dirty="0" smtClean="0"/>
              <a:t> to Satan’s Intentions and purposes for your life.</a:t>
            </a:r>
          </a:p>
          <a:p>
            <a:r>
              <a:rPr lang="en-US" sz="3600" dirty="0" smtClean="0">
                <a:solidFill>
                  <a:srgbClr val="00B0F0"/>
                </a:solidFill>
              </a:rPr>
              <a:t>Alertness</a:t>
            </a:r>
            <a:r>
              <a:rPr lang="en-US" sz="3600" dirty="0" smtClean="0"/>
              <a:t> to his tactics and schemes that worked before.  </a:t>
            </a:r>
          </a:p>
          <a:p>
            <a:r>
              <a:rPr lang="en-US" sz="3600" dirty="0" smtClean="0"/>
              <a:t>What gave access previously is likely the method they will try again</a:t>
            </a:r>
          </a:p>
          <a:p>
            <a:r>
              <a:rPr lang="en-US" sz="3600" dirty="0" smtClean="0">
                <a:solidFill>
                  <a:srgbClr val="00B0F0"/>
                </a:solidFill>
              </a:rPr>
              <a:t>Acknowledge</a:t>
            </a:r>
            <a:r>
              <a:rPr lang="en-US" sz="3600" dirty="0" smtClean="0"/>
              <a:t> the Holy Spirit as your Helper and He will give you spiritual discernment</a:t>
            </a:r>
            <a:endParaRPr lang="en-US" sz="3600" dirty="0"/>
          </a:p>
        </p:txBody>
      </p:sp>
      <p:sp>
        <p:nvSpPr>
          <p:cNvPr id="7" name="TextBox 6"/>
          <p:cNvSpPr txBox="1"/>
          <p:nvPr/>
        </p:nvSpPr>
        <p:spPr>
          <a:xfrm>
            <a:off x="6518366" y="431074"/>
            <a:ext cx="4833257" cy="461665"/>
          </a:xfrm>
          <a:prstGeom prst="rect">
            <a:avLst/>
          </a:prstGeom>
          <a:noFill/>
        </p:spPr>
        <p:txBody>
          <a:bodyPr wrap="square" rtlCol="0">
            <a:spAutoFit/>
          </a:bodyPr>
          <a:lstStyle/>
          <a:p>
            <a:r>
              <a:rPr lang="en-US" sz="2400" dirty="0" smtClean="0"/>
              <a:t>Don </a:t>
            </a:r>
            <a:r>
              <a:rPr lang="en-US" sz="2400" dirty="0" err="1" smtClean="0"/>
              <a:t>Dickerman</a:t>
            </a:r>
            <a:r>
              <a:rPr lang="en-US" sz="2400" dirty="0" smtClean="0"/>
              <a:t> 	  Liberated Living</a:t>
            </a:r>
            <a:endParaRPr lang="en-US" sz="2400" dirty="0"/>
          </a:p>
        </p:txBody>
      </p:sp>
    </p:spTree>
    <p:extLst>
      <p:ext uri="{BB962C8B-B14F-4D97-AF65-F5344CB8AC3E}">
        <p14:creationId xmlns:p14="http://schemas.microsoft.com/office/powerpoint/2010/main" val="294623612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1" y="509451"/>
            <a:ext cx="10131425" cy="5281749"/>
          </a:xfrm>
        </p:spPr>
        <p:txBody>
          <a:bodyPr>
            <a:normAutofit/>
          </a:bodyPr>
          <a:lstStyle/>
          <a:p>
            <a:pPr marL="0" indent="0">
              <a:buNone/>
            </a:pPr>
            <a:r>
              <a:rPr lang="en-US" sz="4400" dirty="0">
                <a:hlinkClick r:id="rId2"/>
              </a:rPr>
              <a:t>1 Corinthians 10:13</a:t>
            </a:r>
            <a:r>
              <a:rPr lang="en-US" sz="4400" dirty="0"/>
              <a:t/>
            </a:r>
            <a:br>
              <a:rPr lang="en-US" sz="4400" dirty="0"/>
            </a:br>
            <a:r>
              <a:rPr lang="en-US" sz="4400" dirty="0"/>
              <a:t>No </a:t>
            </a:r>
            <a:r>
              <a:rPr lang="en-US" sz="4400" b="1" dirty="0"/>
              <a:t>temptation</a:t>
            </a:r>
            <a:r>
              <a:rPr lang="en-US" sz="4400" dirty="0"/>
              <a:t> has overtaken you except what is common to mankind. And God is faithful; he will not let you be tempted beyond what you can bear. But when you are tempted, he will also provide a way out so that you can endure it.</a:t>
            </a:r>
          </a:p>
          <a:p>
            <a:pPr marL="0" indent="0">
              <a:buNone/>
            </a:pPr>
            <a:endParaRPr lang="en-US" dirty="0"/>
          </a:p>
        </p:txBody>
      </p:sp>
    </p:spTree>
    <p:extLst>
      <p:ext uri="{BB962C8B-B14F-4D97-AF65-F5344CB8AC3E}">
        <p14:creationId xmlns:p14="http://schemas.microsoft.com/office/powerpoint/2010/main" val="25302657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1" y="0"/>
            <a:ext cx="10131425" cy="1219200"/>
          </a:xfrm>
        </p:spPr>
        <p:txBody>
          <a:bodyPr/>
          <a:lstStyle/>
          <a:p>
            <a:r>
              <a:rPr lang="en-US" b="1" dirty="0" smtClean="0">
                <a:solidFill>
                  <a:srgbClr val="FFC000"/>
                </a:solidFill>
              </a:rPr>
              <a:t>Action Steps to Peace of Soul, mind and body</a:t>
            </a:r>
            <a:endParaRPr lang="en-US" b="1" dirty="0">
              <a:solidFill>
                <a:srgbClr val="FFC000"/>
              </a:solidFill>
            </a:endParaRPr>
          </a:p>
        </p:txBody>
      </p:sp>
      <p:sp>
        <p:nvSpPr>
          <p:cNvPr id="3" name="Content Placeholder 2"/>
          <p:cNvSpPr>
            <a:spLocks noGrp="1"/>
          </p:cNvSpPr>
          <p:nvPr>
            <p:ph idx="1"/>
          </p:nvPr>
        </p:nvSpPr>
        <p:spPr>
          <a:xfrm>
            <a:off x="117567" y="2142067"/>
            <a:ext cx="11926388" cy="3649133"/>
          </a:xfrm>
        </p:spPr>
        <p:txBody>
          <a:bodyPr>
            <a:noAutofit/>
          </a:bodyPr>
          <a:lstStyle/>
          <a:p>
            <a:pPr marL="0" indent="0">
              <a:buNone/>
            </a:pPr>
            <a:r>
              <a:rPr lang="en-US" sz="3200" dirty="0"/>
              <a:t>Do some fasting</a:t>
            </a:r>
          </a:p>
          <a:p>
            <a:pPr marL="0" indent="0">
              <a:buNone/>
            </a:pPr>
            <a:r>
              <a:rPr lang="en-US" sz="3200" dirty="0"/>
              <a:t>Increase your time in God’s Word</a:t>
            </a:r>
          </a:p>
          <a:p>
            <a:pPr marL="0" indent="0">
              <a:buNone/>
            </a:pPr>
            <a:r>
              <a:rPr lang="en-US" sz="3200" dirty="0"/>
              <a:t>Get back involved in the Church, serving others and helping them grow</a:t>
            </a:r>
          </a:p>
          <a:p>
            <a:pPr marL="0" indent="0">
              <a:buNone/>
            </a:pPr>
            <a:r>
              <a:rPr lang="en-US" sz="3200" dirty="0"/>
              <a:t>Memorize Scripture</a:t>
            </a:r>
          </a:p>
          <a:p>
            <a:pPr marL="0" indent="0">
              <a:buNone/>
            </a:pPr>
            <a:r>
              <a:rPr lang="en-US" sz="3200" dirty="0"/>
              <a:t>Seek Deliverance prayer</a:t>
            </a:r>
          </a:p>
          <a:p>
            <a:pPr marL="0" indent="0">
              <a:buNone/>
            </a:pPr>
            <a:r>
              <a:rPr lang="en-US" sz="3200" dirty="0"/>
              <a:t>Take Spiritual  Action</a:t>
            </a:r>
          </a:p>
          <a:p>
            <a:pPr marL="0" indent="0">
              <a:buNone/>
            </a:pPr>
            <a:r>
              <a:rPr lang="en-US" sz="3200" dirty="0"/>
              <a:t>Before a monitoring spirit hands over his job to a worse demon which enters your life and calls your soul his home</a:t>
            </a:r>
            <a:r>
              <a:rPr lang="en-US" sz="3200" dirty="0" smtClean="0"/>
              <a:t>.</a:t>
            </a:r>
            <a:endParaRPr lang="en-US" sz="3200" dirty="0"/>
          </a:p>
          <a:p>
            <a:pPr marL="0" indent="0">
              <a:buNone/>
            </a:pPr>
            <a:endParaRPr lang="en-US" sz="3200" dirty="0"/>
          </a:p>
        </p:txBody>
      </p:sp>
    </p:spTree>
    <p:extLst>
      <p:ext uri="{BB962C8B-B14F-4D97-AF65-F5344CB8AC3E}">
        <p14:creationId xmlns:p14="http://schemas.microsoft.com/office/powerpoint/2010/main" val="31920053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685801" y="2142067"/>
            <a:ext cx="10851443" cy="4461933"/>
          </a:xfrm>
        </p:spPr>
        <p:txBody>
          <a:bodyPr>
            <a:noAutofit/>
          </a:bodyPr>
          <a:lstStyle/>
          <a:p>
            <a:pPr marL="0" indent="0">
              <a:buNone/>
            </a:pPr>
            <a:r>
              <a:rPr lang="en-US" sz="4000" dirty="0"/>
              <a:t>Deliverance is about destroying the works of the devil through confession, repentance, denouncing, and renouncing and evil spirits being cast out.  </a:t>
            </a:r>
          </a:p>
          <a:p>
            <a:pPr marL="0" indent="0">
              <a:buNone/>
            </a:pPr>
            <a:r>
              <a:rPr lang="en-US" sz="4000" dirty="0"/>
              <a:t>The choice for deliverance is always made by the individual and never against their will. </a:t>
            </a:r>
          </a:p>
        </p:txBody>
      </p:sp>
    </p:spTree>
    <p:extLst>
      <p:ext uri="{BB962C8B-B14F-4D97-AF65-F5344CB8AC3E}">
        <p14:creationId xmlns:p14="http://schemas.microsoft.com/office/powerpoint/2010/main" val="158933142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smtClean="0">
                <a:solidFill>
                  <a:srgbClr val="FFC000"/>
                </a:solidFill>
                <a:effectLst>
                  <a:outerShdw blurRad="38100" dist="38100" dir="2700000" algn="tl">
                    <a:srgbClr val="000000">
                      <a:alpha val="43137"/>
                    </a:srgbClr>
                  </a:outerShdw>
                </a:effectLst>
              </a:rPr>
              <a:t>  </a:t>
            </a:r>
            <a:r>
              <a:rPr lang="en-US" sz="6000" b="1" dirty="0" smtClean="0">
                <a:solidFill>
                  <a:srgbClr val="FFC000"/>
                </a:solidFill>
                <a:effectLst>
                  <a:outerShdw blurRad="38100" dist="38100" dir="2700000" algn="tl">
                    <a:srgbClr val="000000">
                      <a:alpha val="43137"/>
                    </a:srgbClr>
                  </a:outerShdw>
                </a:effectLst>
              </a:rPr>
              <a:t>2 resist                James 4:7</a:t>
            </a:r>
            <a:endParaRPr lang="en-US" sz="6000" b="1" dirty="0">
              <a:solidFill>
                <a:srgbClr val="FFC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04949" y="1907177"/>
            <a:ext cx="10412277" cy="1611086"/>
          </a:xfrm>
        </p:spPr>
        <p:txBody>
          <a:bodyPr>
            <a:normAutofit/>
          </a:bodyPr>
          <a:lstStyle/>
          <a:p>
            <a:pPr marL="0" indent="0">
              <a:buNone/>
            </a:pPr>
            <a:r>
              <a:rPr lang="en-US" sz="4400" b="1" baseline="30000" dirty="0">
                <a:effectLst>
                  <a:outerShdw blurRad="38100" dist="38100" dir="2700000" algn="tl">
                    <a:srgbClr val="000000">
                      <a:alpha val="43137"/>
                    </a:srgbClr>
                  </a:outerShdw>
                </a:effectLst>
              </a:rPr>
              <a:t>7 </a:t>
            </a:r>
            <a:r>
              <a:rPr lang="en-US" sz="4400" b="1" dirty="0">
                <a:effectLst>
                  <a:outerShdw blurRad="38100" dist="38100" dir="2700000" algn="tl">
                    <a:srgbClr val="000000">
                      <a:alpha val="43137"/>
                    </a:srgbClr>
                  </a:outerShdw>
                </a:effectLst>
              </a:rPr>
              <a:t>Submit yourselves, then, to God. Resist the devil, and he will flee from you.</a:t>
            </a:r>
          </a:p>
        </p:txBody>
      </p:sp>
    </p:spTree>
    <p:extLst>
      <p:ext uri="{BB962C8B-B14F-4D97-AF65-F5344CB8AC3E}">
        <p14:creationId xmlns:p14="http://schemas.microsoft.com/office/powerpoint/2010/main" val="390146354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85801" y="2142067"/>
            <a:ext cx="11070770" cy="3649133"/>
          </a:xfrm>
        </p:spPr>
        <p:txBody>
          <a:bodyPr>
            <a:noAutofit/>
          </a:bodyPr>
          <a:lstStyle/>
          <a:p>
            <a:pPr marL="0" indent="0">
              <a:buNone/>
            </a:pPr>
            <a:r>
              <a:rPr lang="en-US" sz="4000" dirty="0" smtClean="0">
                <a:solidFill>
                  <a:srgbClr val="00B0F0"/>
                </a:solidFill>
              </a:rPr>
              <a:t>Arm yourself </a:t>
            </a:r>
            <a:r>
              <a:rPr lang="en-US" sz="4000" dirty="0" smtClean="0"/>
              <a:t>(</a:t>
            </a:r>
            <a:r>
              <a:rPr lang="en-US" sz="4000" dirty="0" err="1" smtClean="0"/>
              <a:t>Eph</a:t>
            </a:r>
            <a:r>
              <a:rPr lang="en-US" sz="4000" dirty="0" smtClean="0"/>
              <a:t> 6:1)  Put on the Full Armor of God</a:t>
            </a:r>
          </a:p>
          <a:p>
            <a:pPr marL="0" indent="0">
              <a:buNone/>
            </a:pPr>
            <a:r>
              <a:rPr lang="en-US" sz="4000" dirty="0" smtClean="0">
                <a:solidFill>
                  <a:srgbClr val="00B0F0"/>
                </a:solidFill>
              </a:rPr>
              <a:t>Act Immediately</a:t>
            </a:r>
            <a:r>
              <a:rPr lang="en-US" sz="4000" dirty="0" smtClean="0"/>
              <a:t>.  Jesus did his part, now you have been given authority in Jesus’ name.</a:t>
            </a:r>
          </a:p>
          <a:p>
            <a:pPr marL="0" indent="0">
              <a:buNone/>
            </a:pPr>
            <a:r>
              <a:rPr lang="en-US" sz="4000" dirty="0" smtClean="0">
                <a:solidFill>
                  <a:srgbClr val="00B0F0"/>
                </a:solidFill>
              </a:rPr>
              <a:t>Attend to detail</a:t>
            </a:r>
            <a:r>
              <a:rPr lang="en-US" sz="4000" dirty="0" smtClean="0"/>
              <a:t>.  Be specific with your commands in Christ’s Name.  Bind them with authority</a:t>
            </a:r>
          </a:p>
          <a:p>
            <a:pPr marL="0" indent="0">
              <a:buNone/>
            </a:pPr>
            <a:r>
              <a:rPr lang="en-US" sz="4000" dirty="0" err="1" smtClean="0">
                <a:solidFill>
                  <a:srgbClr val="00B0F0"/>
                </a:solidFill>
              </a:rPr>
              <a:t>Agress</a:t>
            </a:r>
            <a:r>
              <a:rPr lang="en-US" sz="4000" dirty="0" smtClean="0"/>
              <a:t>-  Be the </a:t>
            </a:r>
            <a:r>
              <a:rPr lang="en-US" sz="4000" dirty="0" err="1" smtClean="0"/>
              <a:t>Agressor</a:t>
            </a:r>
            <a:r>
              <a:rPr lang="en-US" sz="4000" dirty="0" smtClean="0"/>
              <a:t>, Having done all to stand, stand in the Power of the Lord.  Don’t back down, don’t back up! </a:t>
            </a:r>
          </a:p>
        </p:txBody>
      </p:sp>
    </p:spTree>
    <p:extLst>
      <p:ext uri="{BB962C8B-B14F-4D97-AF65-F5344CB8AC3E}">
        <p14:creationId xmlns:p14="http://schemas.microsoft.com/office/powerpoint/2010/main" val="148090238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53144" y="1306044"/>
            <a:ext cx="10634346" cy="3649133"/>
          </a:xfrm>
        </p:spPr>
        <p:txBody>
          <a:bodyPr>
            <a:normAutofit fontScale="92500" lnSpcReduction="10000"/>
          </a:bodyPr>
          <a:lstStyle/>
          <a:p>
            <a:pPr marL="0" indent="0">
              <a:buNone/>
            </a:pPr>
            <a:r>
              <a:rPr lang="en-US" sz="4400" dirty="0" smtClean="0"/>
              <a:t>It is your obedience to the Lord Jesus in Submission that enriches your authority to resist.  Humility and faith open the door of your soul to the power of God and closes it to the Enemy.  Pride and unbelief open it to the enemy and closes it to God.</a:t>
            </a:r>
          </a:p>
          <a:p>
            <a:pPr marL="0" indent="0">
              <a:buNone/>
            </a:pPr>
            <a:endParaRPr lang="en-US" dirty="0"/>
          </a:p>
        </p:txBody>
      </p:sp>
    </p:spTree>
    <p:extLst>
      <p:ext uri="{BB962C8B-B14F-4D97-AF65-F5344CB8AC3E}">
        <p14:creationId xmlns:p14="http://schemas.microsoft.com/office/powerpoint/2010/main" val="130186622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Autofit/>
          </a:bodyPr>
          <a:lstStyle/>
          <a:p>
            <a:pPr marL="0" indent="0">
              <a:buNone/>
            </a:pPr>
            <a:r>
              <a:rPr lang="en-US" sz="4400" b="1" dirty="0" smtClean="0">
                <a:solidFill>
                  <a:srgbClr val="FFC000"/>
                </a:solidFill>
                <a:effectLst>
                  <a:outerShdw blurRad="38100" dist="38100" dir="2700000" algn="tl">
                    <a:srgbClr val="000000">
                      <a:alpha val="43137"/>
                    </a:srgbClr>
                  </a:outerShdw>
                </a:effectLst>
              </a:rPr>
              <a:t>Luke 10:19  </a:t>
            </a:r>
            <a:r>
              <a:rPr lang="en-US" sz="4400" b="1" baseline="30000" dirty="0"/>
              <a:t>19 </a:t>
            </a:r>
            <a:r>
              <a:rPr lang="en-US" sz="4400" dirty="0"/>
              <a:t>I have given you authority to trample on snakes and scorpions and to overcome all the power of the enemy; nothing will harm you. </a:t>
            </a:r>
            <a:r>
              <a:rPr lang="en-US" sz="4400" b="1" baseline="30000" dirty="0"/>
              <a:t>20 </a:t>
            </a:r>
            <a:r>
              <a:rPr lang="en-US" sz="4400" dirty="0"/>
              <a:t>However, do not rejoice that the spirits submit to you, but rejoice that your names are written in heaven.”</a:t>
            </a:r>
          </a:p>
        </p:txBody>
      </p:sp>
    </p:spTree>
    <p:extLst>
      <p:ext uri="{BB962C8B-B14F-4D97-AF65-F5344CB8AC3E}">
        <p14:creationId xmlns:p14="http://schemas.microsoft.com/office/powerpoint/2010/main" val="181478251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298" y="178526"/>
            <a:ext cx="10131425" cy="840377"/>
          </a:xfrm>
        </p:spPr>
        <p:txBody>
          <a:bodyPr>
            <a:normAutofit/>
          </a:bodyPr>
          <a:lstStyle/>
          <a:p>
            <a:r>
              <a:rPr lang="en-US" sz="4400" b="1" dirty="0" smtClean="0">
                <a:solidFill>
                  <a:srgbClr val="FFC000"/>
                </a:solidFill>
              </a:rPr>
              <a:t>Remain</a:t>
            </a:r>
            <a:endParaRPr lang="en-US" sz="4400" b="1" dirty="0">
              <a:solidFill>
                <a:srgbClr val="FFC000"/>
              </a:solidFill>
            </a:endParaRPr>
          </a:p>
        </p:txBody>
      </p:sp>
      <p:sp>
        <p:nvSpPr>
          <p:cNvPr id="3" name="Content Placeholder 2"/>
          <p:cNvSpPr>
            <a:spLocks noGrp="1"/>
          </p:cNvSpPr>
          <p:nvPr>
            <p:ph idx="1"/>
          </p:nvPr>
        </p:nvSpPr>
        <p:spPr/>
        <p:txBody>
          <a:bodyPr>
            <a:normAutofit fontScale="85000" lnSpcReduction="20000"/>
          </a:bodyPr>
          <a:lstStyle/>
          <a:p>
            <a:pPr marL="0" indent="0">
              <a:buNone/>
            </a:pPr>
            <a:r>
              <a:rPr lang="en-US" sz="4400" b="1" dirty="0" smtClean="0">
                <a:solidFill>
                  <a:srgbClr val="FFC000"/>
                </a:solidFill>
              </a:rPr>
              <a:t>John 15:4-5</a:t>
            </a:r>
          </a:p>
          <a:p>
            <a:pPr marL="0" indent="0">
              <a:buNone/>
            </a:pPr>
            <a:r>
              <a:rPr lang="en-US" sz="4400" b="1" baseline="30000" dirty="0" smtClean="0"/>
              <a:t>4</a:t>
            </a:r>
            <a:r>
              <a:rPr lang="en-US" sz="4400" b="1" baseline="30000" dirty="0"/>
              <a:t> </a:t>
            </a:r>
            <a:r>
              <a:rPr lang="en-US" sz="4400" dirty="0"/>
              <a:t>Remain in me, as I also remain in you. No branch can bear fruit by itself; it must remain in the vine. Neither can you bear fruit unless you remain in me.</a:t>
            </a:r>
          </a:p>
          <a:p>
            <a:pPr marL="0" indent="0">
              <a:buNone/>
            </a:pPr>
            <a:r>
              <a:rPr lang="en-US" sz="4400" b="1" baseline="30000" dirty="0"/>
              <a:t>5 </a:t>
            </a:r>
            <a:r>
              <a:rPr lang="en-US" sz="4400" dirty="0"/>
              <a:t>“I am the vine; you are the branches. If you remain in me and I in you, you will bear much fruit; apart from me you can do nothing. </a:t>
            </a:r>
          </a:p>
          <a:p>
            <a:pPr marL="0" indent="0">
              <a:buNone/>
            </a:pPr>
            <a:endParaRPr lang="en-US" dirty="0"/>
          </a:p>
        </p:txBody>
      </p:sp>
    </p:spTree>
    <p:extLst>
      <p:ext uri="{BB962C8B-B14F-4D97-AF65-F5344CB8AC3E}">
        <p14:creationId xmlns:p14="http://schemas.microsoft.com/office/powerpoint/2010/main" val="156233778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691" y="391644"/>
            <a:ext cx="10373089" cy="6309602"/>
          </a:xfrm>
        </p:spPr>
        <p:txBody>
          <a:bodyPr>
            <a:normAutofit fontScale="92500"/>
          </a:bodyPr>
          <a:lstStyle/>
          <a:p>
            <a:pPr marL="0" indent="0">
              <a:buNone/>
            </a:pPr>
            <a:r>
              <a:rPr lang="en-US" sz="3200" dirty="0" smtClean="0">
                <a:solidFill>
                  <a:srgbClr val="00B0F0"/>
                </a:solidFill>
              </a:rPr>
              <a:t>Abide</a:t>
            </a:r>
            <a:r>
              <a:rPr lang="en-US" sz="3200" dirty="0" smtClean="0"/>
              <a:t> in Christ, this is the key to finding full peace and Healing</a:t>
            </a:r>
          </a:p>
          <a:p>
            <a:pPr marL="0" indent="0">
              <a:buNone/>
            </a:pPr>
            <a:r>
              <a:rPr lang="en-US" sz="3200" dirty="0" smtClean="0">
                <a:solidFill>
                  <a:srgbClr val="00B0F0"/>
                </a:solidFill>
              </a:rPr>
              <a:t>Agree </a:t>
            </a:r>
            <a:r>
              <a:rPr lang="en-US" sz="3200" dirty="0" smtClean="0"/>
              <a:t>with Him, agree with the Word.  Do not allow doubt a place in your life. The power of death is in the tongue.  Say what the Word says. </a:t>
            </a:r>
          </a:p>
          <a:p>
            <a:pPr marL="0" indent="0">
              <a:buNone/>
            </a:pPr>
            <a:r>
              <a:rPr lang="en-US" sz="3200" dirty="0" smtClean="0">
                <a:solidFill>
                  <a:srgbClr val="00B0F0"/>
                </a:solidFill>
              </a:rPr>
              <a:t>Apply </a:t>
            </a:r>
            <a:r>
              <a:rPr lang="en-US" sz="3200" dirty="0" smtClean="0"/>
              <a:t>the Word to your life.   Seek to do the things that please him.  (Praise, Prayer, Practice)  Avoid things that do not bring him honor. </a:t>
            </a:r>
          </a:p>
          <a:p>
            <a:pPr marL="0" indent="0">
              <a:buNone/>
            </a:pPr>
            <a:r>
              <a:rPr lang="en-US" sz="3200" dirty="0" smtClean="0">
                <a:solidFill>
                  <a:srgbClr val="00B0F0"/>
                </a:solidFill>
              </a:rPr>
              <a:t>Associate </a:t>
            </a:r>
            <a:r>
              <a:rPr lang="en-US" sz="3200" dirty="0" smtClean="0"/>
              <a:t>with spirit-filled believers. Fellowship with mature believers who love the Lord and His Word.</a:t>
            </a:r>
          </a:p>
          <a:p>
            <a:pPr marL="0" indent="0">
              <a:buNone/>
            </a:pPr>
            <a:r>
              <a:rPr lang="en-US" sz="3200" dirty="0" smtClean="0">
                <a:solidFill>
                  <a:srgbClr val="00B0F0"/>
                </a:solidFill>
              </a:rPr>
              <a:t>Adore Him </a:t>
            </a:r>
            <a:r>
              <a:rPr lang="en-US" sz="3200" dirty="0" smtClean="0"/>
              <a:t>with Praise and worship.  Make a concerted effort to give honor, praise and glory to the Lord Jesus.  Demons hate praise.   It is a constant reminder to their defeat. </a:t>
            </a:r>
          </a:p>
          <a:p>
            <a:pPr marL="0" indent="0">
              <a:buNone/>
            </a:pPr>
            <a:endParaRPr lang="en-US" dirty="0"/>
          </a:p>
        </p:txBody>
      </p:sp>
    </p:spTree>
    <p:extLst>
      <p:ext uri="{BB962C8B-B14F-4D97-AF65-F5344CB8AC3E}">
        <p14:creationId xmlns:p14="http://schemas.microsoft.com/office/powerpoint/2010/main" val="67314799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93831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C000"/>
                </a:solidFill>
              </a:rPr>
              <a:t>Jesus’ Mission   Acts 10:38</a:t>
            </a:r>
            <a:endParaRPr lang="en-US" b="1" dirty="0">
              <a:solidFill>
                <a:srgbClr val="FFC000"/>
              </a:solidFill>
            </a:endParaRPr>
          </a:p>
        </p:txBody>
      </p:sp>
      <p:sp>
        <p:nvSpPr>
          <p:cNvPr id="3" name="Content Placeholder 2"/>
          <p:cNvSpPr>
            <a:spLocks noGrp="1"/>
          </p:cNvSpPr>
          <p:nvPr>
            <p:ph idx="1"/>
          </p:nvPr>
        </p:nvSpPr>
        <p:spPr>
          <a:xfrm>
            <a:off x="685800" y="1761067"/>
            <a:ext cx="10131425" cy="2777066"/>
          </a:xfrm>
        </p:spPr>
        <p:txBody>
          <a:bodyPr>
            <a:normAutofit/>
          </a:bodyPr>
          <a:lstStyle/>
          <a:p>
            <a:pPr marL="0" indent="0">
              <a:buNone/>
            </a:pPr>
            <a:r>
              <a:rPr lang="en-US" sz="4000" b="1" baseline="30000" dirty="0"/>
              <a:t>38 </a:t>
            </a:r>
            <a:r>
              <a:rPr lang="en-US" sz="4000" dirty="0"/>
              <a:t>how God anointed Jesus of Nazareth with the Holy Spirit and power, and how he went around doing good and healing all who were under the power of the devil, because God was with him.</a:t>
            </a:r>
          </a:p>
        </p:txBody>
      </p:sp>
    </p:spTree>
    <p:extLst>
      <p:ext uri="{BB962C8B-B14F-4D97-AF65-F5344CB8AC3E}">
        <p14:creationId xmlns:p14="http://schemas.microsoft.com/office/powerpoint/2010/main" val="5247435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C000"/>
                </a:solidFill>
                <a:effectLst>
                  <a:outerShdw blurRad="38100" dist="38100" dir="2700000" algn="tl">
                    <a:srgbClr val="000000">
                      <a:alpha val="43137"/>
                    </a:srgbClr>
                  </a:outerShdw>
                </a:effectLst>
              </a:rPr>
              <a:t>The Devil’s Work?</a:t>
            </a:r>
            <a:endParaRPr lang="en-US" b="1" dirty="0">
              <a:solidFill>
                <a:srgbClr val="FFC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685800" y="2367845"/>
            <a:ext cx="10131425" cy="3649133"/>
          </a:xfrm>
        </p:spPr>
        <p:txBody>
          <a:bodyPr>
            <a:noAutofit/>
          </a:bodyPr>
          <a:lstStyle/>
          <a:p>
            <a:pPr marL="0" indent="0">
              <a:buNone/>
            </a:pPr>
            <a:r>
              <a:rPr lang="en-US" sz="4000" b="1" baseline="30000" dirty="0"/>
              <a:t>15 </a:t>
            </a:r>
            <a:r>
              <a:rPr lang="en-US" sz="4000" dirty="0"/>
              <a:t>Do not love the world or anything in the world. If anyone loves the world, love for the </a:t>
            </a:r>
            <a:r>
              <a:rPr lang="en-US" sz="4000" dirty="0" smtClean="0"/>
              <a:t>Father</a:t>
            </a:r>
            <a:r>
              <a:rPr lang="en-US" sz="4000" dirty="0"/>
              <a:t> is not in them. </a:t>
            </a:r>
            <a:r>
              <a:rPr lang="en-US" sz="4000" b="1" baseline="30000" dirty="0"/>
              <a:t>16 </a:t>
            </a:r>
            <a:r>
              <a:rPr lang="en-US" sz="4000" dirty="0"/>
              <a:t>For everything in the world—the </a:t>
            </a:r>
            <a:r>
              <a:rPr lang="en-US" sz="4000" u="sng" dirty="0"/>
              <a:t>lust of the flesh</a:t>
            </a:r>
            <a:r>
              <a:rPr lang="en-US" sz="4000" dirty="0"/>
              <a:t>, the </a:t>
            </a:r>
            <a:r>
              <a:rPr lang="en-US" sz="4000" u="sng" dirty="0"/>
              <a:t>lust of the eyes</a:t>
            </a:r>
            <a:r>
              <a:rPr lang="en-US" sz="4000" dirty="0"/>
              <a:t>, and the pride of life—comes not from the Father but from the world. </a:t>
            </a:r>
            <a:r>
              <a:rPr lang="en-US" sz="4000" b="1" baseline="30000" dirty="0"/>
              <a:t>17 </a:t>
            </a:r>
            <a:r>
              <a:rPr lang="en-US" sz="4000" dirty="0"/>
              <a:t>The</a:t>
            </a:r>
            <a:r>
              <a:rPr lang="en-US" sz="4000" u="sng" dirty="0">
                <a:solidFill>
                  <a:srgbClr val="00B0F0"/>
                </a:solidFill>
              </a:rPr>
              <a:t> </a:t>
            </a:r>
            <a:r>
              <a:rPr lang="en-US" sz="4000" b="1" u="sng" dirty="0">
                <a:solidFill>
                  <a:srgbClr val="00B0F0"/>
                </a:solidFill>
              </a:rPr>
              <a:t>world</a:t>
            </a:r>
            <a:r>
              <a:rPr lang="en-US" sz="4000" u="sng" dirty="0">
                <a:solidFill>
                  <a:srgbClr val="00B0F0"/>
                </a:solidFill>
              </a:rPr>
              <a:t> and its </a:t>
            </a:r>
            <a:r>
              <a:rPr lang="en-US" sz="4000" b="1" u="sng" dirty="0" smtClean="0">
                <a:solidFill>
                  <a:srgbClr val="00B0F0"/>
                </a:solidFill>
              </a:rPr>
              <a:t>desires (lusts) </a:t>
            </a:r>
            <a:r>
              <a:rPr lang="en-US" sz="4000" b="1" u="sng" dirty="0">
                <a:solidFill>
                  <a:srgbClr val="00B0F0"/>
                </a:solidFill>
              </a:rPr>
              <a:t>pass away</a:t>
            </a:r>
            <a:r>
              <a:rPr lang="en-US" sz="4000" dirty="0"/>
              <a:t>, but whoever does the will of God lives forever.</a:t>
            </a:r>
          </a:p>
        </p:txBody>
      </p:sp>
    </p:spTree>
    <p:extLst>
      <p:ext uri="{BB962C8B-B14F-4D97-AF65-F5344CB8AC3E}">
        <p14:creationId xmlns:p14="http://schemas.microsoft.com/office/powerpoint/2010/main" val="24583378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Matthew 16:23</a:t>
            </a:r>
            <a:endParaRPr lang="en-US" dirty="0"/>
          </a:p>
        </p:txBody>
      </p:sp>
      <p:sp>
        <p:nvSpPr>
          <p:cNvPr id="3" name="Content Placeholder 2"/>
          <p:cNvSpPr>
            <a:spLocks noGrp="1"/>
          </p:cNvSpPr>
          <p:nvPr>
            <p:ph idx="1"/>
          </p:nvPr>
        </p:nvSpPr>
        <p:spPr>
          <a:xfrm>
            <a:off x="606778" y="1223433"/>
            <a:ext cx="10131425" cy="3649133"/>
          </a:xfrm>
        </p:spPr>
        <p:txBody>
          <a:bodyPr/>
          <a:lstStyle/>
          <a:p>
            <a:pPr marL="0" indent="0">
              <a:buNone/>
            </a:pPr>
            <a:r>
              <a:rPr lang="en-US" dirty="0"/>
              <a:t/>
            </a:r>
            <a:br>
              <a:rPr lang="en-US" dirty="0"/>
            </a:br>
            <a:r>
              <a:rPr lang="en-US" sz="4400" dirty="0"/>
              <a:t>Jesus turned and said to Peter, “Get behind me, Satan! You are a stumbling block to me; you do not have in mind the concerns of God, but </a:t>
            </a:r>
            <a:r>
              <a:rPr lang="en-US" sz="4400" b="1" dirty="0">
                <a:solidFill>
                  <a:srgbClr val="00B0F0"/>
                </a:solidFill>
              </a:rPr>
              <a:t>merely human concerns</a:t>
            </a:r>
            <a:r>
              <a:rPr lang="en-US" sz="4400" dirty="0"/>
              <a:t>.”</a:t>
            </a:r>
          </a:p>
        </p:txBody>
      </p:sp>
    </p:spTree>
    <p:extLst>
      <p:ext uri="{BB962C8B-B14F-4D97-AF65-F5344CB8AC3E}">
        <p14:creationId xmlns:p14="http://schemas.microsoft.com/office/powerpoint/2010/main" val="28393610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178" y="609600"/>
            <a:ext cx="11593689" cy="1456267"/>
          </a:xfrm>
        </p:spPr>
        <p:txBody>
          <a:bodyPr>
            <a:noAutofit/>
          </a:bodyPr>
          <a:lstStyle/>
          <a:p>
            <a:r>
              <a:rPr lang="en-US" sz="6000" b="1" dirty="0" smtClean="0">
                <a:solidFill>
                  <a:srgbClr val="FFC000"/>
                </a:solidFill>
                <a:effectLst>
                  <a:outerShdw blurRad="38100" dist="38100" dir="2700000" algn="tl">
                    <a:srgbClr val="000000">
                      <a:alpha val="43137"/>
                    </a:srgbClr>
                  </a:outerShdw>
                </a:effectLst>
              </a:rPr>
              <a:t>Is it Flesh?                 is it a Demon?</a:t>
            </a:r>
            <a:endParaRPr lang="en-US" sz="6000" b="1" dirty="0">
              <a:solidFill>
                <a:srgbClr val="FFC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a:bodyPr>
          <a:lstStyle/>
          <a:p>
            <a:pPr marL="0" indent="0">
              <a:buNone/>
            </a:pPr>
            <a:r>
              <a:rPr lang="en-US" sz="4400" dirty="0" smtClean="0"/>
              <a:t>Romans 8:13</a:t>
            </a:r>
          </a:p>
          <a:p>
            <a:pPr marL="0" indent="0">
              <a:buNone/>
            </a:pPr>
            <a:r>
              <a:rPr lang="en-US" sz="4400" dirty="0" smtClean="0"/>
              <a:t>For </a:t>
            </a:r>
            <a:r>
              <a:rPr lang="en-US" sz="4400" dirty="0"/>
              <a:t>if you live according to the </a:t>
            </a:r>
            <a:r>
              <a:rPr lang="en-US" sz="4400" b="1" dirty="0">
                <a:solidFill>
                  <a:srgbClr val="00B0F0"/>
                </a:solidFill>
              </a:rPr>
              <a:t>flesh</a:t>
            </a:r>
            <a:r>
              <a:rPr lang="en-US" sz="4400" dirty="0"/>
              <a:t>, you will die; but if by the Spirit you </a:t>
            </a:r>
            <a:r>
              <a:rPr lang="en-US" sz="4400" b="1" dirty="0">
                <a:solidFill>
                  <a:srgbClr val="00B0F0"/>
                </a:solidFill>
              </a:rPr>
              <a:t>put to death</a:t>
            </a:r>
            <a:r>
              <a:rPr lang="en-US" sz="4400" dirty="0"/>
              <a:t> the misdeeds of the body, you will live.</a:t>
            </a:r>
          </a:p>
        </p:txBody>
      </p:sp>
    </p:spTree>
    <p:extLst>
      <p:ext uri="{BB962C8B-B14F-4D97-AF65-F5344CB8AC3E}">
        <p14:creationId xmlns:p14="http://schemas.microsoft.com/office/powerpoint/2010/main" val="5618725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7401" y="-90311"/>
            <a:ext cx="10131425" cy="846667"/>
          </a:xfrm>
        </p:spPr>
        <p:txBody>
          <a:bodyPr/>
          <a:lstStyle/>
          <a:p>
            <a:r>
              <a:rPr lang="en-US" b="1" dirty="0" smtClean="0">
                <a:solidFill>
                  <a:srgbClr val="FFC000"/>
                </a:solidFill>
                <a:effectLst>
                  <a:outerShdw blurRad="38100" dist="38100" dir="2700000" algn="tl">
                    <a:srgbClr val="000000">
                      <a:alpha val="43137"/>
                    </a:srgbClr>
                  </a:outerShdw>
                </a:effectLst>
              </a:rPr>
              <a:t>We are in the Same Business as Jesus</a:t>
            </a:r>
            <a:endParaRPr lang="en-US" b="1" dirty="0">
              <a:solidFill>
                <a:srgbClr val="FFC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505179" y="1871134"/>
            <a:ext cx="10131425" cy="3649133"/>
          </a:xfrm>
        </p:spPr>
        <p:txBody>
          <a:bodyPr>
            <a:noAutofit/>
          </a:bodyPr>
          <a:lstStyle/>
          <a:p>
            <a:pPr marL="0" indent="0">
              <a:buNone/>
            </a:pPr>
            <a:r>
              <a:rPr lang="en-US" sz="4000" b="1" baseline="30000" dirty="0"/>
              <a:t>3 </a:t>
            </a:r>
            <a:r>
              <a:rPr lang="en-US" sz="4000" dirty="0"/>
              <a:t>For though we walk in the flesh, we do not war according to the flesh. </a:t>
            </a:r>
            <a:r>
              <a:rPr lang="en-US" sz="4000" b="1" baseline="30000" dirty="0"/>
              <a:t>4 </a:t>
            </a:r>
            <a:r>
              <a:rPr lang="en-US" sz="4000" dirty="0"/>
              <a:t>For the weapons of our warfare </a:t>
            </a:r>
            <a:r>
              <a:rPr lang="en-US" sz="4000" i="1" dirty="0"/>
              <a:t>are</a:t>
            </a:r>
            <a:r>
              <a:rPr lang="en-US" sz="4000" dirty="0"/>
              <a:t> not </a:t>
            </a:r>
            <a:r>
              <a:rPr lang="en-US" sz="4000" dirty="0" smtClean="0"/>
              <a:t>carnal </a:t>
            </a:r>
            <a:r>
              <a:rPr lang="en-US" sz="4000" dirty="0"/>
              <a:t>but mighty in God for pulling down </a:t>
            </a:r>
            <a:r>
              <a:rPr lang="en-US" sz="4000" b="1" dirty="0">
                <a:solidFill>
                  <a:srgbClr val="00B0F0"/>
                </a:solidFill>
              </a:rPr>
              <a:t>strongholds</a:t>
            </a:r>
            <a:r>
              <a:rPr lang="en-US" sz="4000" dirty="0"/>
              <a:t>, </a:t>
            </a:r>
            <a:r>
              <a:rPr lang="en-US" sz="4000" b="1" baseline="30000" dirty="0"/>
              <a:t>5 </a:t>
            </a:r>
            <a:r>
              <a:rPr lang="en-US" sz="4000" u="sng" dirty="0"/>
              <a:t>casting down </a:t>
            </a:r>
            <a:r>
              <a:rPr lang="en-US" sz="4000" u="sng" dirty="0" smtClean="0">
                <a:solidFill>
                  <a:srgbClr val="FFFF00"/>
                </a:solidFill>
              </a:rPr>
              <a:t>imaginations</a:t>
            </a:r>
            <a:r>
              <a:rPr lang="en-US" sz="4000" u="sng" dirty="0" smtClean="0"/>
              <a:t> </a:t>
            </a:r>
            <a:r>
              <a:rPr lang="en-US" sz="4000" u="sng" dirty="0"/>
              <a:t>and every high thing that exalts itself </a:t>
            </a:r>
            <a:r>
              <a:rPr lang="en-US" sz="4000" dirty="0"/>
              <a:t>against the knowledge of God, bringing every thought into captivity to the obedience of </a:t>
            </a:r>
            <a:r>
              <a:rPr lang="en-US" sz="4000" dirty="0" smtClean="0"/>
              <a:t>Christ,       </a:t>
            </a:r>
          </a:p>
          <a:p>
            <a:pPr marL="0" indent="0">
              <a:buNone/>
            </a:pPr>
            <a:r>
              <a:rPr lang="en-US" sz="4000" i="1" dirty="0" err="1" smtClean="0">
                <a:solidFill>
                  <a:srgbClr val="FFFF00"/>
                </a:solidFill>
              </a:rPr>
              <a:t>phantasia</a:t>
            </a:r>
            <a:r>
              <a:rPr lang="en-US" sz="4000" i="1" dirty="0" smtClean="0"/>
              <a:t> –display that is hostile to God</a:t>
            </a:r>
          </a:p>
          <a:p>
            <a:pPr marL="0" indent="0">
              <a:buNone/>
            </a:pPr>
            <a:r>
              <a:rPr lang="en-US" sz="4000" dirty="0" smtClean="0"/>
              <a:t>2 Corinthians 10:3-5</a:t>
            </a:r>
            <a:endParaRPr lang="en-US" sz="4000" dirty="0"/>
          </a:p>
        </p:txBody>
      </p:sp>
    </p:spTree>
    <p:extLst>
      <p:ext uri="{BB962C8B-B14F-4D97-AF65-F5344CB8AC3E}">
        <p14:creationId xmlns:p14="http://schemas.microsoft.com/office/powerpoint/2010/main" val="422571626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xmlns=""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TM03457452[[fn=Celestial]]</Template>
  <TotalTime>244</TotalTime>
  <Words>1334</Words>
  <Application>Microsoft Office PowerPoint</Application>
  <PresentationFormat>Custom</PresentationFormat>
  <Paragraphs>121</Paragraphs>
  <Slides>46</Slides>
  <Notes>0</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Celestial</vt:lpstr>
      <vt:lpstr>PowerPoint Presentation</vt:lpstr>
      <vt:lpstr>Defense for Deliverance</vt:lpstr>
      <vt:lpstr>What is “Deliverance?”</vt:lpstr>
      <vt:lpstr>PowerPoint Presentation</vt:lpstr>
      <vt:lpstr>Jesus’ Mission   Acts 10:38</vt:lpstr>
      <vt:lpstr>The Devil’s Work?</vt:lpstr>
      <vt:lpstr>Matthew 16:23</vt:lpstr>
      <vt:lpstr>Is it Flesh?                 is it a Demon?</vt:lpstr>
      <vt:lpstr>We are in the Same Business as Jesus</vt:lpstr>
      <vt:lpstr>PowerPoint Presentation</vt:lpstr>
      <vt:lpstr>Common Demon permissions</vt:lpstr>
      <vt:lpstr>PowerPoint Presentation</vt:lpstr>
      <vt:lpstr>PowerPoint Presentation</vt:lpstr>
      <vt:lpstr>Soul-Ties</vt:lpstr>
      <vt:lpstr>PowerPoint Presentation</vt:lpstr>
      <vt:lpstr>PowerPoint Presentation</vt:lpstr>
      <vt:lpstr>1 Peter 5:6-8</vt:lpstr>
      <vt:lpstr>1 Peter 5:6-8</vt:lpstr>
      <vt:lpstr>James 4:7</vt:lpstr>
      <vt:lpstr>PowerPoint Presentation</vt:lpstr>
      <vt:lpstr>PowerPoint Presentation</vt:lpstr>
      <vt:lpstr>PowerPoint Presentation</vt:lpstr>
      <vt:lpstr>PowerPoint Presentation</vt:lpstr>
      <vt:lpstr>PowerPoint Presentation</vt:lpstr>
      <vt:lpstr>PowerPoint Presentation</vt:lpstr>
      <vt:lpstr>James 4:7</vt:lpstr>
      <vt:lpstr>PowerPoint Presentation</vt:lpstr>
      <vt:lpstr>PowerPoint Presentation</vt:lpstr>
      <vt:lpstr>Demonic Surveillance state </vt:lpstr>
      <vt:lpstr>PowerPoint Presentation</vt:lpstr>
      <vt:lpstr>PowerPoint Presentation</vt:lpstr>
      <vt:lpstr>Action Steps to Peace of Soul, mind and body</vt:lpstr>
      <vt:lpstr>Unrepentant sin is the Doorway</vt:lpstr>
      <vt:lpstr>Proverbs 6:2-5    If you’ve been trapped</vt:lpstr>
      <vt:lpstr>PowerPoint Presentation</vt:lpstr>
      <vt:lpstr>Unrepentant sin is the Doorway</vt:lpstr>
      <vt:lpstr>PowerPoint Presentation</vt:lpstr>
      <vt:lpstr>PowerPoint Presentation</vt:lpstr>
      <vt:lpstr>Action Steps to Peace of Soul, mind and body</vt:lpstr>
      <vt:lpstr>  2 resist                James 4:7</vt:lpstr>
      <vt:lpstr>PowerPoint Presentation</vt:lpstr>
      <vt:lpstr>PowerPoint Presentation</vt:lpstr>
      <vt:lpstr>PowerPoint Presentation</vt:lpstr>
      <vt:lpstr>Remain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 O. Ogilvie</dc:creator>
  <cp:lastModifiedBy>LifeGate</cp:lastModifiedBy>
  <cp:revision>22</cp:revision>
  <dcterms:created xsi:type="dcterms:W3CDTF">2024-06-23T10:50:49Z</dcterms:created>
  <dcterms:modified xsi:type="dcterms:W3CDTF">2024-06-23T15:45:09Z</dcterms:modified>
</cp:coreProperties>
</file>