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8"/>
  </p:notesMasterIdLst>
  <p:handoutMasterIdLst>
    <p:handoutMasterId r:id="rId29"/>
  </p:handoutMasterIdLst>
  <p:sldIdLst>
    <p:sldId id="340" r:id="rId5"/>
    <p:sldId id="256" r:id="rId6"/>
    <p:sldId id="353" r:id="rId7"/>
    <p:sldId id="404" r:id="rId8"/>
    <p:sldId id="401" r:id="rId9"/>
    <p:sldId id="409" r:id="rId10"/>
    <p:sldId id="410" r:id="rId11"/>
    <p:sldId id="405" r:id="rId12"/>
    <p:sldId id="400" r:id="rId13"/>
    <p:sldId id="406" r:id="rId14"/>
    <p:sldId id="391" r:id="rId15"/>
    <p:sldId id="392" r:id="rId16"/>
    <p:sldId id="407" r:id="rId17"/>
    <p:sldId id="395" r:id="rId18"/>
    <p:sldId id="408" r:id="rId19"/>
    <p:sldId id="396" r:id="rId20"/>
    <p:sldId id="393" r:id="rId21"/>
    <p:sldId id="399" r:id="rId22"/>
    <p:sldId id="352" r:id="rId23"/>
    <p:sldId id="370" r:id="rId24"/>
    <p:sldId id="373" r:id="rId25"/>
    <p:sldId id="403" r:id="rId26"/>
    <p:sldId id="314" r:id="rId27"/>
  </p:sldIdLst>
  <p:sldSz cx="100584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9" autoAdjust="0"/>
    <p:restoredTop sz="97991" autoAdjust="0"/>
  </p:normalViewPr>
  <p:slideViewPr>
    <p:cSldViewPr snapToGrid="0">
      <p:cViewPr>
        <p:scale>
          <a:sx n="70" d="100"/>
          <a:sy n="70" d="100"/>
        </p:scale>
        <p:origin x="-2460" y="-900"/>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10/6/2024</a:t>
            </a:fld>
            <a:endParaRPr lang="en-US" dirty="0"/>
          </a:p>
        </p:txBody>
      </p:sp>
      <p:sp>
        <p:nvSpPr>
          <p:cNvPr id="4" name="Footer Placeholder 3">
            <a:extLst>
              <a:ext uri="{FF2B5EF4-FFF2-40B4-BE49-F238E27FC236}">
                <a16:creationId xmlns:a16="http://schemas.microsoft.com/office/drawing/2014/main" xmlns=""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10/6/2024</a:t>
            </a:fld>
            <a:endParaRPr lang="en-US" dirty="0"/>
          </a:p>
        </p:txBody>
      </p:sp>
      <p:sp>
        <p:nvSpPr>
          <p:cNvPr id="4" name="Slide Image Placeholder 3"/>
          <p:cNvSpPr>
            <a:spLocks noGrp="1" noRot="1" noChangeAspect="1"/>
          </p:cNvSpPr>
          <p:nvPr>
            <p:ph type="sldImg" idx="2"/>
          </p:nvPr>
        </p:nvSpPr>
        <p:spPr>
          <a:xfrm>
            <a:off x="1165225" y="1143000"/>
            <a:ext cx="45275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E7FFE5B-C2CA-473D-8FCA-B26579CCBA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8" name="Picture Placeholder 7">
            <a:extLst>
              <a:ext uri="{FF2B5EF4-FFF2-40B4-BE49-F238E27FC236}">
                <a16:creationId xmlns:a16="http://schemas.microsoft.com/office/drawing/2014/main" xmlns=""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xmlns=""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E6D8EB4-0AAB-4C86-96ED-AB74FA56A6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a16="http://schemas.microsoft.com/office/drawing/2014/main" xmlns=""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a16="http://schemas.microsoft.com/office/drawing/2014/main" xmlns=""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xmlns=""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xmlns=""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xmlns=""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xmlns=""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xmlns=""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xmlns=""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xmlns=""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xmlns=""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xmlns=""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xmlns=""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xmlns=""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xmlns=""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954AA95-575B-4060-9443-53B34766449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22" name="Rectangle 21">
            <a:extLst>
              <a:ext uri="{FF2B5EF4-FFF2-40B4-BE49-F238E27FC236}">
                <a16:creationId xmlns:a16="http://schemas.microsoft.com/office/drawing/2014/main" xmlns="" id="{38BF2BB6-8F62-424E-B01D-F90A0DB7BFBB}"/>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xmlns=""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xmlns=""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xmlns=""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xmlns=""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xmlns=""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xmlns=""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xmlns=""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xmlns=""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xmlns=""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xmlns=""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xmlns=""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xmlns=""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xmlns=""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8D1F00DA-5D59-4EDE-BA9C-D312B3FBB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xmlns=""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xmlns=""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xmlns=""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xmlns=""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xmlns=""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xmlns=""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3D91600-3E99-42F4-85C2-60F442CD5E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22" name="Content Placeholder 8">
            <a:extLst>
              <a:ext uri="{FF2B5EF4-FFF2-40B4-BE49-F238E27FC236}">
                <a16:creationId xmlns:a16="http://schemas.microsoft.com/office/drawing/2014/main" xmlns=""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a16="http://schemas.microsoft.com/office/drawing/2014/main" xmlns=""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xmlns=""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xmlns=""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xmlns=""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xmlns=""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xmlns=""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533791-52F7-40F6-B230-7BF6C505CCD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xmlns=""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xmlns=""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xmlns=""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xmlns=""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xmlns=""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xmlns=""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xmlns=""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xmlns=""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xmlns=""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xmlns=""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xmlns=""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xmlns=""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xmlns=""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xmlns=""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xmlns=""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xmlns=""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xmlns=""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xmlns=""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xmlns=""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xmlns=""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xmlns=""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xmlns=""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xmlns=""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C89BE0-E34D-48FA-8ED2-CA69BFBC4FB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13" name="Picture Placeholder 7">
            <a:extLst>
              <a:ext uri="{FF2B5EF4-FFF2-40B4-BE49-F238E27FC236}">
                <a16:creationId xmlns:a16="http://schemas.microsoft.com/office/drawing/2014/main" xmlns=""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xmlns=""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xmlns=""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xmlns=""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39293AB-35CB-4344-A710-9C0BF396AE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xmlns=""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xmlns=""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xmlns=""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xmlns=""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xmlns=""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xmlns=""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xmlns=""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xmlns=""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xmlns=""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xmlns=""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xmlns=""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xmlns=""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xmlns=""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xmlns=""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xmlns=""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6B7C369-B3B1-47DB-AFB5-4A2FA0A046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xmlns=""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xmlns=""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xmlns=""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xmlns=""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xmlns=""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xmlns=""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xmlns=""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xmlns=""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xmlns=""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xmlns=""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xmlns=""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xmlns=""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xmlns=""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xmlns=""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xmlns=""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xmlns=""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xmlns=""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xmlns=""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xmlns=""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xmlns=""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xmlns=""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xmlns=""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xmlns=""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xmlns=""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xmlns=""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xmlns=""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xmlns=""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xmlns=""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xmlns=""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xmlns=""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xmlns=""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xmlns=""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xmlns=""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xmlns=""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BC2989-2CED-47FB-8D23-FF60F2561E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3" name="Date Placeholder 2">
            <a:extLst>
              <a:ext uri="{FF2B5EF4-FFF2-40B4-BE49-F238E27FC236}">
                <a16:creationId xmlns:a16="http://schemas.microsoft.com/office/drawing/2014/main" xmlns=""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xmlns="" id="{137D1BF6-CA32-48D3-B8AE-5D5C621A7EB5}"/>
              </a:ext>
              <a:ext uri="{C183D7F6-B498-43B3-948B-1728B52AA6E4}">
                <adec:decorative xmlns:adec="http://schemas.microsoft.com/office/drawing/2017/decorative" xmlns=""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xmlns=""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xmlns=""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xmlns=""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xmlns=""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xmlns=""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xmlns=""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xmlns=""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xmlns=""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xmlns=""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xmlns=""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99B8705-C027-4E12-892E-C32FF13296F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xmlns=""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xmlns=""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xmlns=""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xmlns=""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xmlns=""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xmlns=""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xmlns=""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xmlns=""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xmlns=""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xmlns=""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B95BA1F-6B83-4358-A202-FD15470976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4" name="Date Placeholder 3">
            <a:extLst>
              <a:ext uri="{FF2B5EF4-FFF2-40B4-BE49-F238E27FC236}">
                <a16:creationId xmlns:a16="http://schemas.microsoft.com/office/drawing/2014/main" xmlns=""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a16="http://schemas.microsoft.com/office/drawing/2014/main" xmlns=""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xmlns=""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xmlns=""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xmlns=""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xmlns=""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xmlns=""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xmlns=""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xmlns=""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xmlns=""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xmlns=""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xmlns=""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xmlns=""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xmlns=""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A781AFB-2572-4954-B05E-84CDE1D883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5" name="Date Placeholder 4">
            <a:extLst>
              <a:ext uri="{FF2B5EF4-FFF2-40B4-BE49-F238E27FC236}">
                <a16:creationId xmlns:a16="http://schemas.microsoft.com/office/drawing/2014/main" xmlns=""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xmlns=""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xmlns=""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xmlns=""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xmlns=""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xmlns=""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xmlns=""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xmlns=""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xmlns=""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xmlns=""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A0CE26C-A8CF-4DC0-9913-86FF0ED8762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
            <a:ext cx="10058400" cy="6857999"/>
          </a:xfrm>
          <a:prstGeom prst="rect">
            <a:avLst/>
          </a:prstGeom>
        </p:spPr>
      </p:pic>
      <p:sp>
        <p:nvSpPr>
          <p:cNvPr id="7" name="Date Placeholder 6">
            <a:extLst>
              <a:ext uri="{FF2B5EF4-FFF2-40B4-BE49-F238E27FC236}">
                <a16:creationId xmlns:a16="http://schemas.microsoft.com/office/drawing/2014/main" xmlns=""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a16="http://schemas.microsoft.com/office/drawing/2014/main" xmlns=""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xmlns=""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xmlns=""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xmlns=""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xmlns=""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xmlns=""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xmlns=""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xmlns=""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xmlns=""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xmlns=""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xmlns=""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xmlns=""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a16="http://schemas.microsoft.com/office/drawing/2014/main" xmlns=""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a16="http://schemas.microsoft.com/office/drawing/2014/main" xmlns=""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a16="http://schemas.microsoft.com/office/drawing/2014/main" xmlns=""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7C8E50C-1C7A-4E62-B38F-3E12A174C85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a16="http://schemas.microsoft.com/office/drawing/2014/main" xmlns=""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xmlns=""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xmlns=""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a16="http://schemas.microsoft.com/office/drawing/2014/main" xmlns=""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xmlns=""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xmlns=""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xmlns=""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2684757-E21D-414B-B627-1E0D15F89CA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a16="http://schemas.microsoft.com/office/drawing/2014/main" xmlns=""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xmlns=""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xmlns=""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xmlns=""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xmlns=""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xmlns=""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xmlns=""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xmlns=""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xmlns=""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927D588-C832-4149-9B9F-D817459D8B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94" y="0"/>
            <a:ext cx="10055612" cy="6858000"/>
          </a:xfrm>
          <a:prstGeom prst="rect">
            <a:avLst/>
          </a:prstGeom>
        </p:spPr>
      </p:pic>
      <p:sp>
        <p:nvSpPr>
          <p:cNvPr id="5" name="Date Placeholder 4">
            <a:extLst>
              <a:ext uri="{FF2B5EF4-FFF2-40B4-BE49-F238E27FC236}">
                <a16:creationId xmlns:a16="http://schemas.microsoft.com/office/drawing/2014/main" xmlns=""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a16="http://schemas.microsoft.com/office/drawing/2014/main" xmlns=""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xmlns=""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xmlns=""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xmlns=""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xmlns=""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xmlns=""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xmlns=""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xmlns=""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xmlns=""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xmlns=""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xmlns=""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a16="http://schemas.microsoft.com/office/drawing/2014/main" xmlns=""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xmlns=""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59958" y="1534579"/>
            <a:ext cx="9813851" cy="1077218"/>
          </a:xfrm>
          <a:prstGeom prst="rect">
            <a:avLst/>
          </a:prstGeom>
          <a:noFill/>
        </p:spPr>
        <p:txBody>
          <a:bodyPr wrap="square" rtlCol="0">
            <a:spAutoFit/>
          </a:bodyPr>
          <a:lstStyle/>
          <a:p>
            <a:pPr algn="ctr"/>
            <a:r>
              <a:rPr lang="en-US" sz="3200" b="1" dirty="0" smtClean="0">
                <a:solidFill>
                  <a:schemeClr val="bg1"/>
                </a:solidFill>
              </a:rPr>
              <a:t>The Four Jesus Steak Meals </a:t>
            </a:r>
          </a:p>
          <a:p>
            <a:pPr algn="ctr"/>
            <a:r>
              <a:rPr lang="en-US" sz="3200" b="1" dirty="0" smtClean="0">
                <a:solidFill>
                  <a:schemeClr val="bg1"/>
                </a:solidFill>
              </a:rPr>
              <a:t>Summer 2024</a:t>
            </a:r>
            <a:endParaRPr lang="en-US" sz="3200" b="1" dirty="0">
              <a:solidFill>
                <a:schemeClr val="bg1"/>
              </a:solidFill>
            </a:endParaRPr>
          </a:p>
        </p:txBody>
      </p:sp>
      <p:pic>
        <p:nvPicPr>
          <p:cNvPr id="2050" name="Picture 2" descr="Steak roast with all the trimm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0653" y="297660"/>
            <a:ext cx="2406873" cy="21860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177" y="3136126"/>
            <a:ext cx="2913321" cy="830997"/>
          </a:xfrm>
          <a:prstGeom prst="rect">
            <a:avLst/>
          </a:prstGeom>
          <a:noFill/>
        </p:spPr>
        <p:txBody>
          <a:bodyPr wrap="square" rtlCol="0">
            <a:spAutoFit/>
          </a:bodyPr>
          <a:lstStyle/>
          <a:p>
            <a:r>
              <a:rPr lang="en-US" sz="2400" b="1" dirty="0" smtClean="0">
                <a:solidFill>
                  <a:schemeClr val="bg1"/>
                </a:solidFill>
              </a:rPr>
              <a:t>July 21</a:t>
            </a:r>
          </a:p>
          <a:p>
            <a:r>
              <a:rPr lang="en-US" sz="2400" b="1" dirty="0" smtClean="0">
                <a:solidFill>
                  <a:schemeClr val="bg1"/>
                </a:solidFill>
              </a:rPr>
              <a:t>Colossians</a:t>
            </a:r>
          </a:p>
        </p:txBody>
      </p:sp>
      <p:sp>
        <p:nvSpPr>
          <p:cNvPr id="9" name="TextBox 8"/>
          <p:cNvSpPr txBox="1"/>
          <p:nvPr/>
        </p:nvSpPr>
        <p:spPr>
          <a:xfrm>
            <a:off x="249796" y="5213020"/>
            <a:ext cx="2504044" cy="830997"/>
          </a:xfrm>
          <a:prstGeom prst="rect">
            <a:avLst/>
          </a:prstGeom>
          <a:noFill/>
        </p:spPr>
        <p:txBody>
          <a:bodyPr wrap="square" rtlCol="0">
            <a:spAutoFit/>
          </a:bodyPr>
          <a:lstStyle/>
          <a:p>
            <a:r>
              <a:rPr lang="en-US" sz="2400" b="1" dirty="0" smtClean="0">
                <a:solidFill>
                  <a:schemeClr val="bg1"/>
                </a:solidFill>
              </a:rPr>
              <a:t>September 8</a:t>
            </a:r>
          </a:p>
          <a:p>
            <a:r>
              <a:rPr lang="en-US" sz="2400" b="1" dirty="0" smtClean="0">
                <a:solidFill>
                  <a:schemeClr val="bg1"/>
                </a:solidFill>
              </a:rPr>
              <a:t>Ephesians  </a:t>
            </a:r>
            <a:endParaRPr lang="en-US" sz="1600" dirty="0" smtClean="0">
              <a:solidFill>
                <a:schemeClr val="bg1"/>
              </a:solidFill>
            </a:endParaRPr>
          </a:p>
        </p:txBody>
      </p:sp>
      <p:pic>
        <p:nvPicPr>
          <p:cNvPr id="2052" name="Picture 4" descr="Summer Mini Series Session 2: Homemade Ice Cream &amp; &quot;Hug T-shirt&quot; | Mysite"/>
          <p:cNvPicPr>
            <a:picLocks noChangeAspect="1" noChangeArrowheads="1"/>
          </p:cNvPicPr>
          <p:nvPr/>
        </p:nvPicPr>
        <p:blipFill rotWithShape="1">
          <a:blip r:embed="rId3">
            <a:extLst>
              <a:ext uri="{28A0092B-C50C-407E-A947-70E740481C1C}">
                <a14:useLocalDpi xmlns:a14="http://schemas.microsoft.com/office/drawing/2010/main" val="0"/>
              </a:ext>
            </a:extLst>
          </a:blip>
          <a:srcRect l="23420" t="38244" r="8647" b="29952"/>
          <a:stretch/>
        </p:blipFill>
        <p:spPr bwMode="auto">
          <a:xfrm>
            <a:off x="986119" y="127539"/>
            <a:ext cx="5507666" cy="14070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4"/>
          <a:srcRect t="3894"/>
          <a:stretch/>
        </p:blipFill>
        <p:spPr bwMode="auto">
          <a:xfrm>
            <a:off x="7220024" y="2820211"/>
            <a:ext cx="2487501" cy="1617839"/>
          </a:xfrm>
          <a:prstGeom prst="rect">
            <a:avLst/>
          </a:prstGeom>
          <a:ln>
            <a:noFill/>
          </a:ln>
          <a:extLst>
            <a:ext uri="{53640926-AAD7-44D8-BBD7-CCE9431645EC}">
              <a14:shadowObscured xmlns:a14="http://schemas.microsoft.com/office/drawing/2010/main"/>
            </a:ext>
          </a:extLst>
        </p:spPr>
      </p:pic>
      <p:pic>
        <p:nvPicPr>
          <p:cNvPr id="16" name="Picture 15"/>
          <p:cNvPicPr/>
          <p:nvPr/>
        </p:nvPicPr>
        <p:blipFill rotWithShape="1">
          <a:blip r:embed="rId5"/>
          <a:srcRect l="2933"/>
          <a:stretch/>
        </p:blipFill>
        <p:spPr bwMode="auto">
          <a:xfrm>
            <a:off x="2317898" y="2690037"/>
            <a:ext cx="2658140" cy="1716109"/>
          </a:xfrm>
          <a:prstGeom prst="rect">
            <a:avLst/>
          </a:prstGeom>
          <a:ln>
            <a:noFill/>
          </a:ln>
          <a:extLst>
            <a:ext uri="{53640926-AAD7-44D8-BBD7-CCE9431645EC}">
              <a14:shadowObscured xmlns:a14="http://schemas.microsoft.com/office/drawing/2010/main"/>
            </a:ext>
          </a:extLst>
        </p:spPr>
      </p:pic>
      <p:sp>
        <p:nvSpPr>
          <p:cNvPr id="17" name="TextBox 16"/>
          <p:cNvSpPr txBox="1"/>
          <p:nvPr/>
        </p:nvSpPr>
        <p:spPr>
          <a:xfrm>
            <a:off x="5337543" y="3151567"/>
            <a:ext cx="2094615" cy="830997"/>
          </a:xfrm>
          <a:prstGeom prst="rect">
            <a:avLst/>
          </a:prstGeom>
          <a:noFill/>
        </p:spPr>
        <p:txBody>
          <a:bodyPr wrap="square" rtlCol="0">
            <a:spAutoFit/>
          </a:bodyPr>
          <a:lstStyle/>
          <a:p>
            <a:r>
              <a:rPr lang="en-US" sz="2400" b="1" dirty="0" smtClean="0">
                <a:solidFill>
                  <a:schemeClr val="bg1"/>
                </a:solidFill>
              </a:rPr>
              <a:t>August 4</a:t>
            </a:r>
          </a:p>
          <a:p>
            <a:r>
              <a:rPr lang="en-US" sz="2400" b="1" dirty="0" smtClean="0">
                <a:solidFill>
                  <a:schemeClr val="bg1"/>
                </a:solidFill>
              </a:rPr>
              <a:t>Romans </a:t>
            </a:r>
            <a:endParaRPr lang="en-US" sz="1600" dirty="0" smtClean="0">
              <a:solidFill>
                <a:schemeClr val="bg1"/>
              </a:solidFill>
            </a:endParaRPr>
          </a:p>
        </p:txBody>
      </p:sp>
      <p:sp>
        <p:nvSpPr>
          <p:cNvPr id="18" name="TextBox 17"/>
          <p:cNvSpPr txBox="1"/>
          <p:nvPr/>
        </p:nvSpPr>
        <p:spPr>
          <a:xfrm>
            <a:off x="4976037" y="5225966"/>
            <a:ext cx="2456121" cy="830997"/>
          </a:xfrm>
          <a:prstGeom prst="rect">
            <a:avLst/>
          </a:prstGeom>
          <a:noFill/>
        </p:spPr>
        <p:txBody>
          <a:bodyPr wrap="square" rtlCol="0">
            <a:spAutoFit/>
          </a:bodyPr>
          <a:lstStyle/>
          <a:p>
            <a:r>
              <a:rPr lang="en-US" sz="2400" b="1" dirty="0" smtClean="0">
                <a:solidFill>
                  <a:schemeClr val="bg1"/>
                </a:solidFill>
              </a:rPr>
              <a:t>September 29</a:t>
            </a:r>
          </a:p>
          <a:p>
            <a:r>
              <a:rPr lang="en-US" sz="2400" b="1" dirty="0" smtClean="0">
                <a:solidFill>
                  <a:schemeClr val="bg1"/>
                </a:solidFill>
              </a:rPr>
              <a:t>Hebrews  </a:t>
            </a:r>
            <a:endParaRPr lang="en-US" sz="1600" dirty="0" smtClean="0">
              <a:solidFill>
                <a:schemeClr val="bg1"/>
              </a:solidFill>
            </a:endParaRPr>
          </a:p>
        </p:txBody>
      </p:sp>
      <p:pic>
        <p:nvPicPr>
          <p:cNvPr id="19" name="Picture 18"/>
          <p:cNvPicPr/>
          <p:nvPr/>
        </p:nvPicPr>
        <p:blipFill rotWithShape="1">
          <a:blip r:embed="rId6"/>
          <a:srcRect l="3871" r="2730" b="5015"/>
          <a:stretch/>
        </p:blipFill>
        <p:spPr>
          <a:xfrm>
            <a:off x="2317898" y="4827685"/>
            <a:ext cx="2658140" cy="1763364"/>
          </a:xfrm>
          <a:prstGeom prst="rect">
            <a:avLst/>
          </a:prstGeom>
        </p:spPr>
      </p:pic>
      <p:pic>
        <p:nvPicPr>
          <p:cNvPr id="2058" name="Picture 10" descr="Jesus the Radiance of God's Glory - Hebrews 1:1-3 — Father's House Church"/>
          <p:cNvPicPr>
            <a:picLocks noChangeAspect="1" noChangeArrowheads="1"/>
          </p:cNvPicPr>
          <p:nvPr/>
        </p:nvPicPr>
        <p:blipFill rotWithShape="1">
          <a:blip r:embed="rId7">
            <a:extLst>
              <a:ext uri="{28A0092B-C50C-407E-A947-70E740481C1C}">
                <a14:useLocalDpi xmlns:a14="http://schemas.microsoft.com/office/drawing/2010/main" val="0"/>
              </a:ext>
            </a:extLst>
          </a:blip>
          <a:srcRect l="17162" t="22105" r="20823" b="31599"/>
          <a:stretch/>
        </p:blipFill>
        <p:spPr bwMode="auto">
          <a:xfrm>
            <a:off x="7220024" y="4827685"/>
            <a:ext cx="2550782" cy="1719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0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186" y="804737"/>
            <a:ext cx="9638095" cy="542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7740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Jesus Is United With All Of His </a:t>
            </a:r>
          </a:p>
          <a:p>
            <a:pPr algn="ctr"/>
            <a:r>
              <a:rPr lang="en-US" sz="3200" dirty="0" smtClean="0">
                <a:solidFill>
                  <a:srgbClr val="FFFF00"/>
                </a:solidFill>
              </a:rPr>
              <a:t>Offices Of Redemption </a:t>
            </a:r>
            <a:endParaRPr lang="en-US" sz="3200" dirty="0">
              <a:solidFill>
                <a:srgbClr val="FFFF00"/>
              </a:solidFill>
            </a:endParaRPr>
          </a:p>
        </p:txBody>
      </p:sp>
      <p:sp>
        <p:nvSpPr>
          <p:cNvPr id="2" name="TextBox 1"/>
          <p:cNvSpPr txBox="1"/>
          <p:nvPr/>
        </p:nvSpPr>
        <p:spPr>
          <a:xfrm>
            <a:off x="390403" y="3371952"/>
            <a:ext cx="7204955" cy="707886"/>
          </a:xfrm>
          <a:prstGeom prst="rect">
            <a:avLst/>
          </a:prstGeom>
          <a:noFill/>
        </p:spPr>
        <p:txBody>
          <a:bodyPr wrap="square" rtlCol="0">
            <a:spAutoFit/>
          </a:bodyPr>
          <a:lstStyle/>
          <a:p>
            <a:r>
              <a:rPr lang="en-US" sz="2000" dirty="0" smtClean="0">
                <a:solidFill>
                  <a:schemeClr val="bg1"/>
                </a:solidFill>
              </a:rPr>
              <a:t>BUT HE ALSO WORKS IN A RIGHTEOUS MOTIVE AND DESIRES TO  BE HOLY AS OUR CHIEF SHEPHERD</a:t>
            </a:r>
          </a:p>
        </p:txBody>
      </p:sp>
      <p:sp>
        <p:nvSpPr>
          <p:cNvPr id="3" name="Rectangle 2"/>
          <p:cNvSpPr/>
          <p:nvPr/>
        </p:nvSpPr>
        <p:spPr>
          <a:xfrm>
            <a:off x="473591" y="5015181"/>
            <a:ext cx="8877300" cy="1754326"/>
          </a:xfrm>
          <a:prstGeom prst="rect">
            <a:avLst/>
          </a:prstGeom>
        </p:spPr>
        <p:txBody>
          <a:bodyPr wrap="square">
            <a:spAutoFit/>
          </a:bodyPr>
          <a:lstStyle/>
          <a:p>
            <a:r>
              <a:rPr lang="en-US" dirty="0" smtClean="0">
                <a:solidFill>
                  <a:schemeClr val="bg1"/>
                </a:solidFill>
              </a:rPr>
              <a:t>See </a:t>
            </a:r>
            <a:r>
              <a:rPr lang="en-US" dirty="0">
                <a:solidFill>
                  <a:schemeClr val="bg1"/>
                </a:solidFill>
              </a:rPr>
              <a:t>to it, brothers, that none of you has a sinful, unbelieving heart that turns away from the living God. </a:t>
            </a:r>
            <a:r>
              <a:rPr lang="en-US" baseline="30000" dirty="0">
                <a:solidFill>
                  <a:schemeClr val="bg1"/>
                </a:solidFill>
              </a:rPr>
              <a:t>13 </a:t>
            </a:r>
            <a:r>
              <a:rPr lang="en-US" dirty="0">
                <a:solidFill>
                  <a:schemeClr val="bg1"/>
                </a:solidFill>
              </a:rPr>
              <a:t> But encourage one another daily, as long as it is called Today, so that none of you may be hardened by sin's deceitfulness. </a:t>
            </a:r>
            <a:r>
              <a:rPr lang="en-US" baseline="30000" dirty="0">
                <a:solidFill>
                  <a:schemeClr val="bg1"/>
                </a:solidFill>
              </a:rPr>
              <a:t>14 </a:t>
            </a:r>
            <a:r>
              <a:rPr lang="en-US" dirty="0">
                <a:solidFill>
                  <a:schemeClr val="bg1"/>
                </a:solidFill>
              </a:rPr>
              <a:t> We have come to share in Christ if we hold firmly till the end the confidence we had at first. </a:t>
            </a:r>
            <a:r>
              <a:rPr lang="en-US" baseline="30000" dirty="0">
                <a:solidFill>
                  <a:schemeClr val="bg1"/>
                </a:solidFill>
              </a:rPr>
              <a:t>15 </a:t>
            </a:r>
            <a:r>
              <a:rPr lang="en-US" dirty="0">
                <a:solidFill>
                  <a:schemeClr val="bg1"/>
                </a:solidFill>
              </a:rPr>
              <a:t> As has just been said: "Today, if you hear his voice, do not harden your hearts as you did in the rebellion." </a:t>
            </a:r>
            <a:r>
              <a:rPr lang="en-US" b="1" dirty="0">
                <a:solidFill>
                  <a:schemeClr val="bg1"/>
                </a:solidFill>
              </a:rPr>
              <a:t>Hebrews 3:12-15 (NIV) </a:t>
            </a:r>
            <a:endParaRPr lang="en-US" dirty="0">
              <a:solidFill>
                <a:schemeClr val="bg1"/>
              </a:solidFill>
            </a:endParaRPr>
          </a:p>
        </p:txBody>
      </p:sp>
      <p:pic>
        <p:nvPicPr>
          <p:cNvPr id="6" name="Picture 2" descr="Who were the high priests of Israel? – Knox Church (EPC)"/>
          <p:cNvPicPr>
            <a:picLocks noChangeAspect="1" noChangeArrowheads="1"/>
          </p:cNvPicPr>
          <p:nvPr/>
        </p:nvPicPr>
        <p:blipFill rotWithShape="1">
          <a:blip r:embed="rId2">
            <a:extLst>
              <a:ext uri="{28A0092B-C50C-407E-A947-70E740481C1C}">
                <a14:useLocalDpi xmlns:a14="http://schemas.microsoft.com/office/drawing/2010/main" val="0"/>
              </a:ext>
            </a:extLst>
          </a:blip>
          <a:srcRect l="56406" t="-397" r="12060" b="22516"/>
          <a:stretch/>
        </p:blipFill>
        <p:spPr bwMode="auto">
          <a:xfrm>
            <a:off x="5166106" y="1161197"/>
            <a:ext cx="997401" cy="138482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473591" y="1161197"/>
            <a:ext cx="5029200" cy="830997"/>
          </a:xfrm>
          <a:prstGeom prst="rect">
            <a:avLst/>
          </a:prstGeom>
        </p:spPr>
        <p:txBody>
          <a:bodyPr>
            <a:spAutoFit/>
          </a:bodyPr>
          <a:lstStyle/>
          <a:p>
            <a:r>
              <a:rPr lang="en-US" sz="2400" dirty="0">
                <a:solidFill>
                  <a:schemeClr val="bg1"/>
                </a:solidFill>
              </a:rPr>
              <a:t>JESUS MEDIATES OUR SALVATION AS A HIGH PRIEST</a:t>
            </a:r>
          </a:p>
        </p:txBody>
      </p:sp>
      <p:pic>
        <p:nvPicPr>
          <p:cNvPr id="8" name="Picture 2" descr="Shepherds Staff-foton och fler bilder på Fåraherde - Fåraherde, Herdestav,  Käpp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1805" y="1983297"/>
            <a:ext cx="1539086" cy="230863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90403" y="1891278"/>
            <a:ext cx="5029200" cy="1477328"/>
          </a:xfrm>
          <a:prstGeom prst="rect">
            <a:avLst/>
          </a:prstGeom>
        </p:spPr>
        <p:txBody>
          <a:bodyPr>
            <a:spAutoFit/>
          </a:bodyPr>
          <a:lstStyle/>
          <a:p>
            <a:r>
              <a:rPr lang="en-US" dirty="0" smtClean="0">
                <a:solidFill>
                  <a:srgbClr val="FFFF00"/>
                </a:solidFill>
              </a:rPr>
              <a:t>For </a:t>
            </a:r>
            <a:r>
              <a:rPr lang="en-US" dirty="0">
                <a:solidFill>
                  <a:srgbClr val="FFFF00"/>
                </a:solidFill>
              </a:rPr>
              <a:t>there is one God and one </a:t>
            </a:r>
            <a:r>
              <a:rPr lang="en-US" dirty="0" smtClean="0">
                <a:solidFill>
                  <a:srgbClr val="FFFF00"/>
                </a:solidFill>
              </a:rPr>
              <a:t>Mediator </a:t>
            </a:r>
            <a:r>
              <a:rPr lang="en-US" dirty="0">
                <a:solidFill>
                  <a:srgbClr val="FFFF00"/>
                </a:solidFill>
              </a:rPr>
              <a:t>between God and men, the man Christ Jesus, </a:t>
            </a:r>
            <a:r>
              <a:rPr lang="en-US" baseline="30000" dirty="0">
                <a:solidFill>
                  <a:srgbClr val="FFFF00"/>
                </a:solidFill>
              </a:rPr>
              <a:t>6 </a:t>
            </a:r>
            <a:r>
              <a:rPr lang="en-US" dirty="0">
                <a:solidFill>
                  <a:srgbClr val="FFFF00"/>
                </a:solidFill>
              </a:rPr>
              <a:t> who gave himself as a ransom for all men--the testimony given in its proper time. </a:t>
            </a:r>
            <a:r>
              <a:rPr lang="en-US" b="1" dirty="0">
                <a:solidFill>
                  <a:srgbClr val="FFFF00"/>
                </a:solidFill>
              </a:rPr>
              <a:t>1 Timothy 2:5-6 (NIV) </a:t>
            </a:r>
            <a:endParaRPr lang="en-US" dirty="0">
              <a:solidFill>
                <a:srgbClr val="FFFF00"/>
              </a:solidFill>
            </a:endParaRPr>
          </a:p>
        </p:txBody>
      </p:sp>
      <p:sp>
        <p:nvSpPr>
          <p:cNvPr id="9" name="Rectangle 8"/>
          <p:cNvSpPr/>
          <p:nvPr/>
        </p:nvSpPr>
        <p:spPr>
          <a:xfrm>
            <a:off x="486624" y="4079136"/>
            <a:ext cx="6756148" cy="923330"/>
          </a:xfrm>
          <a:prstGeom prst="rect">
            <a:avLst/>
          </a:prstGeom>
        </p:spPr>
        <p:txBody>
          <a:bodyPr wrap="square">
            <a:spAutoFit/>
          </a:bodyPr>
          <a:lstStyle/>
          <a:p>
            <a:r>
              <a:rPr lang="en-US" dirty="0" smtClean="0">
                <a:solidFill>
                  <a:srgbClr val="FFFF00"/>
                </a:solidFill>
              </a:rPr>
              <a:t>I </a:t>
            </a:r>
            <a:r>
              <a:rPr lang="en-US" dirty="0">
                <a:solidFill>
                  <a:srgbClr val="FFFF00"/>
                </a:solidFill>
              </a:rPr>
              <a:t>will place over them one shepherd, my servant David, and he will tend them; he will tend them and be their shepherd. </a:t>
            </a:r>
            <a:r>
              <a:rPr lang="en-US" b="1" dirty="0">
                <a:solidFill>
                  <a:srgbClr val="FFFF00"/>
                </a:solidFill>
              </a:rPr>
              <a:t>Ezekiel 34:23 (NIV) </a:t>
            </a:r>
            <a:endParaRPr lang="en-US" dirty="0">
              <a:solidFill>
                <a:srgbClr val="FFFF00"/>
              </a:solidFill>
            </a:endParaRPr>
          </a:p>
        </p:txBody>
      </p:sp>
    </p:spTree>
    <p:extLst>
      <p:ext uri="{BB962C8B-B14F-4D97-AF65-F5344CB8AC3E}">
        <p14:creationId xmlns:p14="http://schemas.microsoft.com/office/powerpoint/2010/main" val="271244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5"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JESUS AND HIS EFFECTIVE WORK</a:t>
            </a:r>
          </a:p>
          <a:p>
            <a:pPr algn="ctr"/>
            <a:r>
              <a:rPr lang="en-US" sz="3200" dirty="0" smtClean="0">
                <a:solidFill>
                  <a:srgbClr val="FFFF00"/>
                </a:solidFill>
              </a:rPr>
              <a:t>OF RECONCILING AND SHEPHERDING SINNERS</a:t>
            </a:r>
            <a:endParaRPr lang="en-US" sz="3200" dirty="0">
              <a:solidFill>
                <a:srgbClr val="FFFF00"/>
              </a:solidFill>
            </a:endParaRPr>
          </a:p>
        </p:txBody>
      </p:sp>
      <p:sp>
        <p:nvSpPr>
          <p:cNvPr id="2" name="Rectangle 1"/>
          <p:cNvSpPr/>
          <p:nvPr/>
        </p:nvSpPr>
        <p:spPr>
          <a:xfrm>
            <a:off x="434566" y="1306118"/>
            <a:ext cx="9180214" cy="2308324"/>
          </a:xfrm>
          <a:prstGeom prst="rect">
            <a:avLst/>
          </a:prstGeom>
        </p:spPr>
        <p:txBody>
          <a:bodyPr wrap="square">
            <a:spAutoFit/>
          </a:bodyPr>
          <a:lstStyle/>
          <a:p>
            <a:r>
              <a:rPr lang="en-US" sz="2400" dirty="0" smtClean="0">
                <a:solidFill>
                  <a:schemeClr val="bg1"/>
                </a:solidFill>
              </a:rPr>
              <a:t>Because </a:t>
            </a:r>
            <a:r>
              <a:rPr lang="en-US" sz="2400" dirty="0">
                <a:solidFill>
                  <a:schemeClr val="bg1"/>
                </a:solidFill>
              </a:rPr>
              <a:t>Jesus lives forever, </a:t>
            </a:r>
            <a:r>
              <a:rPr lang="en-US" sz="2400" dirty="0" smtClean="0">
                <a:solidFill>
                  <a:schemeClr val="bg1"/>
                </a:solidFill>
              </a:rPr>
              <a:t>He </a:t>
            </a:r>
            <a:r>
              <a:rPr lang="en-US" sz="2400" dirty="0">
                <a:solidFill>
                  <a:schemeClr val="bg1"/>
                </a:solidFill>
              </a:rPr>
              <a:t>has a permanent priesthood. </a:t>
            </a:r>
            <a:r>
              <a:rPr lang="en-US" sz="2400" baseline="30000" dirty="0">
                <a:solidFill>
                  <a:schemeClr val="bg1"/>
                </a:solidFill>
              </a:rPr>
              <a:t>25 </a:t>
            </a:r>
            <a:r>
              <a:rPr lang="en-US" sz="2400" dirty="0">
                <a:solidFill>
                  <a:schemeClr val="bg1"/>
                </a:solidFill>
              </a:rPr>
              <a:t> Therefore </a:t>
            </a:r>
            <a:r>
              <a:rPr lang="en-US" sz="2400" b="1" dirty="0" smtClean="0">
                <a:solidFill>
                  <a:srgbClr val="FFFF00"/>
                </a:solidFill>
              </a:rPr>
              <a:t>He </a:t>
            </a:r>
            <a:r>
              <a:rPr lang="en-US" sz="2400" b="1" dirty="0">
                <a:solidFill>
                  <a:srgbClr val="FFFF00"/>
                </a:solidFill>
              </a:rPr>
              <a:t>is able to save completely </a:t>
            </a:r>
            <a:r>
              <a:rPr lang="en-US" sz="2400" b="1" dirty="0" smtClean="0">
                <a:solidFill>
                  <a:srgbClr val="FFFF00"/>
                </a:solidFill>
              </a:rPr>
              <a:t>(perfectly, to the uttermost) those </a:t>
            </a:r>
            <a:r>
              <a:rPr lang="en-US" sz="2400" b="1" dirty="0">
                <a:solidFill>
                  <a:srgbClr val="FFFF00"/>
                </a:solidFill>
              </a:rPr>
              <a:t>who come to God through </a:t>
            </a:r>
            <a:r>
              <a:rPr lang="en-US" sz="2400" b="1" dirty="0" smtClean="0">
                <a:solidFill>
                  <a:srgbClr val="FFFF00"/>
                </a:solidFill>
              </a:rPr>
              <a:t>Him</a:t>
            </a:r>
            <a:r>
              <a:rPr lang="en-US" sz="2400" dirty="0">
                <a:solidFill>
                  <a:schemeClr val="bg1"/>
                </a:solidFill>
              </a:rPr>
              <a:t>, because </a:t>
            </a:r>
            <a:r>
              <a:rPr lang="en-US" sz="2400" dirty="0" smtClean="0">
                <a:solidFill>
                  <a:schemeClr val="bg1"/>
                </a:solidFill>
              </a:rPr>
              <a:t>He </a:t>
            </a:r>
            <a:r>
              <a:rPr lang="en-US" sz="2400" dirty="0">
                <a:solidFill>
                  <a:schemeClr val="bg1"/>
                </a:solidFill>
              </a:rPr>
              <a:t>always lives to intercede for them. </a:t>
            </a:r>
            <a:r>
              <a:rPr lang="en-US" sz="2400" baseline="30000" dirty="0">
                <a:solidFill>
                  <a:schemeClr val="bg1"/>
                </a:solidFill>
              </a:rPr>
              <a:t>26 </a:t>
            </a:r>
            <a:r>
              <a:rPr lang="en-US" sz="2400" dirty="0">
                <a:solidFill>
                  <a:schemeClr val="bg1"/>
                </a:solidFill>
              </a:rPr>
              <a:t> Such a high priest meets our need-</a:t>
            </a:r>
            <a:r>
              <a:rPr lang="en-US" sz="2400" dirty="0" smtClean="0">
                <a:solidFill>
                  <a:schemeClr val="bg1"/>
                </a:solidFill>
              </a:rPr>
              <a:t>-One </a:t>
            </a:r>
            <a:r>
              <a:rPr lang="en-US" sz="2400" dirty="0">
                <a:solidFill>
                  <a:schemeClr val="bg1"/>
                </a:solidFill>
              </a:rPr>
              <a:t>who is holy, blameless, pure, set apart from sinners, exalted above the heavens. </a:t>
            </a:r>
            <a:r>
              <a:rPr lang="en-US" sz="2400" b="1" dirty="0">
                <a:solidFill>
                  <a:schemeClr val="bg1"/>
                </a:solidFill>
              </a:rPr>
              <a:t>Hebrews 7:24-26 (NIV) </a:t>
            </a:r>
            <a:endParaRPr lang="en-US" sz="2400" dirty="0">
              <a:solidFill>
                <a:schemeClr val="bg1"/>
              </a:solidFill>
            </a:endParaRPr>
          </a:p>
        </p:txBody>
      </p:sp>
      <p:sp>
        <p:nvSpPr>
          <p:cNvPr id="3" name="Rectangle 2"/>
          <p:cNvSpPr/>
          <p:nvPr/>
        </p:nvSpPr>
        <p:spPr>
          <a:xfrm>
            <a:off x="434565" y="4090926"/>
            <a:ext cx="8962931" cy="2677656"/>
          </a:xfrm>
          <a:prstGeom prst="rect">
            <a:avLst/>
          </a:prstGeom>
        </p:spPr>
        <p:txBody>
          <a:bodyPr wrap="square">
            <a:spAutoFit/>
          </a:bodyPr>
          <a:lstStyle/>
          <a:p>
            <a:r>
              <a:rPr lang="en-US" sz="2800" dirty="0" smtClean="0">
                <a:solidFill>
                  <a:srgbClr val="FFFF00"/>
                </a:solidFill>
              </a:rPr>
              <a:t>But </a:t>
            </a:r>
            <a:r>
              <a:rPr lang="en-US" sz="2800" dirty="0">
                <a:solidFill>
                  <a:srgbClr val="FFFF00"/>
                </a:solidFill>
              </a:rPr>
              <a:t>the ministry Jesus has received is as superior to theirs as the covenant of which </a:t>
            </a:r>
            <a:r>
              <a:rPr lang="en-US" sz="2800" dirty="0" smtClean="0">
                <a:solidFill>
                  <a:srgbClr val="FFFF00"/>
                </a:solidFill>
              </a:rPr>
              <a:t>He </a:t>
            </a:r>
            <a:r>
              <a:rPr lang="en-US" sz="2800" dirty="0">
                <a:solidFill>
                  <a:srgbClr val="FFFF00"/>
                </a:solidFill>
              </a:rPr>
              <a:t>is </a:t>
            </a:r>
            <a:r>
              <a:rPr lang="en-US" sz="2800" dirty="0" smtClean="0">
                <a:solidFill>
                  <a:srgbClr val="FFFF00"/>
                </a:solidFill>
              </a:rPr>
              <a:t>Mediator (go-between, reconciler, intercessor) is </a:t>
            </a:r>
            <a:r>
              <a:rPr lang="en-US" sz="2800" dirty="0">
                <a:solidFill>
                  <a:srgbClr val="FFFF00"/>
                </a:solidFill>
              </a:rPr>
              <a:t>superior to the old one, and it is founded on better promises. </a:t>
            </a:r>
            <a:r>
              <a:rPr lang="en-US" sz="2800" b="1" dirty="0">
                <a:solidFill>
                  <a:srgbClr val="FFFF00"/>
                </a:solidFill>
              </a:rPr>
              <a:t>Hebrews 8:6 (NIV) </a:t>
            </a:r>
            <a:r>
              <a:rPr lang="en-US" sz="2800" dirty="0">
                <a:solidFill>
                  <a:srgbClr val="FFFF00"/>
                </a:solidFill>
              </a:rPr>
              <a:t/>
            </a:r>
            <a:br>
              <a:rPr lang="en-US" sz="2800" dirty="0">
                <a:solidFill>
                  <a:srgbClr val="FFFF00"/>
                </a:solidFill>
              </a:rPr>
            </a:br>
            <a:endParaRPr lang="en-US" sz="2800" dirty="0">
              <a:solidFill>
                <a:srgbClr val="FFFF00"/>
              </a:solidFill>
            </a:endParaRPr>
          </a:p>
        </p:txBody>
      </p:sp>
    </p:spTree>
    <p:extLst>
      <p:ext uri="{BB962C8B-B14F-4D97-AF65-F5344CB8AC3E}">
        <p14:creationId xmlns:p14="http://schemas.microsoft.com/office/powerpoint/2010/main" val="271244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THE FINISHED WORK OF CHRIST SPEAKS FOREVER IN HEAVEN </a:t>
            </a:r>
            <a:endParaRPr lang="en-US" sz="3200" dirty="0">
              <a:solidFill>
                <a:srgbClr val="FFFF00"/>
              </a:solidFill>
            </a:endParaRPr>
          </a:p>
        </p:txBody>
      </p:sp>
      <p:sp>
        <p:nvSpPr>
          <p:cNvPr id="2" name="Rectangle 1"/>
          <p:cNvSpPr/>
          <p:nvPr/>
        </p:nvSpPr>
        <p:spPr>
          <a:xfrm>
            <a:off x="280656" y="1258154"/>
            <a:ext cx="9379391" cy="3108543"/>
          </a:xfrm>
          <a:prstGeom prst="rect">
            <a:avLst/>
          </a:prstGeom>
        </p:spPr>
        <p:txBody>
          <a:bodyPr wrap="square">
            <a:spAutoFit/>
          </a:bodyPr>
          <a:lstStyle/>
          <a:p>
            <a:r>
              <a:rPr lang="en-US" sz="2800" baseline="30000" dirty="0">
                <a:solidFill>
                  <a:schemeClr val="bg1"/>
                </a:solidFill>
              </a:rPr>
              <a:t>11 </a:t>
            </a:r>
            <a:r>
              <a:rPr lang="en-US" sz="2800" dirty="0">
                <a:solidFill>
                  <a:schemeClr val="bg1"/>
                </a:solidFill>
              </a:rPr>
              <a:t> When Christ came as high priest of the good things that are already here, </a:t>
            </a:r>
            <a:r>
              <a:rPr lang="en-US" sz="2800" dirty="0" smtClean="0">
                <a:solidFill>
                  <a:schemeClr val="bg1"/>
                </a:solidFill>
              </a:rPr>
              <a:t>He </a:t>
            </a:r>
            <a:r>
              <a:rPr lang="en-US" sz="2800" dirty="0">
                <a:solidFill>
                  <a:schemeClr val="bg1"/>
                </a:solidFill>
              </a:rPr>
              <a:t>went through the greater and more perfect tabernacle that is not man-made, that is to say, not a part of this creation. </a:t>
            </a:r>
            <a:r>
              <a:rPr lang="en-US" sz="2800" baseline="30000" dirty="0">
                <a:solidFill>
                  <a:schemeClr val="bg1"/>
                </a:solidFill>
              </a:rPr>
              <a:t>12 </a:t>
            </a:r>
            <a:r>
              <a:rPr lang="en-US" sz="2800" dirty="0">
                <a:solidFill>
                  <a:schemeClr val="bg1"/>
                </a:solidFill>
              </a:rPr>
              <a:t> He did not enter by means of the blood of goats and calves; but he entered the Most Holy Place once for all by his own blood, having obtained eternal redemption. </a:t>
            </a:r>
            <a:r>
              <a:rPr lang="en-US" sz="2800" b="1" dirty="0">
                <a:solidFill>
                  <a:schemeClr val="bg1"/>
                </a:solidFill>
              </a:rPr>
              <a:t>Hebrews 9:11-12 (NIV) </a:t>
            </a:r>
            <a:endParaRPr lang="en-US" sz="2800" dirty="0">
              <a:solidFill>
                <a:schemeClr val="bg1"/>
              </a:solidFill>
            </a:endParaRPr>
          </a:p>
        </p:txBody>
      </p:sp>
      <p:sp>
        <p:nvSpPr>
          <p:cNvPr id="3" name="Rectangle 2"/>
          <p:cNvSpPr/>
          <p:nvPr/>
        </p:nvSpPr>
        <p:spPr>
          <a:xfrm>
            <a:off x="321397" y="4432261"/>
            <a:ext cx="9297908" cy="2308324"/>
          </a:xfrm>
          <a:prstGeom prst="rect">
            <a:avLst/>
          </a:prstGeom>
        </p:spPr>
        <p:txBody>
          <a:bodyPr wrap="square">
            <a:spAutoFit/>
          </a:bodyPr>
          <a:lstStyle/>
          <a:p>
            <a:r>
              <a:rPr lang="en-US" sz="2400" dirty="0" smtClean="0">
                <a:solidFill>
                  <a:srgbClr val="FFFF00"/>
                </a:solidFill>
              </a:rPr>
              <a:t>How </a:t>
            </a:r>
            <a:r>
              <a:rPr lang="en-US" sz="2400" dirty="0">
                <a:solidFill>
                  <a:srgbClr val="FFFF00"/>
                </a:solidFill>
              </a:rPr>
              <a:t>much more, then, will the blood of Christ, who through the eternal Spirit offered </a:t>
            </a:r>
            <a:r>
              <a:rPr lang="en-US" sz="2400" dirty="0" smtClean="0">
                <a:solidFill>
                  <a:srgbClr val="FFFF00"/>
                </a:solidFill>
              </a:rPr>
              <a:t>Himself </a:t>
            </a:r>
            <a:r>
              <a:rPr lang="en-US" sz="2400" dirty="0">
                <a:solidFill>
                  <a:srgbClr val="FFFF00"/>
                </a:solidFill>
              </a:rPr>
              <a:t>unblemished to God, cleanse our consciences from acts that lead to death, so that </a:t>
            </a:r>
            <a:r>
              <a:rPr lang="en-US" sz="2400" dirty="0" smtClean="0">
                <a:solidFill>
                  <a:srgbClr val="FFFF00"/>
                </a:solidFill>
              </a:rPr>
              <a:t>(AFTER BEING PURIFIED – WE ARE SO BLOWN AWAY WE WOULD NEVER WANT TO GRIEVE HIM WITH REPEATED SIN) we </a:t>
            </a:r>
            <a:r>
              <a:rPr lang="en-US" sz="2400" dirty="0">
                <a:solidFill>
                  <a:srgbClr val="FFFF00"/>
                </a:solidFill>
              </a:rPr>
              <a:t>may serve the living God! </a:t>
            </a:r>
            <a:r>
              <a:rPr lang="en-US" sz="2400" b="1" dirty="0">
                <a:solidFill>
                  <a:srgbClr val="FFFF00"/>
                </a:solidFill>
              </a:rPr>
              <a:t>Hebrews 9:14 (NIV) </a:t>
            </a:r>
            <a:endParaRPr lang="en-US" sz="2400" dirty="0">
              <a:solidFill>
                <a:srgbClr val="FFFF00"/>
              </a:solidFill>
            </a:endParaRPr>
          </a:p>
        </p:txBody>
      </p:sp>
    </p:spTree>
    <p:extLst>
      <p:ext uri="{BB962C8B-B14F-4D97-AF65-F5344CB8AC3E}">
        <p14:creationId xmlns:p14="http://schemas.microsoft.com/office/powerpoint/2010/main" val="398808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THE FINISHED WORK OF CHRIST SPEAKS FOREVER IN HEAVEN </a:t>
            </a:r>
            <a:endParaRPr lang="en-US" sz="3200" dirty="0">
              <a:solidFill>
                <a:srgbClr val="FFFF00"/>
              </a:solidFill>
            </a:endParaRPr>
          </a:p>
        </p:txBody>
      </p:sp>
      <p:sp>
        <p:nvSpPr>
          <p:cNvPr id="2" name="Rectangle 1"/>
          <p:cNvSpPr/>
          <p:nvPr/>
        </p:nvSpPr>
        <p:spPr>
          <a:xfrm>
            <a:off x="280656" y="1258154"/>
            <a:ext cx="9379391" cy="3108543"/>
          </a:xfrm>
          <a:prstGeom prst="rect">
            <a:avLst/>
          </a:prstGeom>
        </p:spPr>
        <p:txBody>
          <a:bodyPr wrap="square">
            <a:spAutoFit/>
          </a:bodyPr>
          <a:lstStyle/>
          <a:p>
            <a:r>
              <a:rPr lang="en-US" sz="2800" baseline="30000" dirty="0">
                <a:solidFill>
                  <a:schemeClr val="bg1"/>
                </a:solidFill>
              </a:rPr>
              <a:t>11 </a:t>
            </a:r>
            <a:r>
              <a:rPr lang="en-US" sz="2800" dirty="0">
                <a:solidFill>
                  <a:schemeClr val="bg1"/>
                </a:solidFill>
              </a:rPr>
              <a:t> When Christ came as high priest of the good things that are already here, </a:t>
            </a:r>
            <a:r>
              <a:rPr lang="en-US" sz="2800" dirty="0" smtClean="0">
                <a:solidFill>
                  <a:schemeClr val="bg1"/>
                </a:solidFill>
              </a:rPr>
              <a:t>He </a:t>
            </a:r>
            <a:r>
              <a:rPr lang="en-US" sz="2800" dirty="0">
                <a:solidFill>
                  <a:schemeClr val="bg1"/>
                </a:solidFill>
              </a:rPr>
              <a:t>went through the greater and more perfect tabernacle that is not man-made, that is to say, not a part of this creation. </a:t>
            </a:r>
            <a:r>
              <a:rPr lang="en-US" sz="2800" baseline="30000" dirty="0">
                <a:solidFill>
                  <a:schemeClr val="bg1"/>
                </a:solidFill>
              </a:rPr>
              <a:t>12 </a:t>
            </a:r>
            <a:r>
              <a:rPr lang="en-US" sz="2800" dirty="0">
                <a:solidFill>
                  <a:schemeClr val="bg1"/>
                </a:solidFill>
              </a:rPr>
              <a:t> He did not enter by means of the blood of goats and calves; but he entered the Most Holy Place once for all by his own blood, having obtained eternal redemption. </a:t>
            </a:r>
            <a:r>
              <a:rPr lang="en-US" sz="2800" b="1" dirty="0">
                <a:solidFill>
                  <a:schemeClr val="bg1"/>
                </a:solidFill>
              </a:rPr>
              <a:t>Hebrews 9:11-12 (NIV) </a:t>
            </a:r>
            <a:endParaRPr lang="en-US" sz="2800" dirty="0">
              <a:solidFill>
                <a:schemeClr val="bg1"/>
              </a:solidFill>
            </a:endParaRPr>
          </a:p>
        </p:txBody>
      </p:sp>
      <p:sp>
        <p:nvSpPr>
          <p:cNvPr id="3" name="Rectangle 2"/>
          <p:cNvSpPr/>
          <p:nvPr/>
        </p:nvSpPr>
        <p:spPr>
          <a:xfrm>
            <a:off x="321397" y="4432261"/>
            <a:ext cx="9297908" cy="2308324"/>
          </a:xfrm>
          <a:prstGeom prst="rect">
            <a:avLst/>
          </a:prstGeom>
        </p:spPr>
        <p:txBody>
          <a:bodyPr wrap="square">
            <a:spAutoFit/>
          </a:bodyPr>
          <a:lstStyle/>
          <a:p>
            <a:r>
              <a:rPr lang="en-US" sz="2400" dirty="0" smtClean="0">
                <a:solidFill>
                  <a:srgbClr val="FFFF00"/>
                </a:solidFill>
              </a:rPr>
              <a:t>How </a:t>
            </a:r>
            <a:r>
              <a:rPr lang="en-US" sz="2400" dirty="0">
                <a:solidFill>
                  <a:srgbClr val="FFFF00"/>
                </a:solidFill>
              </a:rPr>
              <a:t>much more, then, will the blood of Christ, who through the eternal Spirit offered </a:t>
            </a:r>
            <a:r>
              <a:rPr lang="en-US" sz="2400" dirty="0" smtClean="0">
                <a:solidFill>
                  <a:srgbClr val="FFFF00"/>
                </a:solidFill>
              </a:rPr>
              <a:t>Himself </a:t>
            </a:r>
            <a:r>
              <a:rPr lang="en-US" sz="2400" dirty="0">
                <a:solidFill>
                  <a:srgbClr val="FFFF00"/>
                </a:solidFill>
              </a:rPr>
              <a:t>unblemished to God, cleanse our consciences from acts that lead to death, so that </a:t>
            </a:r>
            <a:r>
              <a:rPr lang="en-US" sz="2400" dirty="0" smtClean="0">
                <a:solidFill>
                  <a:srgbClr val="FFFF00"/>
                </a:solidFill>
              </a:rPr>
              <a:t>(AFTER BEING PURIFIED – WE ARE SO BLOWN AWAY WE WOULD NEVER WANT TO GRIEVE HIM WITH REPEATED SIN) we </a:t>
            </a:r>
            <a:r>
              <a:rPr lang="en-US" sz="2400" dirty="0">
                <a:solidFill>
                  <a:srgbClr val="FFFF00"/>
                </a:solidFill>
              </a:rPr>
              <a:t>may serve the living God! </a:t>
            </a:r>
            <a:r>
              <a:rPr lang="en-US" sz="2400" b="1" dirty="0">
                <a:solidFill>
                  <a:srgbClr val="FFFF00"/>
                </a:solidFill>
              </a:rPr>
              <a:t>Hebrews 9:14 (NIV) </a:t>
            </a:r>
            <a:endParaRPr lang="en-US" sz="2400" dirty="0">
              <a:solidFill>
                <a:srgbClr val="FFFF00"/>
              </a:solidFill>
            </a:endParaRPr>
          </a:p>
        </p:txBody>
      </p:sp>
    </p:spTree>
    <p:extLst>
      <p:ext uri="{BB962C8B-B14F-4D97-AF65-F5344CB8AC3E}">
        <p14:creationId xmlns:p14="http://schemas.microsoft.com/office/powerpoint/2010/main" val="27124435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569660"/>
          </a:xfrm>
          <a:prstGeom prst="rect">
            <a:avLst/>
          </a:prstGeom>
        </p:spPr>
        <p:txBody>
          <a:bodyPr wrap="square">
            <a:spAutoFit/>
          </a:bodyPr>
          <a:lstStyle/>
          <a:p>
            <a:pPr algn="ctr"/>
            <a:r>
              <a:rPr lang="en-US" sz="3200" dirty="0" smtClean="0">
                <a:solidFill>
                  <a:srgbClr val="FFFF00"/>
                </a:solidFill>
              </a:rPr>
              <a:t>THE IMPACT OF THE GRACE THAT FLOWS</a:t>
            </a:r>
          </a:p>
          <a:p>
            <a:pPr algn="ctr"/>
            <a:r>
              <a:rPr lang="en-US" sz="3200" dirty="0" smtClean="0">
                <a:solidFill>
                  <a:srgbClr val="FFFF00"/>
                </a:solidFill>
              </a:rPr>
              <a:t>FROM THE GREAT SHEPHERD AND THE</a:t>
            </a:r>
          </a:p>
          <a:p>
            <a:pPr algn="ctr"/>
            <a:r>
              <a:rPr lang="en-US" sz="3200" dirty="0" smtClean="0">
                <a:solidFill>
                  <a:srgbClr val="FFFF00"/>
                </a:solidFill>
              </a:rPr>
              <a:t>MOTIVATING LOVE THAT JESUS OPENED UP</a:t>
            </a:r>
            <a:endParaRPr lang="en-US" sz="3200" dirty="0">
              <a:solidFill>
                <a:srgbClr val="FFFF00"/>
              </a:solidFill>
            </a:endParaRPr>
          </a:p>
        </p:txBody>
      </p:sp>
      <p:sp>
        <p:nvSpPr>
          <p:cNvPr id="2" name="Rectangle 1"/>
          <p:cNvSpPr/>
          <p:nvPr/>
        </p:nvSpPr>
        <p:spPr>
          <a:xfrm>
            <a:off x="443619" y="1809453"/>
            <a:ext cx="8781861" cy="2246769"/>
          </a:xfrm>
          <a:prstGeom prst="rect">
            <a:avLst/>
          </a:prstGeom>
        </p:spPr>
        <p:txBody>
          <a:bodyPr wrap="square">
            <a:spAutoFit/>
          </a:bodyPr>
          <a:lstStyle/>
          <a:p>
            <a:r>
              <a:rPr lang="en-US" sz="2800" dirty="0" smtClean="0">
                <a:solidFill>
                  <a:schemeClr val="bg1"/>
                </a:solidFill>
              </a:rPr>
              <a:t>This </a:t>
            </a:r>
            <a:r>
              <a:rPr lang="en-US" sz="2800" dirty="0">
                <a:solidFill>
                  <a:schemeClr val="bg1"/>
                </a:solidFill>
              </a:rPr>
              <a:t>is the covenant I will make with the house of Israel after that time, declares the Lord. I will put my laws in their minds and write them on their hearts. I will be their God, and they will be </a:t>
            </a:r>
            <a:r>
              <a:rPr lang="en-US" sz="2800" dirty="0" smtClean="0">
                <a:solidFill>
                  <a:schemeClr val="bg1"/>
                </a:solidFill>
              </a:rPr>
              <a:t>My </a:t>
            </a:r>
            <a:r>
              <a:rPr lang="en-US" sz="2800" dirty="0">
                <a:solidFill>
                  <a:schemeClr val="bg1"/>
                </a:solidFill>
              </a:rPr>
              <a:t>people. </a:t>
            </a:r>
            <a:r>
              <a:rPr lang="en-US" sz="2800" b="1" dirty="0">
                <a:solidFill>
                  <a:schemeClr val="bg1"/>
                </a:solidFill>
              </a:rPr>
              <a:t>Hebrews 8:10 (NIV) </a:t>
            </a:r>
            <a:endParaRPr lang="en-US" sz="2800" dirty="0">
              <a:solidFill>
                <a:schemeClr val="bg1"/>
              </a:solidFill>
            </a:endParaRPr>
          </a:p>
        </p:txBody>
      </p:sp>
      <p:pic>
        <p:nvPicPr>
          <p:cNvPr id="1026" name="Picture 2" descr="25 Bible Verses On Having A Pure Heart – Heather King –, 41% OF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8767" y="3645685"/>
            <a:ext cx="3013138" cy="301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88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384995"/>
          </a:xfrm>
          <a:prstGeom prst="rect">
            <a:avLst/>
          </a:prstGeom>
        </p:spPr>
        <p:txBody>
          <a:bodyPr wrap="square">
            <a:spAutoFit/>
          </a:bodyPr>
          <a:lstStyle/>
          <a:p>
            <a:pPr algn="ctr"/>
            <a:r>
              <a:rPr lang="en-US" sz="2800" dirty="0" smtClean="0">
                <a:solidFill>
                  <a:srgbClr val="FFFF00"/>
                </a:solidFill>
              </a:rPr>
              <a:t>CHRIST IS COMING AGAIN – NOT TO BEAR ANOTHER CROSS – BUT TO BRING SALVATION TO HIS CHURCH – AND JUDGMENT TO THE WICKED</a:t>
            </a:r>
            <a:endParaRPr lang="en-US" sz="2800" dirty="0">
              <a:solidFill>
                <a:srgbClr val="FFFF00"/>
              </a:solidFill>
            </a:endParaRPr>
          </a:p>
        </p:txBody>
      </p:sp>
      <p:sp>
        <p:nvSpPr>
          <p:cNvPr id="2" name="Rectangle 1"/>
          <p:cNvSpPr/>
          <p:nvPr/>
        </p:nvSpPr>
        <p:spPr>
          <a:xfrm>
            <a:off x="217282" y="1791346"/>
            <a:ext cx="4825498" cy="4832092"/>
          </a:xfrm>
          <a:prstGeom prst="rect">
            <a:avLst/>
          </a:prstGeom>
        </p:spPr>
        <p:txBody>
          <a:bodyPr wrap="square">
            <a:spAutoFit/>
          </a:bodyPr>
          <a:lstStyle/>
          <a:p>
            <a:r>
              <a:rPr lang="en-US" sz="2800" dirty="0">
                <a:solidFill>
                  <a:schemeClr val="bg1"/>
                </a:solidFill>
              </a:rPr>
              <a:t> Just as man is destined to die once, and after that to face judgment, </a:t>
            </a:r>
            <a:r>
              <a:rPr lang="en-US" sz="2800" baseline="30000" dirty="0">
                <a:solidFill>
                  <a:schemeClr val="bg1"/>
                </a:solidFill>
              </a:rPr>
              <a:t>28 </a:t>
            </a:r>
            <a:r>
              <a:rPr lang="en-US" sz="2800" dirty="0">
                <a:solidFill>
                  <a:schemeClr val="bg1"/>
                </a:solidFill>
              </a:rPr>
              <a:t> so Christ was sacrificed once to take away the sins of many people; and </a:t>
            </a:r>
            <a:r>
              <a:rPr lang="en-US" sz="2800" dirty="0" smtClean="0">
                <a:solidFill>
                  <a:schemeClr val="bg1"/>
                </a:solidFill>
              </a:rPr>
              <a:t>He </a:t>
            </a:r>
            <a:r>
              <a:rPr lang="en-US" sz="2800" dirty="0">
                <a:solidFill>
                  <a:schemeClr val="bg1"/>
                </a:solidFill>
              </a:rPr>
              <a:t>will appear a second time, not to bear sin, but to bring salvation to those who are waiting </a:t>
            </a:r>
            <a:r>
              <a:rPr lang="en-US" sz="2800" dirty="0" smtClean="0">
                <a:solidFill>
                  <a:schemeClr val="bg1"/>
                </a:solidFill>
              </a:rPr>
              <a:t>for (expecting) Him</a:t>
            </a:r>
            <a:r>
              <a:rPr lang="en-US" sz="2800" dirty="0">
                <a:solidFill>
                  <a:schemeClr val="bg1"/>
                </a:solidFill>
              </a:rPr>
              <a:t>. </a:t>
            </a:r>
            <a:r>
              <a:rPr lang="en-US" sz="2800" b="1" dirty="0">
                <a:solidFill>
                  <a:schemeClr val="bg1"/>
                </a:solidFill>
              </a:rPr>
              <a:t>Hebrews 9:27-28 (NIV) </a:t>
            </a:r>
            <a:endParaRPr lang="en-US" sz="2800" dirty="0">
              <a:solidFill>
                <a:schemeClr val="bg1"/>
              </a:solidFill>
            </a:endParaRPr>
          </a:p>
        </p:txBody>
      </p:sp>
      <p:pic>
        <p:nvPicPr>
          <p:cNvPr id="2050" name="Picture 2" descr="Psalms 37:39 WEB Mobile Phone Wallpaper - But the salvation of the  righteous is from"/>
          <p:cNvPicPr>
            <a:picLocks noChangeAspect="1" noChangeArrowheads="1"/>
          </p:cNvPicPr>
          <p:nvPr/>
        </p:nvPicPr>
        <p:blipFill rotWithShape="1">
          <a:blip r:embed="rId2">
            <a:extLst>
              <a:ext uri="{28A0092B-C50C-407E-A947-70E740481C1C}">
                <a14:useLocalDpi xmlns:a14="http://schemas.microsoft.com/office/drawing/2010/main" val="0"/>
              </a:ext>
            </a:extLst>
          </a:blip>
          <a:srcRect t="34936"/>
          <a:stretch/>
        </p:blipFill>
        <p:spPr bwMode="auto">
          <a:xfrm>
            <a:off x="5389865" y="1638678"/>
            <a:ext cx="4183576" cy="4839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44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2677656"/>
          </a:xfrm>
          <a:prstGeom prst="rect">
            <a:avLst/>
          </a:prstGeom>
        </p:spPr>
        <p:txBody>
          <a:bodyPr wrap="square">
            <a:spAutoFit/>
          </a:bodyPr>
          <a:lstStyle/>
          <a:p>
            <a:pPr algn="ctr"/>
            <a:r>
              <a:rPr lang="en-US" sz="2800" dirty="0" smtClean="0">
                <a:solidFill>
                  <a:srgbClr val="FFFF00"/>
                </a:solidFill>
              </a:rPr>
              <a:t>SINCE THE GLORIOUS BEAUTY OF CHRIST</a:t>
            </a:r>
          </a:p>
          <a:p>
            <a:pPr algn="ctr"/>
            <a:r>
              <a:rPr lang="en-US" sz="2800" dirty="0" smtClean="0">
                <a:solidFill>
                  <a:srgbClr val="FFFF00"/>
                </a:solidFill>
              </a:rPr>
              <a:t>IS NOT A RELIGION OR JUST A THEOLOGY </a:t>
            </a:r>
          </a:p>
          <a:p>
            <a:pPr algn="ctr"/>
            <a:r>
              <a:rPr lang="en-US" sz="2800" dirty="0" smtClean="0">
                <a:solidFill>
                  <a:srgbClr val="FFFF00"/>
                </a:solidFill>
              </a:rPr>
              <a:t>OR A CEREMONY</a:t>
            </a:r>
          </a:p>
          <a:p>
            <a:pPr algn="ctr"/>
            <a:r>
              <a:rPr lang="en-US" sz="2800" dirty="0" smtClean="0">
                <a:solidFill>
                  <a:srgbClr val="FFFF00"/>
                </a:solidFill>
              </a:rPr>
              <a:t>BUT A PERSON WHO CREATED US </a:t>
            </a:r>
          </a:p>
          <a:p>
            <a:pPr algn="ctr"/>
            <a:r>
              <a:rPr lang="en-US" sz="2800" dirty="0" smtClean="0">
                <a:solidFill>
                  <a:srgbClr val="FFFF00"/>
                </a:solidFill>
              </a:rPr>
              <a:t>AND THEN DIED FOR US </a:t>
            </a:r>
          </a:p>
          <a:p>
            <a:pPr algn="ctr"/>
            <a:endParaRPr lang="en-US" sz="2800" dirty="0">
              <a:solidFill>
                <a:srgbClr val="FFFF00"/>
              </a:solidFill>
            </a:endParaRPr>
          </a:p>
        </p:txBody>
      </p:sp>
      <p:sp>
        <p:nvSpPr>
          <p:cNvPr id="2" name="Rectangle 1"/>
          <p:cNvSpPr/>
          <p:nvPr/>
        </p:nvSpPr>
        <p:spPr>
          <a:xfrm>
            <a:off x="144862" y="2284077"/>
            <a:ext cx="9750584" cy="4524315"/>
          </a:xfrm>
          <a:prstGeom prst="rect">
            <a:avLst/>
          </a:prstGeom>
        </p:spPr>
        <p:txBody>
          <a:bodyPr wrap="square">
            <a:spAutoFit/>
          </a:bodyPr>
          <a:lstStyle/>
          <a:p>
            <a:r>
              <a:rPr lang="en-US" sz="2400" dirty="0">
                <a:solidFill>
                  <a:schemeClr val="bg1"/>
                </a:solidFill>
              </a:rPr>
              <a:t>Therefore, brothers, since we have confidence to enter the Most Holy Place by the blood of Jesus, 20  </a:t>
            </a:r>
            <a:r>
              <a:rPr lang="en-US" sz="2400" b="1" dirty="0">
                <a:solidFill>
                  <a:srgbClr val="FFFF00"/>
                </a:solidFill>
              </a:rPr>
              <a:t>by a new and living way opened for us through the curtain, that is, his body</a:t>
            </a:r>
            <a:r>
              <a:rPr lang="en-US" sz="2400" dirty="0">
                <a:solidFill>
                  <a:schemeClr val="bg1"/>
                </a:solidFill>
              </a:rPr>
              <a:t>, 21  and since we have a great priest over the house of God, 22  </a:t>
            </a:r>
            <a:r>
              <a:rPr lang="en-US" sz="2400" b="1" dirty="0">
                <a:solidFill>
                  <a:srgbClr val="FFFF00"/>
                </a:solidFill>
              </a:rPr>
              <a:t>let us draw near to God with a sincere heart in full assurance of faith, having our hearts sprinkled to cleanse us from a guilty conscience and having our bodies washed with pure water.</a:t>
            </a:r>
            <a:r>
              <a:rPr lang="en-US" sz="2400" dirty="0">
                <a:solidFill>
                  <a:schemeClr val="bg1"/>
                </a:solidFill>
              </a:rPr>
              <a:t> 23  Let us hold unswervingly to the hope we profess, for he who promised is faithful. </a:t>
            </a:r>
            <a:r>
              <a:rPr lang="en-US" sz="2400" b="1" dirty="0">
                <a:solidFill>
                  <a:schemeClr val="bg1"/>
                </a:solidFill>
              </a:rPr>
              <a:t>24  And let us consider how we may spur one another on toward love and good deeds</a:t>
            </a:r>
            <a:r>
              <a:rPr lang="en-US" sz="2400" dirty="0">
                <a:solidFill>
                  <a:schemeClr val="bg1"/>
                </a:solidFill>
              </a:rPr>
              <a:t>. 25  Let us not give up meeting together, as some are in the habit of doing, but let us encourage one another--and all the more as you see the Day approaching. Hebrews 10:19-25 (NIV)</a:t>
            </a:r>
          </a:p>
        </p:txBody>
      </p:sp>
    </p:spTree>
    <p:extLst>
      <p:ext uri="{BB962C8B-B14F-4D97-AF65-F5344CB8AC3E}">
        <p14:creationId xmlns:p14="http://schemas.microsoft.com/office/powerpoint/2010/main" val="2712443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569660"/>
          </a:xfrm>
          <a:prstGeom prst="rect">
            <a:avLst/>
          </a:prstGeom>
        </p:spPr>
        <p:txBody>
          <a:bodyPr wrap="square">
            <a:spAutoFit/>
          </a:bodyPr>
          <a:lstStyle/>
          <a:p>
            <a:pPr algn="ctr"/>
            <a:r>
              <a:rPr lang="en-US" sz="3200" dirty="0" smtClean="0">
                <a:solidFill>
                  <a:srgbClr val="FFFF00"/>
                </a:solidFill>
              </a:rPr>
              <a:t>THE GLORIOUS IMPACT OF CHRIST</a:t>
            </a:r>
          </a:p>
          <a:p>
            <a:pPr algn="ctr"/>
            <a:r>
              <a:rPr lang="en-US" sz="3200" dirty="0" smtClean="0">
                <a:solidFill>
                  <a:srgbClr val="FFFF00"/>
                </a:solidFill>
              </a:rPr>
              <a:t>ON A HURTING WORLD THROUGH</a:t>
            </a:r>
          </a:p>
          <a:p>
            <a:pPr algn="ctr"/>
            <a:r>
              <a:rPr lang="en-US" sz="3200" dirty="0" smtClean="0">
                <a:solidFill>
                  <a:srgbClr val="FFFF00"/>
                </a:solidFill>
              </a:rPr>
              <a:t>DESPERATE BELIEVERS </a:t>
            </a:r>
            <a:endParaRPr lang="en-US" sz="3200" dirty="0">
              <a:solidFill>
                <a:srgbClr val="FFFF00"/>
              </a:solidFill>
            </a:endParaRPr>
          </a:p>
        </p:txBody>
      </p:sp>
      <p:pic>
        <p:nvPicPr>
          <p:cNvPr id="3" name="Picture 2"/>
          <p:cNvPicPr/>
          <p:nvPr/>
        </p:nvPicPr>
        <p:blipFill>
          <a:blip r:embed="rId2"/>
          <a:stretch>
            <a:fillRect/>
          </a:stretch>
        </p:blipFill>
        <p:spPr>
          <a:xfrm>
            <a:off x="332055" y="3281284"/>
            <a:ext cx="3452294" cy="2671966"/>
          </a:xfrm>
          <a:prstGeom prst="rect">
            <a:avLst/>
          </a:prstGeom>
        </p:spPr>
      </p:pic>
      <p:sp>
        <p:nvSpPr>
          <p:cNvPr id="2" name="TextBox 1"/>
          <p:cNvSpPr txBox="1"/>
          <p:nvPr/>
        </p:nvSpPr>
        <p:spPr>
          <a:xfrm>
            <a:off x="552262" y="6034732"/>
            <a:ext cx="3232087" cy="400110"/>
          </a:xfrm>
          <a:prstGeom prst="rect">
            <a:avLst/>
          </a:prstGeom>
          <a:noFill/>
        </p:spPr>
        <p:txBody>
          <a:bodyPr wrap="square" rtlCol="0">
            <a:spAutoFit/>
          </a:bodyPr>
          <a:lstStyle/>
          <a:p>
            <a:r>
              <a:rPr lang="en-US" sz="2000" b="1" dirty="0" smtClean="0">
                <a:solidFill>
                  <a:schemeClr val="bg1"/>
                </a:solidFill>
              </a:rPr>
              <a:t>Pastor Charles </a:t>
            </a:r>
            <a:r>
              <a:rPr lang="en-US" sz="2000" b="1" dirty="0" err="1" smtClean="0">
                <a:solidFill>
                  <a:schemeClr val="bg1"/>
                </a:solidFill>
              </a:rPr>
              <a:t>Karuku</a:t>
            </a:r>
            <a:endParaRPr lang="en-US" sz="2000" b="1" dirty="0" smtClean="0">
              <a:solidFill>
                <a:schemeClr val="bg1"/>
              </a:solidFill>
            </a:endParaRPr>
          </a:p>
        </p:txBody>
      </p:sp>
      <p:pic>
        <p:nvPicPr>
          <p:cNvPr id="3074" name="Picture 2" descr="40 Days of Prayer &amp; Fasting | King Street Church"/>
          <p:cNvPicPr>
            <a:picLocks noChangeAspect="1" noChangeArrowheads="1"/>
          </p:cNvPicPr>
          <p:nvPr/>
        </p:nvPicPr>
        <p:blipFill rotWithShape="1">
          <a:blip r:embed="rId3">
            <a:extLst>
              <a:ext uri="{28A0092B-C50C-407E-A947-70E740481C1C}">
                <a14:useLocalDpi xmlns:a14="http://schemas.microsoft.com/office/drawing/2010/main" val="0"/>
              </a:ext>
            </a:extLst>
          </a:blip>
          <a:srcRect t="16874" b="14332"/>
          <a:stretch/>
        </p:blipFill>
        <p:spPr bwMode="auto">
          <a:xfrm>
            <a:off x="332055" y="2098233"/>
            <a:ext cx="2154723" cy="9821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2055" y="1520982"/>
            <a:ext cx="3379866" cy="461665"/>
          </a:xfrm>
          <a:prstGeom prst="rect">
            <a:avLst/>
          </a:prstGeom>
          <a:noFill/>
        </p:spPr>
        <p:txBody>
          <a:bodyPr wrap="square" rtlCol="0">
            <a:spAutoFit/>
          </a:bodyPr>
          <a:lstStyle/>
          <a:p>
            <a:r>
              <a:rPr lang="en-US" sz="2400" b="1" dirty="0" smtClean="0">
                <a:solidFill>
                  <a:schemeClr val="bg1"/>
                </a:solidFill>
                <a:effectLst>
                  <a:outerShdw blurRad="38100" dist="38100" dir="2700000" algn="tl">
                    <a:srgbClr val="000000">
                      <a:alpha val="43137"/>
                    </a:srgbClr>
                  </a:outerShdw>
                </a:effectLst>
              </a:rPr>
              <a:t>Spring 2020</a:t>
            </a:r>
          </a:p>
        </p:txBody>
      </p:sp>
      <p:pic>
        <p:nvPicPr>
          <p:cNvPr id="3076" name="Picture 4" descr="A woman gets baptized near the Cup Foods store where George Floyd was killed in Minneapolis, Min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9325" y="1751814"/>
            <a:ext cx="6667500" cy="37433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5"/>
          <a:stretch>
            <a:fillRect/>
          </a:stretch>
        </p:blipFill>
        <p:spPr>
          <a:xfrm>
            <a:off x="3711921" y="2335794"/>
            <a:ext cx="5957293" cy="4344501"/>
          </a:xfrm>
          <a:prstGeom prst="rect">
            <a:avLst/>
          </a:prstGeom>
        </p:spPr>
      </p:pic>
      <p:pic>
        <p:nvPicPr>
          <p:cNvPr id="9" name="Picture 8"/>
          <p:cNvPicPr/>
          <p:nvPr/>
        </p:nvPicPr>
        <p:blipFill>
          <a:blip r:embed="rId6"/>
          <a:stretch>
            <a:fillRect/>
          </a:stretch>
        </p:blipFill>
        <p:spPr>
          <a:xfrm>
            <a:off x="3195874" y="1676837"/>
            <a:ext cx="5121872" cy="8593120"/>
          </a:xfrm>
          <a:prstGeom prst="rect">
            <a:avLst/>
          </a:prstGeom>
        </p:spPr>
      </p:pic>
    </p:spTree>
    <p:extLst>
      <p:ext uri="{BB962C8B-B14F-4D97-AF65-F5344CB8AC3E}">
        <p14:creationId xmlns:p14="http://schemas.microsoft.com/office/powerpoint/2010/main" val="271244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89095" y="107177"/>
            <a:ext cx="8941981" cy="1200329"/>
          </a:xfrm>
          <a:prstGeom prst="rect">
            <a:avLst/>
          </a:prstGeom>
        </p:spPr>
        <p:txBody>
          <a:bodyPr wrap="square">
            <a:spAutoFit/>
          </a:bodyPr>
          <a:lstStyle/>
          <a:p>
            <a:pPr algn="ctr"/>
            <a:r>
              <a:rPr lang="en-US" sz="3600" dirty="0" smtClean="0">
                <a:solidFill>
                  <a:srgbClr val="FFFF00"/>
                </a:solidFill>
              </a:rPr>
              <a:t>THIS CLOUD OF WITNESSES</a:t>
            </a:r>
          </a:p>
          <a:p>
            <a:pPr algn="ctr"/>
            <a:r>
              <a:rPr lang="en-US" sz="3600" dirty="0" smtClean="0">
                <a:solidFill>
                  <a:srgbClr val="FFFF00"/>
                </a:solidFill>
              </a:rPr>
              <a:t>PROVOKES US TO RISK FOR JESUS</a:t>
            </a:r>
            <a:endParaRPr lang="en-US" sz="3600" dirty="0">
              <a:solidFill>
                <a:srgbClr val="FFFF00"/>
              </a:solidFill>
            </a:endParaRPr>
          </a:p>
        </p:txBody>
      </p:sp>
      <p:sp>
        <p:nvSpPr>
          <p:cNvPr id="2" name="Rectangle 1"/>
          <p:cNvSpPr/>
          <p:nvPr/>
        </p:nvSpPr>
        <p:spPr>
          <a:xfrm>
            <a:off x="371192" y="1635701"/>
            <a:ext cx="9207374" cy="3539430"/>
          </a:xfrm>
          <a:prstGeom prst="rect">
            <a:avLst/>
          </a:prstGeom>
        </p:spPr>
        <p:txBody>
          <a:bodyPr wrap="square">
            <a:spAutoFit/>
          </a:bodyPr>
          <a:lstStyle/>
          <a:p>
            <a:r>
              <a:rPr lang="en-US" sz="2800" baseline="30000" dirty="0">
                <a:solidFill>
                  <a:schemeClr val="bg1"/>
                </a:solidFill>
              </a:rPr>
              <a:t>1 </a:t>
            </a:r>
            <a:r>
              <a:rPr lang="en-US" sz="2800" dirty="0">
                <a:solidFill>
                  <a:schemeClr val="bg1"/>
                </a:solidFill>
              </a:rPr>
              <a:t> Therefore, since we are surrounded by such a great cloud of witnesses, let us throw off everything that hinders and the sin that so easily entangles, and let us run with perseverance the race marked out for us. </a:t>
            </a:r>
            <a:r>
              <a:rPr lang="en-US" sz="2800" baseline="30000" dirty="0">
                <a:solidFill>
                  <a:schemeClr val="bg1"/>
                </a:solidFill>
              </a:rPr>
              <a:t>2 </a:t>
            </a:r>
            <a:r>
              <a:rPr lang="en-US" sz="2800" dirty="0">
                <a:solidFill>
                  <a:schemeClr val="bg1"/>
                </a:solidFill>
              </a:rPr>
              <a:t> </a:t>
            </a:r>
            <a:r>
              <a:rPr lang="en-US" sz="2800" b="1" dirty="0">
                <a:solidFill>
                  <a:srgbClr val="FFFF00"/>
                </a:solidFill>
              </a:rPr>
              <a:t>Let us fix our eyes on Jesus, the </a:t>
            </a:r>
            <a:r>
              <a:rPr lang="en-US" sz="2800" b="1" dirty="0" smtClean="0">
                <a:solidFill>
                  <a:srgbClr val="FFFF00"/>
                </a:solidFill>
              </a:rPr>
              <a:t>Author </a:t>
            </a:r>
            <a:r>
              <a:rPr lang="en-US" sz="2800" b="1" dirty="0">
                <a:solidFill>
                  <a:srgbClr val="FFFF00"/>
                </a:solidFill>
              </a:rPr>
              <a:t>and </a:t>
            </a:r>
            <a:r>
              <a:rPr lang="en-US" sz="2800" b="1" dirty="0" smtClean="0">
                <a:solidFill>
                  <a:srgbClr val="FFFF00"/>
                </a:solidFill>
              </a:rPr>
              <a:t>Perfecter </a:t>
            </a:r>
            <a:r>
              <a:rPr lang="en-US" sz="2800" b="1" dirty="0">
                <a:solidFill>
                  <a:srgbClr val="FFFF00"/>
                </a:solidFill>
              </a:rPr>
              <a:t>of our faith</a:t>
            </a:r>
            <a:r>
              <a:rPr lang="en-US" sz="2800" dirty="0">
                <a:solidFill>
                  <a:schemeClr val="bg1"/>
                </a:solidFill>
              </a:rPr>
              <a:t>, who for the joy set before </a:t>
            </a:r>
            <a:r>
              <a:rPr lang="en-US" sz="2800" dirty="0" smtClean="0">
                <a:solidFill>
                  <a:schemeClr val="bg1"/>
                </a:solidFill>
              </a:rPr>
              <a:t>Him </a:t>
            </a:r>
            <a:r>
              <a:rPr lang="en-US" sz="2800" dirty="0">
                <a:solidFill>
                  <a:schemeClr val="bg1"/>
                </a:solidFill>
              </a:rPr>
              <a:t>endured the cross, scorning its shame, and sat down at the right hand of the throne of God. </a:t>
            </a:r>
            <a:r>
              <a:rPr lang="en-US" sz="2800" b="1" dirty="0">
                <a:solidFill>
                  <a:schemeClr val="bg1"/>
                </a:solidFill>
              </a:rPr>
              <a:t>Hebrews 12:1-2 (NIV) </a:t>
            </a:r>
            <a:endParaRPr lang="en-US" sz="2800" dirty="0">
              <a:solidFill>
                <a:schemeClr val="bg1"/>
              </a:solidFill>
            </a:endParaRPr>
          </a:p>
        </p:txBody>
      </p:sp>
    </p:spTree>
    <p:extLst>
      <p:ext uri="{BB962C8B-B14F-4D97-AF65-F5344CB8AC3E}">
        <p14:creationId xmlns:p14="http://schemas.microsoft.com/office/powerpoint/2010/main" val="2165543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8650" y="5489554"/>
            <a:ext cx="6199360"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September 29, 2024</a:t>
            </a:r>
            <a:endParaRPr lang="en-US" sz="3200" dirty="0">
              <a:solidFill>
                <a:schemeClr val="bg1"/>
              </a:solidFill>
            </a:endParaRPr>
          </a:p>
        </p:txBody>
      </p:sp>
      <p:sp>
        <p:nvSpPr>
          <p:cNvPr id="7" name="TextBox 6"/>
          <p:cNvSpPr txBox="1"/>
          <p:nvPr/>
        </p:nvSpPr>
        <p:spPr>
          <a:xfrm>
            <a:off x="41404" y="4781668"/>
            <a:ext cx="9813851" cy="707886"/>
          </a:xfrm>
          <a:prstGeom prst="rect">
            <a:avLst/>
          </a:prstGeom>
          <a:noFill/>
        </p:spPr>
        <p:txBody>
          <a:bodyPr wrap="square" rtlCol="0">
            <a:spAutoFit/>
          </a:bodyPr>
          <a:lstStyle/>
          <a:p>
            <a:pPr algn="ctr"/>
            <a:r>
              <a:rPr lang="en-US" sz="4000" b="1" dirty="0" smtClean="0">
                <a:solidFill>
                  <a:schemeClr val="bg1"/>
                </a:solidFill>
              </a:rPr>
              <a:t>Taken From Hebrews </a:t>
            </a:r>
            <a:endParaRPr lang="en-US" sz="4000" b="1" dirty="0">
              <a:solidFill>
                <a:schemeClr val="bg1"/>
              </a:solidFill>
            </a:endParaRPr>
          </a:p>
        </p:txBody>
      </p:sp>
      <p:pic>
        <p:nvPicPr>
          <p:cNvPr id="6" name="Picture 10" descr="Jesus the Radiance of God's Glory - Hebrews 1:1-3 — Father's House Church"/>
          <p:cNvPicPr>
            <a:picLocks noChangeAspect="1" noChangeArrowheads="1"/>
          </p:cNvPicPr>
          <p:nvPr/>
        </p:nvPicPr>
        <p:blipFill rotWithShape="1">
          <a:blip r:embed="rId2">
            <a:extLst>
              <a:ext uri="{28A0092B-C50C-407E-A947-70E740481C1C}">
                <a14:useLocalDpi xmlns:a14="http://schemas.microsoft.com/office/drawing/2010/main" val="0"/>
              </a:ext>
            </a:extLst>
          </a:blip>
          <a:srcRect l="17162" t="22105" r="20823" b="31599"/>
          <a:stretch/>
        </p:blipFill>
        <p:spPr bwMode="auto">
          <a:xfrm>
            <a:off x="2081898" y="660262"/>
            <a:ext cx="5613548" cy="37849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386" y="213227"/>
            <a:ext cx="9643730" cy="954107"/>
          </a:xfrm>
          <a:prstGeom prst="rect">
            <a:avLst/>
          </a:prstGeom>
        </p:spPr>
        <p:txBody>
          <a:bodyPr wrap="square">
            <a:spAutoFit/>
          </a:bodyPr>
          <a:lstStyle/>
          <a:p>
            <a:pPr algn="ctr"/>
            <a:r>
              <a:rPr lang="en-US" sz="2800" dirty="0" smtClean="0">
                <a:solidFill>
                  <a:srgbClr val="FFFF00"/>
                </a:solidFill>
              </a:rPr>
              <a:t>THE GLORY OF JESUS IS THAT HE COMES TO</a:t>
            </a:r>
          </a:p>
          <a:p>
            <a:pPr algn="ctr"/>
            <a:r>
              <a:rPr lang="en-US" sz="2800" dirty="0" smtClean="0">
                <a:solidFill>
                  <a:srgbClr val="FFFF00"/>
                </a:solidFill>
              </a:rPr>
              <a:t>STRENGTHEN THE WEAK </a:t>
            </a:r>
            <a:endParaRPr lang="en-US" sz="2800" dirty="0">
              <a:solidFill>
                <a:srgbClr val="FFFF00"/>
              </a:solidFill>
            </a:endParaRPr>
          </a:p>
        </p:txBody>
      </p:sp>
      <p:sp>
        <p:nvSpPr>
          <p:cNvPr id="3" name="Rectangle 2"/>
          <p:cNvSpPr/>
          <p:nvPr/>
        </p:nvSpPr>
        <p:spPr>
          <a:xfrm>
            <a:off x="191384" y="1538811"/>
            <a:ext cx="9550143" cy="2308324"/>
          </a:xfrm>
          <a:prstGeom prst="rect">
            <a:avLst/>
          </a:prstGeom>
        </p:spPr>
        <p:txBody>
          <a:bodyPr wrap="square">
            <a:spAutoFit/>
          </a:bodyPr>
          <a:lstStyle/>
          <a:p>
            <a:r>
              <a:rPr lang="en-US" sz="2400" dirty="0" smtClean="0">
                <a:solidFill>
                  <a:schemeClr val="bg1"/>
                </a:solidFill>
              </a:rPr>
              <a:t>Therefore</a:t>
            </a:r>
            <a:r>
              <a:rPr lang="en-US" sz="2400" dirty="0">
                <a:solidFill>
                  <a:schemeClr val="bg1"/>
                </a:solidFill>
              </a:rPr>
              <a:t>, strengthen your feeble arms and weak knees. </a:t>
            </a:r>
            <a:r>
              <a:rPr lang="en-US" sz="2400" baseline="30000" dirty="0">
                <a:solidFill>
                  <a:schemeClr val="bg1"/>
                </a:solidFill>
              </a:rPr>
              <a:t>13 </a:t>
            </a:r>
            <a:r>
              <a:rPr lang="en-US" sz="2400" dirty="0">
                <a:solidFill>
                  <a:schemeClr val="bg1"/>
                </a:solidFill>
              </a:rPr>
              <a:t> "Make level paths for your feet," so that the lame may not be disabled, but rather healed. </a:t>
            </a:r>
            <a:r>
              <a:rPr lang="en-US" sz="2400" baseline="30000" dirty="0">
                <a:solidFill>
                  <a:schemeClr val="bg1"/>
                </a:solidFill>
              </a:rPr>
              <a:t>14 </a:t>
            </a:r>
            <a:r>
              <a:rPr lang="en-US" sz="2400" dirty="0">
                <a:solidFill>
                  <a:schemeClr val="bg1"/>
                </a:solidFill>
              </a:rPr>
              <a:t> Make every effort to live in peace with all men and to be holy; without holiness no one will see the Lord. </a:t>
            </a:r>
            <a:r>
              <a:rPr lang="en-US" sz="2400" baseline="30000" dirty="0">
                <a:solidFill>
                  <a:schemeClr val="bg1"/>
                </a:solidFill>
              </a:rPr>
              <a:t>15 </a:t>
            </a:r>
            <a:r>
              <a:rPr lang="en-US" sz="2400" dirty="0">
                <a:solidFill>
                  <a:schemeClr val="bg1"/>
                </a:solidFill>
              </a:rPr>
              <a:t> See to it that no one misses the grace of God and that no bitter root grows up to cause trouble and defile many. </a:t>
            </a:r>
            <a:r>
              <a:rPr lang="en-US" sz="2400" b="1" dirty="0">
                <a:solidFill>
                  <a:schemeClr val="bg1"/>
                </a:solidFill>
              </a:rPr>
              <a:t>Hebrews 12:12-15 (NIV) </a:t>
            </a:r>
            <a:endParaRPr lang="en-US" sz="2400" dirty="0">
              <a:solidFill>
                <a:schemeClr val="bg1"/>
              </a:solidFill>
            </a:endParaRPr>
          </a:p>
        </p:txBody>
      </p:sp>
      <p:sp>
        <p:nvSpPr>
          <p:cNvPr id="4" name="Rectangle 3"/>
          <p:cNvSpPr/>
          <p:nvPr/>
        </p:nvSpPr>
        <p:spPr>
          <a:xfrm>
            <a:off x="298764" y="4140814"/>
            <a:ext cx="9288856" cy="2800767"/>
          </a:xfrm>
          <a:prstGeom prst="rect">
            <a:avLst/>
          </a:prstGeom>
        </p:spPr>
        <p:txBody>
          <a:bodyPr wrap="square">
            <a:spAutoFit/>
          </a:bodyPr>
          <a:lstStyle/>
          <a:p>
            <a:r>
              <a:rPr lang="en-US" sz="2200" b="1" dirty="0">
                <a:solidFill>
                  <a:srgbClr val="FFFF00"/>
                </a:solidFill>
              </a:rPr>
              <a:t> At that time his voice shook the earth, but now he has promised, "Once more I will shake not only the earth but also the heavens." </a:t>
            </a:r>
            <a:r>
              <a:rPr lang="en-US" sz="2200" b="1" baseline="30000" dirty="0">
                <a:solidFill>
                  <a:srgbClr val="FFFF00"/>
                </a:solidFill>
              </a:rPr>
              <a:t>27 </a:t>
            </a:r>
            <a:r>
              <a:rPr lang="en-US" sz="2200" b="1" dirty="0">
                <a:solidFill>
                  <a:srgbClr val="FFFF00"/>
                </a:solidFill>
              </a:rPr>
              <a:t> The words "once more" indicate the removing of what can be shaken--that is, created things--so that what cannot be shaken may remain. </a:t>
            </a:r>
            <a:r>
              <a:rPr lang="en-US" sz="2200" b="1" baseline="30000" dirty="0">
                <a:solidFill>
                  <a:srgbClr val="FFFF00"/>
                </a:solidFill>
              </a:rPr>
              <a:t>28 </a:t>
            </a:r>
            <a:r>
              <a:rPr lang="en-US" sz="2200" b="1" dirty="0">
                <a:solidFill>
                  <a:srgbClr val="FFFF00"/>
                </a:solidFill>
              </a:rPr>
              <a:t> Therefore, since we are receiving a kingdom that cannot be shaken, let us be thankful, and so worship God acceptably with reverence and awe, </a:t>
            </a:r>
            <a:r>
              <a:rPr lang="en-US" sz="2200" b="1" baseline="30000" dirty="0">
                <a:solidFill>
                  <a:srgbClr val="FFFF00"/>
                </a:solidFill>
              </a:rPr>
              <a:t>29 </a:t>
            </a:r>
            <a:r>
              <a:rPr lang="en-US" sz="2200" b="1" dirty="0">
                <a:solidFill>
                  <a:srgbClr val="FFFF00"/>
                </a:solidFill>
              </a:rPr>
              <a:t> for our "God is a consuming fire." Hebrews 12:26-29 (NIV) </a:t>
            </a:r>
          </a:p>
        </p:txBody>
      </p:sp>
    </p:spTree>
    <p:extLst>
      <p:ext uri="{BB962C8B-B14F-4D97-AF65-F5344CB8AC3E}">
        <p14:creationId xmlns:p14="http://schemas.microsoft.com/office/powerpoint/2010/main" val="277322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13"/>
            <a:ext cx="9970935" cy="1077218"/>
          </a:xfrm>
          <a:prstGeom prst="rect">
            <a:avLst/>
          </a:prstGeom>
        </p:spPr>
        <p:txBody>
          <a:bodyPr wrap="square">
            <a:spAutoFit/>
          </a:bodyPr>
          <a:lstStyle/>
          <a:p>
            <a:pPr algn="ctr"/>
            <a:r>
              <a:rPr lang="en-US" sz="3200" b="1" dirty="0" smtClean="0">
                <a:solidFill>
                  <a:srgbClr val="FFFF00"/>
                </a:solidFill>
              </a:rPr>
              <a:t>Jesus Is Going To Move Us To </a:t>
            </a:r>
          </a:p>
          <a:p>
            <a:pPr algn="ctr"/>
            <a:r>
              <a:rPr lang="en-US" sz="3200" b="1" dirty="0" smtClean="0">
                <a:solidFill>
                  <a:srgbClr val="FFFF00"/>
                </a:solidFill>
              </a:rPr>
              <a:t>Follow In His Footsteps As He Shakes The World </a:t>
            </a:r>
            <a:endParaRPr lang="en-US" sz="3200" b="1" dirty="0">
              <a:solidFill>
                <a:srgbClr val="FFFF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6158" y="1903820"/>
            <a:ext cx="3174777" cy="440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descr="https://upload.wikimedia.org/wikipedia/commons/thumb/e/e3/Basey_after_Yolanda.JPG/220px-Basey_after_Yolan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6" y="4003115"/>
            <a:ext cx="3357169" cy="25178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425" y="986828"/>
            <a:ext cx="3257550" cy="578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descr="2020 Lancaster Prophetic Conference Live Stream S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20" y="1168258"/>
            <a:ext cx="2162111" cy="23832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16871" y="3551495"/>
            <a:ext cx="2353901" cy="369332"/>
          </a:xfrm>
          <a:prstGeom prst="rect">
            <a:avLst/>
          </a:prstGeom>
          <a:noFill/>
        </p:spPr>
        <p:txBody>
          <a:bodyPr wrap="square" rtlCol="0">
            <a:spAutoFit/>
          </a:bodyPr>
          <a:lstStyle/>
          <a:p>
            <a:pPr algn="ctr"/>
            <a:r>
              <a:rPr lang="en-US" b="1" dirty="0" smtClean="0">
                <a:solidFill>
                  <a:schemeClr val="bg1"/>
                </a:solidFill>
                <a:effectLst>
                  <a:outerShdw blurRad="38100" dist="38100" dir="2700000" algn="tl">
                    <a:srgbClr val="000000">
                      <a:alpha val="43137"/>
                    </a:srgbClr>
                  </a:outerShdw>
                </a:effectLst>
              </a:rPr>
              <a:t>Pastor Joe Sweet</a:t>
            </a:r>
          </a:p>
        </p:txBody>
      </p:sp>
    </p:spTree>
    <p:extLst>
      <p:ext uri="{BB962C8B-B14F-4D97-AF65-F5344CB8AC3E}">
        <p14:creationId xmlns:p14="http://schemas.microsoft.com/office/powerpoint/2010/main" val="38625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8229" y="559299"/>
            <a:ext cx="9533299" cy="3416320"/>
          </a:xfrm>
          <a:prstGeom prst="rect">
            <a:avLst/>
          </a:prstGeom>
        </p:spPr>
        <p:txBody>
          <a:bodyPr wrap="square">
            <a:spAutoFit/>
          </a:bodyPr>
          <a:lstStyle/>
          <a:p>
            <a:r>
              <a:rPr lang="en-US" sz="2400" baseline="30000" dirty="0">
                <a:solidFill>
                  <a:schemeClr val="bg1"/>
                </a:solidFill>
              </a:rPr>
              <a:t>1 </a:t>
            </a:r>
            <a:r>
              <a:rPr lang="en-US" sz="2400" dirty="0">
                <a:solidFill>
                  <a:schemeClr val="bg1"/>
                </a:solidFill>
              </a:rPr>
              <a:t> Keep on loving each other as brothers. </a:t>
            </a:r>
            <a:r>
              <a:rPr lang="en-US" sz="2400" baseline="30000" dirty="0">
                <a:solidFill>
                  <a:schemeClr val="bg1"/>
                </a:solidFill>
              </a:rPr>
              <a:t>2 </a:t>
            </a:r>
            <a:r>
              <a:rPr lang="en-US" sz="2400" dirty="0">
                <a:solidFill>
                  <a:schemeClr val="bg1"/>
                </a:solidFill>
              </a:rPr>
              <a:t> Do not forget to entertain strangers, for by so doing some people have entertained angels without knowing it. </a:t>
            </a:r>
            <a:r>
              <a:rPr lang="en-US" sz="2400" baseline="30000" dirty="0">
                <a:solidFill>
                  <a:schemeClr val="bg1"/>
                </a:solidFill>
              </a:rPr>
              <a:t>3 </a:t>
            </a:r>
            <a:r>
              <a:rPr lang="en-US" sz="2400" dirty="0">
                <a:solidFill>
                  <a:schemeClr val="bg1"/>
                </a:solidFill>
              </a:rPr>
              <a:t> Remember those in prison as if you were their fellow prisoners, and those who are mistreated as if you yourselves were suffering. </a:t>
            </a:r>
            <a:r>
              <a:rPr lang="en-US" sz="2400" baseline="30000" dirty="0">
                <a:solidFill>
                  <a:schemeClr val="bg1"/>
                </a:solidFill>
              </a:rPr>
              <a:t>4 </a:t>
            </a:r>
            <a:r>
              <a:rPr lang="en-US" sz="2400" dirty="0">
                <a:solidFill>
                  <a:schemeClr val="bg1"/>
                </a:solidFill>
              </a:rPr>
              <a:t> Marriage should be honored by all, and the marriage bed kept pure, for God will judge the adulterer and all the sexually immoral. </a:t>
            </a:r>
            <a:r>
              <a:rPr lang="en-US" sz="2400" baseline="30000" dirty="0">
                <a:solidFill>
                  <a:schemeClr val="bg1"/>
                </a:solidFill>
              </a:rPr>
              <a:t>5 </a:t>
            </a:r>
            <a:r>
              <a:rPr lang="en-US" sz="2400" dirty="0">
                <a:solidFill>
                  <a:schemeClr val="bg1"/>
                </a:solidFill>
              </a:rPr>
              <a:t> Keep your lives free from the love of money and be content with what you have, because God has said, "Never will I leave you; never will I forsake you." </a:t>
            </a:r>
            <a:r>
              <a:rPr lang="en-US" sz="2400" b="1" dirty="0">
                <a:solidFill>
                  <a:schemeClr val="bg1"/>
                </a:solidFill>
              </a:rPr>
              <a:t>Hebrews 13:1-5 (NIV) </a:t>
            </a:r>
            <a:endParaRPr lang="en-US" sz="2400" dirty="0">
              <a:solidFill>
                <a:schemeClr val="bg1"/>
              </a:solidFill>
            </a:endParaRPr>
          </a:p>
        </p:txBody>
      </p:sp>
      <p:sp>
        <p:nvSpPr>
          <p:cNvPr id="8" name="Rectangle 7"/>
          <p:cNvSpPr/>
          <p:nvPr/>
        </p:nvSpPr>
        <p:spPr>
          <a:xfrm>
            <a:off x="208229" y="4429563"/>
            <a:ext cx="9442765" cy="2308324"/>
          </a:xfrm>
          <a:prstGeom prst="rect">
            <a:avLst/>
          </a:prstGeom>
        </p:spPr>
        <p:txBody>
          <a:bodyPr wrap="square">
            <a:spAutoFit/>
          </a:bodyPr>
          <a:lstStyle/>
          <a:p>
            <a:r>
              <a:rPr lang="en-US" sz="2400" dirty="0" smtClean="0">
                <a:solidFill>
                  <a:srgbClr val="FFFF00"/>
                </a:solidFill>
              </a:rPr>
              <a:t>May </a:t>
            </a:r>
            <a:r>
              <a:rPr lang="en-US" sz="2400" dirty="0">
                <a:solidFill>
                  <a:srgbClr val="FFFF00"/>
                </a:solidFill>
              </a:rPr>
              <a:t>the God of peace, who through the blood of the eternal covenant brought back from the dead our Lord Jesus, that great Shepherd of the sheep, </a:t>
            </a:r>
            <a:r>
              <a:rPr lang="en-US" sz="2400" baseline="30000" dirty="0">
                <a:solidFill>
                  <a:srgbClr val="FFFF00"/>
                </a:solidFill>
              </a:rPr>
              <a:t>21 </a:t>
            </a:r>
            <a:r>
              <a:rPr lang="en-US" sz="2400" dirty="0">
                <a:solidFill>
                  <a:srgbClr val="FFFF00"/>
                </a:solidFill>
              </a:rPr>
              <a:t> equip you with everything good for doing his will, and may he work in us what is pleasing to him, through Jesus Christ, to whom be glory for ever and ever. Amen. </a:t>
            </a:r>
            <a:r>
              <a:rPr lang="en-US" sz="2400" b="1" dirty="0">
                <a:solidFill>
                  <a:srgbClr val="FFFF00"/>
                </a:solidFill>
              </a:rPr>
              <a:t>Hebrews 13:20-21 (NIV) </a:t>
            </a:r>
            <a:endParaRPr lang="en-US" sz="2400" dirty="0">
              <a:solidFill>
                <a:srgbClr val="FFFF00"/>
              </a:solidFill>
            </a:endParaRPr>
          </a:p>
        </p:txBody>
      </p:sp>
    </p:spTree>
    <p:extLst>
      <p:ext uri="{BB962C8B-B14F-4D97-AF65-F5344CB8AC3E}">
        <p14:creationId xmlns:p14="http://schemas.microsoft.com/office/powerpoint/2010/main" val="93065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Book Review: What Does It All Mean? – Catholic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410" y="81116"/>
            <a:ext cx="4193140" cy="19457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958" y="2158401"/>
            <a:ext cx="9835116" cy="4524315"/>
          </a:xfrm>
          <a:prstGeom prst="rect">
            <a:avLst/>
          </a:prstGeom>
          <a:noFill/>
        </p:spPr>
        <p:txBody>
          <a:bodyPr wrap="square" rtlCol="0">
            <a:spAutoFit/>
          </a:bodyPr>
          <a:lstStyle/>
          <a:p>
            <a:r>
              <a:rPr lang="en-US" sz="2400" dirty="0" smtClean="0">
                <a:solidFill>
                  <a:schemeClr val="bg1"/>
                </a:solidFill>
              </a:rPr>
              <a:t> 1- </a:t>
            </a:r>
            <a:r>
              <a:rPr lang="en-US" sz="2400" b="1" dirty="0" smtClean="0">
                <a:solidFill>
                  <a:srgbClr val="FFFF00"/>
                </a:solidFill>
              </a:rPr>
              <a:t>BE RECONCILED TO GOD THROUGH CHRIST YOUR HIGH PRIEST EACH DAY</a:t>
            </a:r>
            <a:r>
              <a:rPr lang="en-US" sz="2400" dirty="0" smtClean="0">
                <a:solidFill>
                  <a:schemeClr val="bg1"/>
                </a:solidFill>
              </a:rPr>
              <a:t>– through the wondrous intimacy and friendship with JESUS – repent and receive.</a:t>
            </a:r>
          </a:p>
          <a:p>
            <a:r>
              <a:rPr lang="en-US" sz="2400" dirty="0" smtClean="0">
                <a:solidFill>
                  <a:schemeClr val="bg1"/>
                </a:solidFill>
              </a:rPr>
              <a:t>2- </a:t>
            </a:r>
            <a:r>
              <a:rPr lang="en-US" sz="2400" b="1" dirty="0" smtClean="0">
                <a:solidFill>
                  <a:srgbClr val="FFFF00"/>
                </a:solidFill>
              </a:rPr>
              <a:t>LET JESUS SHEPHERD YOUR HEART THAT CAN BE PRONE TO WANDER </a:t>
            </a:r>
            <a:r>
              <a:rPr lang="en-US" sz="2400" dirty="0" smtClean="0">
                <a:solidFill>
                  <a:schemeClr val="bg1"/>
                </a:solidFill>
              </a:rPr>
              <a:t>– and find close friendships in the Body of Christ to hold you to the Grace of God .</a:t>
            </a:r>
          </a:p>
          <a:p>
            <a:r>
              <a:rPr lang="en-US" sz="2400" dirty="0" smtClean="0">
                <a:solidFill>
                  <a:schemeClr val="bg1"/>
                </a:solidFill>
              </a:rPr>
              <a:t>3 – </a:t>
            </a:r>
            <a:r>
              <a:rPr lang="en-US" sz="2400" b="1" dirty="0" smtClean="0">
                <a:solidFill>
                  <a:srgbClr val="FFFF00"/>
                </a:solidFill>
              </a:rPr>
              <a:t>STRETCH OUT YOUR HAND IN WEAKNESS AND LET GOD BRING FORTH HIS RICHES OF SUPERNATURAL GRACE</a:t>
            </a:r>
            <a:r>
              <a:rPr lang="en-US" sz="2400" dirty="0" smtClean="0">
                <a:solidFill>
                  <a:schemeClr val="bg1"/>
                </a:solidFill>
              </a:rPr>
              <a:t>– BELIEVE FOR YOUR FAMILY – CHURCH – AND COMMUNITY TO BE A HUB OF REVIVAL AND </a:t>
            </a:r>
            <a:r>
              <a:rPr lang="en-US" sz="2400" dirty="0" smtClean="0">
                <a:solidFill>
                  <a:srgbClr val="FFFF00"/>
                </a:solidFill>
              </a:rPr>
              <a:t>PROTECTION FROM THE STORM </a:t>
            </a:r>
            <a:r>
              <a:rPr lang="en-US" sz="2400" dirty="0" smtClean="0">
                <a:solidFill>
                  <a:schemeClr val="bg1"/>
                </a:solidFill>
              </a:rPr>
              <a:t>- love your families more purposefully – your neighbors – your classmates – and let God take our crippled nation and make it whole</a:t>
            </a:r>
          </a:p>
        </p:txBody>
      </p:sp>
    </p:spTree>
    <p:extLst>
      <p:ext uri="{BB962C8B-B14F-4D97-AF65-F5344CB8AC3E}">
        <p14:creationId xmlns:p14="http://schemas.microsoft.com/office/powerpoint/2010/main" val="30598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JESUS IS THE EXACT IMAGE </a:t>
            </a:r>
          </a:p>
          <a:p>
            <a:pPr algn="ctr"/>
            <a:r>
              <a:rPr lang="en-US" sz="3200" dirty="0" smtClean="0">
                <a:solidFill>
                  <a:srgbClr val="FFFF00"/>
                </a:solidFill>
              </a:rPr>
              <a:t>OF THE RADIANCE OF THE FATHER’S GLORY</a:t>
            </a:r>
            <a:endParaRPr lang="en-US" sz="3200" dirty="0">
              <a:solidFill>
                <a:srgbClr val="FFFF00"/>
              </a:solidFill>
            </a:endParaRPr>
          </a:p>
        </p:txBody>
      </p:sp>
      <p:sp>
        <p:nvSpPr>
          <p:cNvPr id="6" name="Rectangle 5"/>
          <p:cNvSpPr/>
          <p:nvPr/>
        </p:nvSpPr>
        <p:spPr>
          <a:xfrm>
            <a:off x="457200" y="2836060"/>
            <a:ext cx="9067800" cy="3847207"/>
          </a:xfrm>
          <a:prstGeom prst="rect">
            <a:avLst/>
          </a:prstGeom>
        </p:spPr>
        <p:txBody>
          <a:bodyPr wrap="square">
            <a:spAutoFit/>
          </a:bodyPr>
          <a:lstStyle/>
          <a:p>
            <a:r>
              <a:rPr lang="en-US" sz="2400" dirty="0" smtClean="0">
                <a:solidFill>
                  <a:schemeClr val="bg1"/>
                </a:solidFill>
              </a:rPr>
              <a:t>In </a:t>
            </a:r>
            <a:r>
              <a:rPr lang="en-US" sz="2400" dirty="0">
                <a:solidFill>
                  <a:schemeClr val="bg1"/>
                </a:solidFill>
              </a:rPr>
              <a:t>the past God spoke to our forefathers through the prophets at many times and in various ways, </a:t>
            </a:r>
            <a:r>
              <a:rPr lang="en-US" sz="2400" baseline="30000" dirty="0">
                <a:solidFill>
                  <a:schemeClr val="bg1"/>
                </a:solidFill>
              </a:rPr>
              <a:t>2 </a:t>
            </a:r>
            <a:r>
              <a:rPr lang="en-US" sz="2400" dirty="0">
                <a:solidFill>
                  <a:schemeClr val="bg1"/>
                </a:solidFill>
              </a:rPr>
              <a:t> but in these last days </a:t>
            </a:r>
            <a:r>
              <a:rPr lang="en-US" sz="2400" dirty="0" smtClean="0">
                <a:solidFill>
                  <a:schemeClr val="bg1"/>
                </a:solidFill>
              </a:rPr>
              <a:t>He </a:t>
            </a:r>
            <a:r>
              <a:rPr lang="en-US" sz="2400" dirty="0">
                <a:solidFill>
                  <a:schemeClr val="bg1"/>
                </a:solidFill>
              </a:rPr>
              <a:t>has spoken to us by </a:t>
            </a:r>
            <a:r>
              <a:rPr lang="en-US" sz="2400" dirty="0" smtClean="0">
                <a:solidFill>
                  <a:schemeClr val="bg1"/>
                </a:solidFill>
              </a:rPr>
              <a:t>His </a:t>
            </a:r>
            <a:r>
              <a:rPr lang="en-US" sz="2400" dirty="0">
                <a:solidFill>
                  <a:schemeClr val="bg1"/>
                </a:solidFill>
              </a:rPr>
              <a:t>Son, whom </a:t>
            </a:r>
            <a:r>
              <a:rPr lang="en-US" sz="2400" dirty="0" smtClean="0">
                <a:solidFill>
                  <a:schemeClr val="bg1"/>
                </a:solidFill>
              </a:rPr>
              <a:t>He </a:t>
            </a:r>
            <a:r>
              <a:rPr lang="en-US" sz="2400" dirty="0">
                <a:solidFill>
                  <a:schemeClr val="bg1"/>
                </a:solidFill>
              </a:rPr>
              <a:t>appointed </a:t>
            </a:r>
            <a:r>
              <a:rPr lang="en-US" sz="2400" dirty="0" smtClean="0">
                <a:solidFill>
                  <a:schemeClr val="bg1"/>
                </a:solidFill>
              </a:rPr>
              <a:t>Heir </a:t>
            </a:r>
            <a:r>
              <a:rPr lang="en-US" sz="2400" dirty="0">
                <a:solidFill>
                  <a:schemeClr val="bg1"/>
                </a:solidFill>
              </a:rPr>
              <a:t>of all things, and through </a:t>
            </a:r>
            <a:r>
              <a:rPr lang="en-US" sz="2400" dirty="0" smtClean="0">
                <a:solidFill>
                  <a:schemeClr val="bg1"/>
                </a:solidFill>
              </a:rPr>
              <a:t>Whom He </a:t>
            </a:r>
            <a:r>
              <a:rPr lang="en-US" sz="2400" dirty="0">
                <a:solidFill>
                  <a:schemeClr val="bg1"/>
                </a:solidFill>
              </a:rPr>
              <a:t>made the universe. </a:t>
            </a:r>
            <a:r>
              <a:rPr lang="en-US" sz="2400" baseline="30000" dirty="0">
                <a:solidFill>
                  <a:schemeClr val="bg1"/>
                </a:solidFill>
              </a:rPr>
              <a:t>3 </a:t>
            </a:r>
            <a:r>
              <a:rPr lang="en-US" sz="2400" dirty="0">
                <a:solidFill>
                  <a:schemeClr val="bg1"/>
                </a:solidFill>
              </a:rPr>
              <a:t> </a:t>
            </a:r>
            <a:r>
              <a:rPr lang="en-US" sz="3200" b="1" dirty="0">
                <a:solidFill>
                  <a:srgbClr val="FFFF00"/>
                </a:solidFill>
              </a:rPr>
              <a:t>The Son is the radiance of God's glory </a:t>
            </a:r>
            <a:r>
              <a:rPr lang="en-US" sz="2800" dirty="0">
                <a:solidFill>
                  <a:srgbClr val="FFFF00"/>
                </a:solidFill>
              </a:rPr>
              <a:t>and the exact representation of </a:t>
            </a:r>
            <a:r>
              <a:rPr lang="en-US" sz="2800" dirty="0" smtClean="0">
                <a:solidFill>
                  <a:srgbClr val="FFFF00"/>
                </a:solidFill>
              </a:rPr>
              <a:t>His </a:t>
            </a:r>
            <a:r>
              <a:rPr lang="en-US" sz="2800" dirty="0">
                <a:solidFill>
                  <a:srgbClr val="FFFF00"/>
                </a:solidFill>
              </a:rPr>
              <a:t>being, </a:t>
            </a:r>
            <a:r>
              <a:rPr lang="en-US" sz="2800" dirty="0" smtClean="0">
                <a:solidFill>
                  <a:srgbClr val="FFFF00"/>
                </a:solidFill>
              </a:rPr>
              <a:t>(perfect imprint of and very image of God) sustaining </a:t>
            </a:r>
            <a:r>
              <a:rPr lang="en-US" sz="2800" dirty="0">
                <a:solidFill>
                  <a:srgbClr val="FFFF00"/>
                </a:solidFill>
              </a:rPr>
              <a:t>all things by </a:t>
            </a:r>
            <a:r>
              <a:rPr lang="en-US" sz="2800" dirty="0" smtClean="0">
                <a:solidFill>
                  <a:srgbClr val="FFFF00"/>
                </a:solidFill>
              </a:rPr>
              <a:t>His </a:t>
            </a:r>
            <a:r>
              <a:rPr lang="en-US" sz="2800" dirty="0">
                <a:solidFill>
                  <a:srgbClr val="FFFF00"/>
                </a:solidFill>
              </a:rPr>
              <a:t>powerful word</a:t>
            </a:r>
            <a:r>
              <a:rPr lang="en-US" sz="2400" dirty="0">
                <a:solidFill>
                  <a:schemeClr val="bg1"/>
                </a:solidFill>
              </a:rPr>
              <a:t>. After </a:t>
            </a:r>
            <a:r>
              <a:rPr lang="en-US" sz="2400" dirty="0" smtClean="0">
                <a:solidFill>
                  <a:schemeClr val="bg1"/>
                </a:solidFill>
              </a:rPr>
              <a:t>He </a:t>
            </a:r>
            <a:r>
              <a:rPr lang="en-US" sz="2400" dirty="0">
                <a:solidFill>
                  <a:schemeClr val="bg1"/>
                </a:solidFill>
              </a:rPr>
              <a:t>had provided purification for sins, </a:t>
            </a:r>
            <a:r>
              <a:rPr lang="en-US" sz="2400" dirty="0" smtClean="0">
                <a:solidFill>
                  <a:schemeClr val="bg1"/>
                </a:solidFill>
              </a:rPr>
              <a:t>He </a:t>
            </a:r>
            <a:r>
              <a:rPr lang="en-US" sz="2400" dirty="0">
                <a:solidFill>
                  <a:schemeClr val="bg1"/>
                </a:solidFill>
              </a:rPr>
              <a:t>sat down at the right hand of the Majesty in heaven. </a:t>
            </a:r>
            <a:r>
              <a:rPr lang="en-US" sz="2400" b="1" dirty="0">
                <a:solidFill>
                  <a:schemeClr val="bg1"/>
                </a:solidFill>
              </a:rPr>
              <a:t>Hebrews 1:1-3 (NIV) </a:t>
            </a:r>
            <a:endParaRPr lang="en-US" sz="2400" dirty="0">
              <a:solidFill>
                <a:schemeClr val="bg1"/>
              </a:solidFill>
            </a:endParaRPr>
          </a:p>
        </p:txBody>
      </p:sp>
      <p:pic>
        <p:nvPicPr>
          <p:cNvPr id="5122" name="Picture 2" descr="The Bible 1:5 - Jesus Chris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425" y="1184395"/>
            <a:ext cx="2687194" cy="151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88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WHAT DO WE TAKE AWAY </a:t>
            </a:r>
          </a:p>
          <a:p>
            <a:pPr algn="ctr"/>
            <a:r>
              <a:rPr lang="en-US" sz="3200" dirty="0" smtClean="0">
                <a:solidFill>
                  <a:srgbClr val="FFFF00"/>
                </a:solidFill>
              </a:rPr>
              <a:t>FROM THIS OPENING GLORIOUS REVELATION</a:t>
            </a:r>
            <a:endParaRPr lang="en-US" sz="3200" dirty="0">
              <a:solidFill>
                <a:srgbClr val="FFFF00"/>
              </a:solidFill>
            </a:endParaRPr>
          </a:p>
        </p:txBody>
      </p:sp>
      <p:sp>
        <p:nvSpPr>
          <p:cNvPr id="8" name="TextBox 7"/>
          <p:cNvSpPr txBox="1"/>
          <p:nvPr/>
        </p:nvSpPr>
        <p:spPr>
          <a:xfrm>
            <a:off x="733647" y="1488558"/>
            <a:ext cx="8527311" cy="1384995"/>
          </a:xfrm>
          <a:prstGeom prst="rect">
            <a:avLst/>
          </a:prstGeom>
          <a:noFill/>
        </p:spPr>
        <p:txBody>
          <a:bodyPr wrap="square" rtlCol="0">
            <a:spAutoFit/>
          </a:bodyPr>
          <a:lstStyle/>
          <a:p>
            <a:r>
              <a:rPr lang="en-US" sz="2800" dirty="0" smtClean="0">
                <a:solidFill>
                  <a:schemeClr val="bg1"/>
                </a:solidFill>
              </a:rPr>
              <a:t>1/ When God created Mankind – He made him with the ability to communicate and hear from Him – and therefore </a:t>
            </a:r>
            <a:r>
              <a:rPr lang="en-US" sz="2800" b="1" dirty="0" smtClean="0">
                <a:solidFill>
                  <a:srgbClr val="FFFF00"/>
                </a:solidFill>
              </a:rPr>
              <a:t>GOD WAS GOING TO SPEAK  </a:t>
            </a:r>
          </a:p>
        </p:txBody>
      </p:sp>
      <p:sp>
        <p:nvSpPr>
          <p:cNvPr id="9" name="TextBox 8"/>
          <p:cNvSpPr txBox="1"/>
          <p:nvPr/>
        </p:nvSpPr>
        <p:spPr>
          <a:xfrm>
            <a:off x="733646" y="3001926"/>
            <a:ext cx="9090837" cy="1815882"/>
          </a:xfrm>
          <a:prstGeom prst="rect">
            <a:avLst/>
          </a:prstGeom>
          <a:noFill/>
        </p:spPr>
        <p:txBody>
          <a:bodyPr wrap="square" rtlCol="0">
            <a:spAutoFit/>
          </a:bodyPr>
          <a:lstStyle/>
          <a:p>
            <a:r>
              <a:rPr lang="en-US" sz="2800" dirty="0" smtClean="0">
                <a:solidFill>
                  <a:schemeClr val="bg1"/>
                </a:solidFill>
              </a:rPr>
              <a:t>2/ The Revelation God spoke to man was </a:t>
            </a:r>
            <a:r>
              <a:rPr lang="en-US" sz="2800" b="1" dirty="0" smtClean="0">
                <a:solidFill>
                  <a:srgbClr val="FFFF00"/>
                </a:solidFill>
              </a:rPr>
              <a:t>PROGRESSIVE</a:t>
            </a:r>
            <a:r>
              <a:rPr lang="en-US" sz="2800" dirty="0" smtClean="0">
                <a:solidFill>
                  <a:schemeClr val="bg1"/>
                </a:solidFill>
              </a:rPr>
              <a:t> – it increased through the ages – First a man – Adam – Noah - Abraham – than a nation – Israel – Then the whole World – Jesus / </a:t>
            </a:r>
            <a:r>
              <a:rPr lang="en-US" sz="2800" b="1" dirty="0" smtClean="0">
                <a:solidFill>
                  <a:srgbClr val="FFFF00"/>
                </a:solidFill>
              </a:rPr>
              <a:t>GOSPEL</a:t>
            </a:r>
          </a:p>
        </p:txBody>
      </p:sp>
      <p:sp>
        <p:nvSpPr>
          <p:cNvPr id="10" name="TextBox 9"/>
          <p:cNvSpPr txBox="1"/>
          <p:nvPr/>
        </p:nvSpPr>
        <p:spPr>
          <a:xfrm>
            <a:off x="127591" y="5079601"/>
            <a:ext cx="9803218" cy="1384995"/>
          </a:xfrm>
          <a:prstGeom prst="rect">
            <a:avLst/>
          </a:prstGeom>
          <a:noFill/>
        </p:spPr>
        <p:txBody>
          <a:bodyPr wrap="square" rtlCol="0">
            <a:spAutoFit/>
          </a:bodyPr>
          <a:lstStyle/>
          <a:p>
            <a:r>
              <a:rPr lang="en-US" sz="2800" dirty="0" smtClean="0">
                <a:solidFill>
                  <a:schemeClr val="bg1"/>
                </a:solidFill>
              </a:rPr>
              <a:t>3/ There must have been a </a:t>
            </a:r>
            <a:r>
              <a:rPr lang="en-US" sz="2800" b="1" dirty="0" smtClean="0">
                <a:solidFill>
                  <a:srgbClr val="FFFF00"/>
                </a:solidFill>
              </a:rPr>
              <a:t>HUGE DEVIATION IN THE PLAN </a:t>
            </a:r>
            <a:r>
              <a:rPr lang="en-US" sz="2800" dirty="0" smtClean="0">
                <a:solidFill>
                  <a:schemeClr val="bg1"/>
                </a:solidFill>
              </a:rPr>
              <a:t>– Mankind needed purified from sin and Jesus did this and completed it and is right now at the Father’s righthand.</a:t>
            </a:r>
          </a:p>
        </p:txBody>
      </p:sp>
    </p:spTree>
    <p:extLst>
      <p:ext uri="{BB962C8B-B14F-4D97-AF65-F5344CB8AC3E}">
        <p14:creationId xmlns:p14="http://schemas.microsoft.com/office/powerpoint/2010/main" val="63403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THE PROFOUND UNFOLDING OF GOD’S PLAN AND WHY THE OLD COVENANT WAS ONLY A SHADOW</a:t>
            </a:r>
            <a:endParaRPr lang="en-US" sz="2800" dirty="0">
              <a:solidFill>
                <a:srgbClr val="FFFF00"/>
              </a:solidFill>
            </a:endParaRPr>
          </a:p>
        </p:txBody>
      </p:sp>
      <p:sp>
        <p:nvSpPr>
          <p:cNvPr id="2" name="Rectangle 1"/>
          <p:cNvSpPr/>
          <p:nvPr/>
        </p:nvSpPr>
        <p:spPr>
          <a:xfrm>
            <a:off x="262550" y="2443859"/>
            <a:ext cx="9424658" cy="4401205"/>
          </a:xfrm>
          <a:prstGeom prst="rect">
            <a:avLst/>
          </a:prstGeom>
        </p:spPr>
        <p:txBody>
          <a:bodyPr wrap="square">
            <a:spAutoFit/>
          </a:bodyPr>
          <a:lstStyle/>
          <a:p>
            <a:r>
              <a:rPr lang="en-US" sz="2800" dirty="0">
                <a:solidFill>
                  <a:schemeClr val="bg1"/>
                </a:solidFill>
              </a:rPr>
              <a:t> The law is only a shadow of the good things that are coming--not the realities themselves. For this reason it can never, by the same sacrifices repeated endlessly year after year, make perfect those who draw near to worship. </a:t>
            </a:r>
            <a:r>
              <a:rPr lang="en-US" sz="2800" baseline="30000" dirty="0">
                <a:solidFill>
                  <a:schemeClr val="bg1"/>
                </a:solidFill>
              </a:rPr>
              <a:t>2 </a:t>
            </a:r>
            <a:r>
              <a:rPr lang="en-US" sz="2800" dirty="0">
                <a:solidFill>
                  <a:schemeClr val="bg1"/>
                </a:solidFill>
              </a:rPr>
              <a:t> If it could, would they not have stopped being offered? For the worshipers would have been cleansed once for all, and would no longer have felt guilty for their sins. </a:t>
            </a:r>
            <a:r>
              <a:rPr lang="en-US" sz="2800" baseline="30000" dirty="0">
                <a:solidFill>
                  <a:schemeClr val="bg1"/>
                </a:solidFill>
              </a:rPr>
              <a:t>3 </a:t>
            </a:r>
            <a:r>
              <a:rPr lang="en-US" sz="2800" dirty="0">
                <a:solidFill>
                  <a:schemeClr val="bg1"/>
                </a:solidFill>
              </a:rPr>
              <a:t> But those sacrifices are an annual reminder of sins, </a:t>
            </a:r>
            <a:r>
              <a:rPr lang="en-US" sz="2800" baseline="30000" dirty="0">
                <a:solidFill>
                  <a:schemeClr val="bg1"/>
                </a:solidFill>
              </a:rPr>
              <a:t>4 </a:t>
            </a:r>
            <a:r>
              <a:rPr lang="en-US" sz="2800" dirty="0">
                <a:solidFill>
                  <a:schemeClr val="bg1"/>
                </a:solidFill>
              </a:rPr>
              <a:t> because it is impossible for the blood of bulls and goats to take away sins. </a:t>
            </a:r>
            <a:r>
              <a:rPr lang="en-US" sz="2800" b="1" dirty="0">
                <a:solidFill>
                  <a:schemeClr val="bg1"/>
                </a:solidFill>
              </a:rPr>
              <a:t>Hebrews 10:1-4 (NIV) </a:t>
            </a:r>
            <a:endParaRPr lang="en-US" sz="2800" dirty="0">
              <a:solidFill>
                <a:schemeClr val="bg1"/>
              </a:solidFill>
            </a:endParaRPr>
          </a:p>
        </p:txBody>
      </p:sp>
      <p:pic>
        <p:nvPicPr>
          <p:cNvPr id="6146" name="Picture 2" descr="Old Testament God vs. New Testament God – Different or the Same? | Facebook"/>
          <p:cNvPicPr>
            <a:picLocks noChangeAspect="1" noChangeArrowheads="1"/>
          </p:cNvPicPr>
          <p:nvPr/>
        </p:nvPicPr>
        <p:blipFill rotWithShape="1">
          <a:blip r:embed="rId2">
            <a:extLst>
              <a:ext uri="{28A0092B-C50C-407E-A947-70E740481C1C}">
                <a14:useLocalDpi xmlns:a14="http://schemas.microsoft.com/office/drawing/2010/main" val="0"/>
              </a:ext>
            </a:extLst>
          </a:blip>
          <a:srcRect t="15098" b="40446"/>
          <a:stretch/>
        </p:blipFill>
        <p:spPr bwMode="auto">
          <a:xfrm>
            <a:off x="2358469" y="1184395"/>
            <a:ext cx="5107543" cy="1271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311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9092" y="3381687"/>
            <a:ext cx="9035359" cy="3323987"/>
          </a:xfrm>
          <a:prstGeom prst="rect">
            <a:avLst/>
          </a:prstGeom>
        </p:spPr>
        <p:txBody>
          <a:bodyPr wrap="square">
            <a:spAutoFit/>
          </a:bodyPr>
          <a:lstStyle/>
          <a:p>
            <a:r>
              <a:rPr lang="en-US" sz="2200" dirty="0" smtClean="0">
                <a:solidFill>
                  <a:srgbClr val="FFFF00"/>
                </a:solidFill>
              </a:rPr>
              <a:t>By </a:t>
            </a:r>
            <a:r>
              <a:rPr lang="en-US" sz="2200" dirty="0">
                <a:solidFill>
                  <a:srgbClr val="FFFF00"/>
                </a:solidFill>
              </a:rPr>
              <a:t>oppression and judgment </a:t>
            </a:r>
            <a:r>
              <a:rPr lang="en-US" sz="2200" dirty="0" smtClean="0">
                <a:solidFill>
                  <a:srgbClr val="FFFF00"/>
                </a:solidFill>
              </a:rPr>
              <a:t>He </a:t>
            </a:r>
            <a:r>
              <a:rPr lang="en-US" sz="2200" dirty="0">
                <a:solidFill>
                  <a:srgbClr val="FFFF00"/>
                </a:solidFill>
              </a:rPr>
              <a:t>was taken away. And who can speak of </a:t>
            </a:r>
            <a:r>
              <a:rPr lang="en-US" sz="2200" dirty="0" smtClean="0">
                <a:solidFill>
                  <a:srgbClr val="FFFF00"/>
                </a:solidFill>
              </a:rPr>
              <a:t>His </a:t>
            </a:r>
            <a:r>
              <a:rPr lang="en-US" sz="2200" dirty="0">
                <a:solidFill>
                  <a:srgbClr val="FFFF00"/>
                </a:solidFill>
              </a:rPr>
              <a:t>descendants? For </a:t>
            </a:r>
            <a:r>
              <a:rPr lang="en-US" sz="2200" dirty="0" smtClean="0">
                <a:solidFill>
                  <a:srgbClr val="FFFF00"/>
                </a:solidFill>
              </a:rPr>
              <a:t>He </a:t>
            </a:r>
            <a:r>
              <a:rPr lang="en-US" sz="2200" dirty="0">
                <a:solidFill>
                  <a:srgbClr val="FFFF00"/>
                </a:solidFill>
              </a:rPr>
              <a:t>was cut off from the land of the living; for the transgression of my people </a:t>
            </a:r>
            <a:r>
              <a:rPr lang="en-US" sz="2200" dirty="0" smtClean="0">
                <a:solidFill>
                  <a:srgbClr val="FFFF00"/>
                </a:solidFill>
              </a:rPr>
              <a:t>He </a:t>
            </a:r>
            <a:r>
              <a:rPr lang="en-US" sz="2200" dirty="0">
                <a:solidFill>
                  <a:srgbClr val="FFFF00"/>
                </a:solidFill>
              </a:rPr>
              <a:t>was stricken. </a:t>
            </a:r>
            <a:r>
              <a:rPr lang="en-US" sz="2200" baseline="30000" dirty="0">
                <a:solidFill>
                  <a:srgbClr val="FFFF00"/>
                </a:solidFill>
              </a:rPr>
              <a:t>9 </a:t>
            </a:r>
            <a:r>
              <a:rPr lang="en-US" sz="2200" dirty="0">
                <a:solidFill>
                  <a:srgbClr val="FFFF00"/>
                </a:solidFill>
              </a:rPr>
              <a:t> He was assigned a grave with the wicked, and with the rich </a:t>
            </a:r>
            <a:r>
              <a:rPr lang="en-US" sz="2200" dirty="0" smtClean="0">
                <a:solidFill>
                  <a:srgbClr val="FFFF00"/>
                </a:solidFill>
              </a:rPr>
              <a:t>(Joseph of Arimathea) in His </a:t>
            </a:r>
            <a:r>
              <a:rPr lang="en-US" sz="2200" dirty="0">
                <a:solidFill>
                  <a:srgbClr val="FFFF00"/>
                </a:solidFill>
              </a:rPr>
              <a:t>death, though </a:t>
            </a:r>
            <a:r>
              <a:rPr lang="en-US" sz="2200" dirty="0" smtClean="0">
                <a:solidFill>
                  <a:srgbClr val="FFFF00"/>
                </a:solidFill>
              </a:rPr>
              <a:t>He </a:t>
            </a:r>
            <a:r>
              <a:rPr lang="en-US" sz="2200" dirty="0">
                <a:solidFill>
                  <a:srgbClr val="FFFF00"/>
                </a:solidFill>
              </a:rPr>
              <a:t>had done no violence, nor was any deceit in </a:t>
            </a:r>
            <a:r>
              <a:rPr lang="en-US" sz="2200" dirty="0" smtClean="0">
                <a:solidFill>
                  <a:srgbClr val="FFFF00"/>
                </a:solidFill>
              </a:rPr>
              <a:t>His </a:t>
            </a:r>
            <a:r>
              <a:rPr lang="en-US" sz="2200" dirty="0">
                <a:solidFill>
                  <a:srgbClr val="FFFF00"/>
                </a:solidFill>
              </a:rPr>
              <a:t>mouth. </a:t>
            </a:r>
            <a:r>
              <a:rPr lang="en-US" sz="2200" baseline="30000" dirty="0">
                <a:solidFill>
                  <a:srgbClr val="FFFF00"/>
                </a:solidFill>
              </a:rPr>
              <a:t>10 </a:t>
            </a:r>
            <a:r>
              <a:rPr lang="en-US" sz="2200" dirty="0">
                <a:solidFill>
                  <a:srgbClr val="FFFF00"/>
                </a:solidFill>
              </a:rPr>
              <a:t> Yet it was the </a:t>
            </a:r>
            <a:r>
              <a:rPr lang="en-US" sz="2200" cap="small" dirty="0">
                <a:solidFill>
                  <a:srgbClr val="FFFF00"/>
                </a:solidFill>
              </a:rPr>
              <a:t>LORD</a:t>
            </a:r>
            <a:r>
              <a:rPr lang="en-US" sz="2200" dirty="0">
                <a:solidFill>
                  <a:srgbClr val="FFFF00"/>
                </a:solidFill>
              </a:rPr>
              <a:t>'s will to crush </a:t>
            </a:r>
            <a:r>
              <a:rPr lang="en-US" sz="2200" dirty="0" smtClean="0">
                <a:solidFill>
                  <a:srgbClr val="FFFF00"/>
                </a:solidFill>
              </a:rPr>
              <a:t>Him </a:t>
            </a:r>
            <a:r>
              <a:rPr lang="en-US" sz="2200" dirty="0">
                <a:solidFill>
                  <a:srgbClr val="FFFF00"/>
                </a:solidFill>
              </a:rPr>
              <a:t>and cause </a:t>
            </a:r>
            <a:r>
              <a:rPr lang="en-US" sz="2200" dirty="0" smtClean="0">
                <a:solidFill>
                  <a:srgbClr val="FFFF00"/>
                </a:solidFill>
              </a:rPr>
              <a:t>Him </a:t>
            </a:r>
            <a:r>
              <a:rPr lang="en-US" sz="2200" dirty="0">
                <a:solidFill>
                  <a:srgbClr val="FFFF00"/>
                </a:solidFill>
              </a:rPr>
              <a:t>to suffer, and though the </a:t>
            </a:r>
            <a:r>
              <a:rPr lang="en-US" sz="2200" cap="small" dirty="0">
                <a:solidFill>
                  <a:srgbClr val="FFFF00"/>
                </a:solidFill>
              </a:rPr>
              <a:t>LORD</a:t>
            </a:r>
            <a:r>
              <a:rPr lang="en-US" sz="2200" dirty="0">
                <a:solidFill>
                  <a:srgbClr val="FFFF00"/>
                </a:solidFill>
              </a:rPr>
              <a:t> makes </a:t>
            </a:r>
            <a:r>
              <a:rPr lang="en-US" sz="2200" dirty="0" smtClean="0">
                <a:solidFill>
                  <a:srgbClr val="FFFF00"/>
                </a:solidFill>
              </a:rPr>
              <a:t>His </a:t>
            </a:r>
            <a:r>
              <a:rPr lang="en-US" sz="2200" dirty="0">
                <a:solidFill>
                  <a:srgbClr val="FFFF00"/>
                </a:solidFill>
              </a:rPr>
              <a:t>life a guilt offering, </a:t>
            </a:r>
            <a:r>
              <a:rPr lang="en-US" sz="2200" dirty="0" smtClean="0">
                <a:solidFill>
                  <a:srgbClr val="FFFF00"/>
                </a:solidFill>
              </a:rPr>
              <a:t>He </a:t>
            </a:r>
            <a:r>
              <a:rPr lang="en-US" sz="2200" dirty="0">
                <a:solidFill>
                  <a:srgbClr val="FFFF00"/>
                </a:solidFill>
              </a:rPr>
              <a:t>will see </a:t>
            </a:r>
            <a:r>
              <a:rPr lang="en-US" sz="2200" dirty="0" smtClean="0">
                <a:solidFill>
                  <a:srgbClr val="FFFF00"/>
                </a:solidFill>
              </a:rPr>
              <a:t>His </a:t>
            </a:r>
            <a:r>
              <a:rPr lang="en-US" sz="2200" dirty="0">
                <a:solidFill>
                  <a:srgbClr val="FFFF00"/>
                </a:solidFill>
              </a:rPr>
              <a:t>offspring and prolong </a:t>
            </a:r>
            <a:r>
              <a:rPr lang="en-US" sz="2200" dirty="0" smtClean="0">
                <a:solidFill>
                  <a:srgbClr val="FFFF00"/>
                </a:solidFill>
              </a:rPr>
              <a:t>His </a:t>
            </a:r>
            <a:r>
              <a:rPr lang="en-US" sz="2200" dirty="0">
                <a:solidFill>
                  <a:srgbClr val="FFFF00"/>
                </a:solidFill>
              </a:rPr>
              <a:t>days</a:t>
            </a:r>
            <a:r>
              <a:rPr lang="en-US" sz="2800" dirty="0">
                <a:solidFill>
                  <a:schemeClr val="bg1"/>
                </a:solidFill>
              </a:rPr>
              <a:t>, and the will </a:t>
            </a:r>
            <a:r>
              <a:rPr lang="en-US" sz="2800" dirty="0" smtClean="0">
                <a:solidFill>
                  <a:schemeClr val="bg1"/>
                </a:solidFill>
              </a:rPr>
              <a:t>(PLEASURE) of </a:t>
            </a:r>
            <a:r>
              <a:rPr lang="en-US" sz="2800" dirty="0">
                <a:solidFill>
                  <a:schemeClr val="bg1"/>
                </a:solidFill>
              </a:rPr>
              <a:t>the </a:t>
            </a:r>
            <a:r>
              <a:rPr lang="en-US" sz="2800" cap="small" dirty="0">
                <a:solidFill>
                  <a:schemeClr val="bg1"/>
                </a:solidFill>
              </a:rPr>
              <a:t>LORD</a:t>
            </a:r>
            <a:r>
              <a:rPr lang="en-US" sz="2800" dirty="0">
                <a:solidFill>
                  <a:schemeClr val="bg1"/>
                </a:solidFill>
              </a:rPr>
              <a:t> will prosper in </a:t>
            </a:r>
            <a:r>
              <a:rPr lang="en-US" sz="2800" dirty="0" smtClean="0">
                <a:solidFill>
                  <a:schemeClr val="bg1"/>
                </a:solidFill>
              </a:rPr>
              <a:t>His </a:t>
            </a:r>
            <a:r>
              <a:rPr lang="en-US" sz="2800" dirty="0">
                <a:solidFill>
                  <a:schemeClr val="bg1"/>
                </a:solidFill>
              </a:rPr>
              <a:t>hand. </a:t>
            </a:r>
            <a:r>
              <a:rPr lang="en-US" sz="2200" b="1" dirty="0">
                <a:solidFill>
                  <a:srgbClr val="FFFF00"/>
                </a:solidFill>
              </a:rPr>
              <a:t>Isaiah 53:8-10 (NIV) </a:t>
            </a:r>
            <a:endParaRPr lang="en-US" sz="2200" dirty="0">
              <a:solidFill>
                <a:srgbClr val="FFFF00"/>
              </a:solidFill>
            </a:endParaRPr>
          </a:p>
        </p:txBody>
      </p:sp>
      <p:sp>
        <p:nvSpPr>
          <p:cNvPr id="8" name="Rectangle 7"/>
          <p:cNvSpPr/>
          <p:nvPr/>
        </p:nvSpPr>
        <p:spPr>
          <a:xfrm>
            <a:off x="389299" y="1113298"/>
            <a:ext cx="9134947" cy="1938992"/>
          </a:xfrm>
          <a:prstGeom prst="rect">
            <a:avLst/>
          </a:prstGeom>
        </p:spPr>
        <p:txBody>
          <a:bodyPr wrap="square">
            <a:spAutoFit/>
          </a:bodyPr>
          <a:lstStyle/>
          <a:p>
            <a:r>
              <a:rPr lang="en-US" sz="2400" dirty="0" smtClean="0">
                <a:solidFill>
                  <a:schemeClr val="bg1"/>
                </a:solidFill>
              </a:rPr>
              <a:t>The </a:t>
            </a:r>
            <a:r>
              <a:rPr lang="en-US" sz="2400" dirty="0">
                <a:solidFill>
                  <a:schemeClr val="bg1"/>
                </a:solidFill>
              </a:rPr>
              <a:t>oppressor will come to an end, and destruction will cease; the aggressor will vanish from the land. </a:t>
            </a:r>
            <a:r>
              <a:rPr lang="en-US" sz="2400" baseline="30000" dirty="0">
                <a:solidFill>
                  <a:schemeClr val="bg1"/>
                </a:solidFill>
              </a:rPr>
              <a:t>5 </a:t>
            </a:r>
            <a:r>
              <a:rPr lang="en-US" sz="2400" dirty="0">
                <a:solidFill>
                  <a:schemeClr val="bg1"/>
                </a:solidFill>
              </a:rPr>
              <a:t> In love a </a:t>
            </a:r>
            <a:r>
              <a:rPr lang="en-US" sz="2400" dirty="0" smtClean="0">
                <a:solidFill>
                  <a:schemeClr val="bg1"/>
                </a:solidFill>
              </a:rPr>
              <a:t>Throne </a:t>
            </a:r>
            <a:r>
              <a:rPr lang="en-US" sz="2400" dirty="0">
                <a:solidFill>
                  <a:schemeClr val="bg1"/>
                </a:solidFill>
              </a:rPr>
              <a:t>will be established; in faithfulness a </a:t>
            </a:r>
            <a:r>
              <a:rPr lang="en-US" sz="2400" dirty="0" smtClean="0">
                <a:solidFill>
                  <a:schemeClr val="bg1"/>
                </a:solidFill>
              </a:rPr>
              <a:t>Man (JESUS) will </a:t>
            </a:r>
            <a:r>
              <a:rPr lang="en-US" sz="2400" dirty="0">
                <a:solidFill>
                  <a:schemeClr val="bg1"/>
                </a:solidFill>
              </a:rPr>
              <a:t>sit on it-- </a:t>
            </a:r>
            <a:r>
              <a:rPr lang="en-US" sz="2400" dirty="0" smtClean="0">
                <a:solidFill>
                  <a:schemeClr val="bg1"/>
                </a:solidFill>
              </a:rPr>
              <a:t>One </a:t>
            </a:r>
            <a:r>
              <a:rPr lang="en-US" sz="2400" dirty="0">
                <a:solidFill>
                  <a:schemeClr val="bg1"/>
                </a:solidFill>
              </a:rPr>
              <a:t>from the house of David-- </a:t>
            </a:r>
            <a:r>
              <a:rPr lang="en-US" sz="2400" dirty="0" smtClean="0">
                <a:solidFill>
                  <a:schemeClr val="bg1"/>
                </a:solidFill>
              </a:rPr>
              <a:t>One Who </a:t>
            </a:r>
            <a:r>
              <a:rPr lang="en-US" sz="2400" dirty="0">
                <a:solidFill>
                  <a:schemeClr val="bg1"/>
                </a:solidFill>
              </a:rPr>
              <a:t>in judging seeks justice </a:t>
            </a:r>
            <a:r>
              <a:rPr lang="en-US" sz="2400" b="1" dirty="0">
                <a:solidFill>
                  <a:srgbClr val="FFFF00"/>
                </a:solidFill>
              </a:rPr>
              <a:t>and </a:t>
            </a:r>
            <a:r>
              <a:rPr lang="en-US" sz="2400" b="1" dirty="0" smtClean="0">
                <a:solidFill>
                  <a:srgbClr val="FFFF00"/>
                </a:solidFill>
              </a:rPr>
              <a:t>speeds (HASTENS) </a:t>
            </a:r>
            <a:r>
              <a:rPr lang="en-US" sz="2400" b="1" dirty="0">
                <a:solidFill>
                  <a:srgbClr val="FFFF00"/>
                </a:solidFill>
              </a:rPr>
              <a:t>the cause of righteousness</a:t>
            </a:r>
            <a:r>
              <a:rPr lang="en-US" sz="2400" dirty="0">
                <a:solidFill>
                  <a:schemeClr val="bg1"/>
                </a:solidFill>
              </a:rPr>
              <a:t>. </a:t>
            </a:r>
            <a:r>
              <a:rPr lang="en-US" sz="2400" b="1" dirty="0">
                <a:solidFill>
                  <a:schemeClr val="bg1"/>
                </a:solidFill>
              </a:rPr>
              <a:t>Isaiah </a:t>
            </a:r>
            <a:r>
              <a:rPr lang="en-US" sz="2400" b="1" dirty="0" smtClean="0">
                <a:solidFill>
                  <a:schemeClr val="bg1"/>
                </a:solidFill>
              </a:rPr>
              <a:t>16:4-5</a:t>
            </a:r>
            <a:endParaRPr lang="en-US" sz="2400" dirty="0">
              <a:solidFill>
                <a:schemeClr val="bg1"/>
              </a:solidFill>
            </a:endParaRPr>
          </a:p>
        </p:txBody>
      </p:sp>
      <p:sp>
        <p:nvSpPr>
          <p:cNvPr id="9" name="Rectangle 8"/>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HOW DOES THIS COME ABOUT </a:t>
            </a:r>
          </a:p>
          <a:p>
            <a:pPr algn="ctr"/>
            <a:r>
              <a:rPr lang="en-US" sz="2800" dirty="0" smtClean="0">
                <a:solidFill>
                  <a:srgbClr val="FFFF00"/>
                </a:solidFill>
              </a:rPr>
              <a:t>FROM LAW TO GRACE?</a:t>
            </a:r>
            <a:endParaRPr lang="en-US" sz="2800" dirty="0">
              <a:solidFill>
                <a:srgbClr val="FFFF00"/>
              </a:solidFill>
            </a:endParaRPr>
          </a:p>
        </p:txBody>
      </p:sp>
    </p:spTree>
    <p:extLst>
      <p:ext uri="{BB962C8B-B14F-4D97-AF65-F5344CB8AC3E}">
        <p14:creationId xmlns:p14="http://schemas.microsoft.com/office/powerpoint/2010/main" val="342771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1077218"/>
          </a:xfrm>
          <a:prstGeom prst="rect">
            <a:avLst/>
          </a:prstGeom>
        </p:spPr>
        <p:txBody>
          <a:bodyPr wrap="square">
            <a:spAutoFit/>
          </a:bodyPr>
          <a:lstStyle/>
          <a:p>
            <a:pPr algn="ctr"/>
            <a:r>
              <a:rPr lang="en-US" sz="3200" dirty="0" smtClean="0">
                <a:solidFill>
                  <a:srgbClr val="FFFF00"/>
                </a:solidFill>
              </a:rPr>
              <a:t>JESUS ENDURED OUR SUFFERING</a:t>
            </a:r>
          </a:p>
          <a:p>
            <a:pPr algn="ctr"/>
            <a:r>
              <a:rPr lang="en-US" sz="3200" dirty="0" smtClean="0">
                <a:solidFill>
                  <a:srgbClr val="FFFF00"/>
                </a:solidFill>
              </a:rPr>
              <a:t>TO BECOME OUR PERFECT HIGH PRIEST </a:t>
            </a:r>
            <a:endParaRPr lang="en-US" sz="3200" dirty="0">
              <a:solidFill>
                <a:srgbClr val="FFFF00"/>
              </a:solidFill>
            </a:endParaRPr>
          </a:p>
        </p:txBody>
      </p:sp>
      <p:sp>
        <p:nvSpPr>
          <p:cNvPr id="2" name="Rectangle 1"/>
          <p:cNvSpPr/>
          <p:nvPr/>
        </p:nvSpPr>
        <p:spPr>
          <a:xfrm>
            <a:off x="452673" y="1346468"/>
            <a:ext cx="9053466" cy="2862322"/>
          </a:xfrm>
          <a:prstGeom prst="rect">
            <a:avLst/>
          </a:prstGeom>
        </p:spPr>
        <p:txBody>
          <a:bodyPr wrap="square">
            <a:spAutoFit/>
          </a:bodyPr>
          <a:lstStyle/>
          <a:p>
            <a:r>
              <a:rPr lang="en-US" sz="2000" dirty="0" smtClean="0">
                <a:solidFill>
                  <a:schemeClr val="bg1"/>
                </a:solidFill>
              </a:rPr>
              <a:t>Since </a:t>
            </a:r>
            <a:r>
              <a:rPr lang="en-US" sz="2000" dirty="0">
                <a:solidFill>
                  <a:schemeClr val="bg1"/>
                </a:solidFill>
              </a:rPr>
              <a:t>the children have flesh and blood, </a:t>
            </a:r>
            <a:r>
              <a:rPr lang="en-US" sz="2000" dirty="0" smtClean="0">
                <a:solidFill>
                  <a:schemeClr val="bg1"/>
                </a:solidFill>
              </a:rPr>
              <a:t>He </a:t>
            </a:r>
            <a:r>
              <a:rPr lang="en-US" sz="2000" dirty="0">
                <a:solidFill>
                  <a:schemeClr val="bg1"/>
                </a:solidFill>
              </a:rPr>
              <a:t>too shared in their humanity so that by </a:t>
            </a:r>
            <a:r>
              <a:rPr lang="en-US" sz="2000" dirty="0" smtClean="0">
                <a:solidFill>
                  <a:schemeClr val="bg1"/>
                </a:solidFill>
              </a:rPr>
              <a:t>His </a:t>
            </a:r>
            <a:r>
              <a:rPr lang="en-US" sz="2000" dirty="0">
                <a:solidFill>
                  <a:schemeClr val="bg1"/>
                </a:solidFill>
              </a:rPr>
              <a:t>death he might destroy him who holds the power of death--that is, the devil-- 15  and free those who all their lives were held in slavery by their fear of death. 16  For surely it is not angels he helps, but Abraham's descendants. 17  For this reason </a:t>
            </a:r>
            <a:r>
              <a:rPr lang="en-US" sz="2000" dirty="0" smtClean="0">
                <a:solidFill>
                  <a:schemeClr val="bg1"/>
                </a:solidFill>
              </a:rPr>
              <a:t>He </a:t>
            </a:r>
            <a:r>
              <a:rPr lang="en-US" sz="2000" dirty="0">
                <a:solidFill>
                  <a:schemeClr val="bg1"/>
                </a:solidFill>
              </a:rPr>
              <a:t>had to be made like his brothers in every way, in order that </a:t>
            </a:r>
            <a:r>
              <a:rPr lang="en-US" sz="2000" dirty="0" smtClean="0">
                <a:solidFill>
                  <a:schemeClr val="bg1"/>
                </a:solidFill>
              </a:rPr>
              <a:t>He </a:t>
            </a:r>
            <a:r>
              <a:rPr lang="en-US" sz="2000" dirty="0">
                <a:solidFill>
                  <a:schemeClr val="bg1"/>
                </a:solidFill>
              </a:rPr>
              <a:t>might become a merciful and faithful </a:t>
            </a:r>
            <a:r>
              <a:rPr lang="en-US" sz="2000" dirty="0" smtClean="0">
                <a:solidFill>
                  <a:schemeClr val="bg1"/>
                </a:solidFill>
              </a:rPr>
              <a:t>High Priest </a:t>
            </a:r>
            <a:r>
              <a:rPr lang="en-US" sz="2000" dirty="0">
                <a:solidFill>
                  <a:schemeClr val="bg1"/>
                </a:solidFill>
              </a:rPr>
              <a:t>in service to God, and that </a:t>
            </a:r>
            <a:r>
              <a:rPr lang="en-US" sz="2000" dirty="0" smtClean="0">
                <a:solidFill>
                  <a:schemeClr val="bg1"/>
                </a:solidFill>
              </a:rPr>
              <a:t>He </a:t>
            </a:r>
            <a:r>
              <a:rPr lang="en-US" sz="2000" dirty="0">
                <a:solidFill>
                  <a:schemeClr val="bg1"/>
                </a:solidFill>
              </a:rPr>
              <a:t>might make atonement for the sins of the people. 18  </a:t>
            </a:r>
            <a:r>
              <a:rPr lang="en-US" sz="2000" b="1" dirty="0">
                <a:solidFill>
                  <a:schemeClr val="bg1"/>
                </a:solidFill>
              </a:rPr>
              <a:t>Because </a:t>
            </a:r>
            <a:r>
              <a:rPr lang="en-US" sz="2000" b="1" dirty="0" smtClean="0">
                <a:solidFill>
                  <a:schemeClr val="bg1"/>
                </a:solidFill>
              </a:rPr>
              <a:t>He Himself </a:t>
            </a:r>
            <a:r>
              <a:rPr lang="en-US" sz="2000" b="1" dirty="0">
                <a:solidFill>
                  <a:schemeClr val="bg1"/>
                </a:solidFill>
              </a:rPr>
              <a:t>suffered when </a:t>
            </a:r>
            <a:r>
              <a:rPr lang="en-US" sz="2000" b="1" dirty="0" smtClean="0">
                <a:solidFill>
                  <a:schemeClr val="bg1"/>
                </a:solidFill>
              </a:rPr>
              <a:t>He </a:t>
            </a:r>
            <a:r>
              <a:rPr lang="en-US" sz="2000" b="1" dirty="0">
                <a:solidFill>
                  <a:schemeClr val="bg1"/>
                </a:solidFill>
              </a:rPr>
              <a:t>was tempted, </a:t>
            </a:r>
            <a:r>
              <a:rPr lang="en-US" sz="2000" b="1" dirty="0" smtClean="0">
                <a:solidFill>
                  <a:schemeClr val="bg1"/>
                </a:solidFill>
              </a:rPr>
              <a:t>He </a:t>
            </a:r>
            <a:r>
              <a:rPr lang="en-US" sz="2000" b="1" dirty="0">
                <a:solidFill>
                  <a:schemeClr val="bg1"/>
                </a:solidFill>
              </a:rPr>
              <a:t>is able to help those who are being tempted</a:t>
            </a:r>
            <a:r>
              <a:rPr lang="en-US" sz="2000" dirty="0">
                <a:solidFill>
                  <a:schemeClr val="bg1"/>
                </a:solidFill>
              </a:rPr>
              <a:t>. Hebrews 2:14-18 (NIV) </a:t>
            </a:r>
          </a:p>
        </p:txBody>
      </p:sp>
      <p:sp>
        <p:nvSpPr>
          <p:cNvPr id="3" name="Rectangle 2"/>
          <p:cNvSpPr/>
          <p:nvPr/>
        </p:nvSpPr>
        <p:spPr>
          <a:xfrm>
            <a:off x="126748" y="4348813"/>
            <a:ext cx="9795849" cy="2308324"/>
          </a:xfrm>
          <a:prstGeom prst="rect">
            <a:avLst/>
          </a:prstGeom>
        </p:spPr>
        <p:txBody>
          <a:bodyPr wrap="square">
            <a:spAutoFit/>
          </a:bodyPr>
          <a:lstStyle/>
          <a:p>
            <a:r>
              <a:rPr lang="en-US" sz="2400" dirty="0" smtClean="0">
                <a:solidFill>
                  <a:srgbClr val="FFFF00"/>
                </a:solidFill>
              </a:rPr>
              <a:t>”And </a:t>
            </a:r>
            <a:r>
              <a:rPr lang="en-US" sz="2400" dirty="0">
                <a:solidFill>
                  <a:srgbClr val="FFFF00"/>
                </a:solidFill>
              </a:rPr>
              <a:t>put everything under </a:t>
            </a:r>
            <a:r>
              <a:rPr lang="en-US" sz="2400" dirty="0" smtClean="0">
                <a:solidFill>
                  <a:srgbClr val="FFFF00"/>
                </a:solidFill>
              </a:rPr>
              <a:t>His </a:t>
            </a:r>
            <a:r>
              <a:rPr lang="en-US" sz="2400" dirty="0">
                <a:solidFill>
                  <a:srgbClr val="FFFF00"/>
                </a:solidFill>
              </a:rPr>
              <a:t>feet</a:t>
            </a:r>
            <a:r>
              <a:rPr lang="en-US" sz="2400" dirty="0" smtClean="0">
                <a:solidFill>
                  <a:srgbClr val="FFFF00"/>
                </a:solidFill>
              </a:rPr>
              <a:t>. (Psalm 8)" </a:t>
            </a:r>
            <a:r>
              <a:rPr lang="en-US" sz="2400" dirty="0">
                <a:solidFill>
                  <a:srgbClr val="FFFF00"/>
                </a:solidFill>
              </a:rPr>
              <a:t>In putting everything under him, God left nothing that is not subject to him. </a:t>
            </a:r>
            <a:r>
              <a:rPr lang="en-US" sz="2400" b="1" dirty="0">
                <a:solidFill>
                  <a:schemeClr val="bg1"/>
                </a:solidFill>
              </a:rPr>
              <a:t>Yet at present we do not see everything subject </a:t>
            </a:r>
            <a:r>
              <a:rPr lang="en-US" sz="2400" b="1" dirty="0" smtClean="0">
                <a:solidFill>
                  <a:schemeClr val="bg1"/>
                </a:solidFill>
              </a:rPr>
              <a:t>to </a:t>
            </a:r>
            <a:r>
              <a:rPr lang="en-US" sz="2400" b="1" dirty="0">
                <a:solidFill>
                  <a:schemeClr val="bg1"/>
                </a:solidFill>
              </a:rPr>
              <a:t>H</a:t>
            </a:r>
            <a:r>
              <a:rPr lang="en-US" sz="2400" b="1" dirty="0" smtClean="0">
                <a:solidFill>
                  <a:schemeClr val="bg1"/>
                </a:solidFill>
              </a:rPr>
              <a:t>im</a:t>
            </a:r>
            <a:r>
              <a:rPr lang="en-US" sz="2400" b="1" dirty="0">
                <a:solidFill>
                  <a:schemeClr val="bg1"/>
                </a:solidFill>
              </a:rPr>
              <a:t>. </a:t>
            </a:r>
            <a:r>
              <a:rPr lang="en-US" sz="2400" baseline="30000" dirty="0">
                <a:solidFill>
                  <a:srgbClr val="FFFF00"/>
                </a:solidFill>
              </a:rPr>
              <a:t>9 </a:t>
            </a:r>
            <a:r>
              <a:rPr lang="en-US" sz="2400" dirty="0">
                <a:solidFill>
                  <a:srgbClr val="FFFF00"/>
                </a:solidFill>
              </a:rPr>
              <a:t> But we see Jesus, who was made a little lower than the angels, now crowned with glory and honor because </a:t>
            </a:r>
            <a:r>
              <a:rPr lang="en-US" sz="2400" dirty="0" smtClean="0">
                <a:solidFill>
                  <a:srgbClr val="FFFF00"/>
                </a:solidFill>
              </a:rPr>
              <a:t>He </a:t>
            </a:r>
            <a:r>
              <a:rPr lang="en-US" sz="2400" dirty="0">
                <a:solidFill>
                  <a:srgbClr val="FFFF00"/>
                </a:solidFill>
              </a:rPr>
              <a:t>suffered death, so that by the grace of God </a:t>
            </a:r>
            <a:r>
              <a:rPr lang="en-US" sz="2400" dirty="0" smtClean="0">
                <a:solidFill>
                  <a:srgbClr val="FFFF00"/>
                </a:solidFill>
              </a:rPr>
              <a:t>He </a:t>
            </a:r>
            <a:r>
              <a:rPr lang="en-US" sz="2400" dirty="0">
                <a:solidFill>
                  <a:srgbClr val="FFFF00"/>
                </a:solidFill>
              </a:rPr>
              <a:t>might taste death for everyone. </a:t>
            </a:r>
            <a:r>
              <a:rPr lang="en-US" sz="2400" b="1" dirty="0">
                <a:solidFill>
                  <a:srgbClr val="FFFF00"/>
                </a:solidFill>
              </a:rPr>
              <a:t>Hebrews 2:8-9 (NIV) </a:t>
            </a:r>
            <a:endParaRPr lang="en-US" sz="2400" dirty="0">
              <a:solidFill>
                <a:srgbClr val="FFFF00"/>
              </a:solidFill>
            </a:endParaRPr>
          </a:p>
        </p:txBody>
      </p:sp>
    </p:spTree>
    <p:extLst>
      <p:ext uri="{BB962C8B-B14F-4D97-AF65-F5344CB8AC3E}">
        <p14:creationId xmlns:p14="http://schemas.microsoft.com/office/powerpoint/2010/main" val="4057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7177"/>
            <a:ext cx="9824483" cy="954107"/>
          </a:xfrm>
          <a:prstGeom prst="rect">
            <a:avLst/>
          </a:prstGeom>
        </p:spPr>
        <p:txBody>
          <a:bodyPr wrap="square">
            <a:spAutoFit/>
          </a:bodyPr>
          <a:lstStyle/>
          <a:p>
            <a:pPr algn="ctr"/>
            <a:r>
              <a:rPr lang="en-US" sz="2800" dirty="0" smtClean="0">
                <a:solidFill>
                  <a:srgbClr val="FFFF00"/>
                </a:solidFill>
              </a:rPr>
              <a:t>THE MIND-BLOWING IMPACT THAT</a:t>
            </a:r>
          </a:p>
          <a:p>
            <a:pPr algn="ctr"/>
            <a:r>
              <a:rPr lang="en-US" sz="2800" dirty="0" smtClean="0">
                <a:solidFill>
                  <a:srgbClr val="FFFF00"/>
                </a:solidFill>
              </a:rPr>
              <a:t>GOD CAME TO SAVE THE WHOLE WORLD</a:t>
            </a:r>
            <a:endParaRPr lang="en-US" sz="2800" dirty="0">
              <a:solidFill>
                <a:srgbClr val="FFFF00"/>
              </a:solidFill>
            </a:endParaRPr>
          </a:p>
        </p:txBody>
      </p:sp>
      <p:sp>
        <p:nvSpPr>
          <p:cNvPr id="2" name="Rectangle 1"/>
          <p:cNvSpPr/>
          <p:nvPr/>
        </p:nvSpPr>
        <p:spPr>
          <a:xfrm>
            <a:off x="155382" y="1095740"/>
            <a:ext cx="9669101" cy="5632311"/>
          </a:xfrm>
          <a:prstGeom prst="rect">
            <a:avLst/>
          </a:prstGeom>
        </p:spPr>
        <p:txBody>
          <a:bodyPr wrap="square">
            <a:spAutoFit/>
          </a:bodyPr>
          <a:lstStyle/>
          <a:p>
            <a:r>
              <a:rPr lang="en-US" dirty="0">
                <a:solidFill>
                  <a:schemeClr val="bg1"/>
                </a:solidFill>
              </a:rPr>
              <a:t>CAN YOU IMAGINE THE REVOLUTION THAT TAKES PLACE TO YOU AS A GREEK / ROMAN CITIZEN IN A DECEDENT ROMAN CITY – LIVING UNDER IDOLATRY – NEVER BEING PART OF ANYTHING BIGGER THAN YOUR SELFISH LIMITED WORLD – LIVING DEPRESSED AND HOPELESS AND IN A CAVE OF FEAR AND FLESHLY THINKING - AND THEN A POWERFUL EVANGELIST COMES TO YOUR CITY AND YOU ARE OFFERED TO BE PART OF A FAMILY – YOU ARE TOLD THAT THROUGH </a:t>
            </a:r>
            <a:r>
              <a:rPr lang="en-US" dirty="0" smtClean="0">
                <a:solidFill>
                  <a:schemeClr val="bg1"/>
                </a:solidFill>
              </a:rPr>
              <a:t>A “GOD INTERVENTION” </a:t>
            </a:r>
            <a:r>
              <a:rPr lang="en-US" dirty="0">
                <a:solidFill>
                  <a:schemeClr val="bg1"/>
                </a:solidFill>
              </a:rPr>
              <a:t>BY JESUS CHRIST YOU CAN PARTICIPATE IN AN ETERNAL DESTINY – JOIN TOGETHER WITH OTHER BELIEVERS ON AN EARTHLY MISSION WITH PURPOSE – </a:t>
            </a:r>
            <a:r>
              <a:rPr lang="en-US" dirty="0" smtClean="0">
                <a:solidFill>
                  <a:schemeClr val="bg1"/>
                </a:solidFill>
              </a:rPr>
              <a:t>JOIN A </a:t>
            </a:r>
            <a:r>
              <a:rPr lang="en-US" dirty="0">
                <a:solidFill>
                  <a:schemeClr val="bg1"/>
                </a:solidFill>
              </a:rPr>
              <a:t>FAMILY THAT LOVES YOU FOR REAL – THAT SEES YOUR WEAKNESSES YET BUILDS YOU UP </a:t>
            </a:r>
            <a:r>
              <a:rPr lang="en-US" b="1" dirty="0">
                <a:solidFill>
                  <a:srgbClr val="FFFF00"/>
                </a:solidFill>
              </a:rPr>
              <a:t>AS THEY HOLD YOU TO THE LIFE-GIVING TRUTH AND POWER OF JESUS’ TRANSFORMING GRACE</a:t>
            </a:r>
            <a:r>
              <a:rPr lang="en-US" dirty="0">
                <a:solidFill>
                  <a:schemeClr val="bg1"/>
                </a:solidFill>
              </a:rPr>
              <a:t> - YOU GO FROM AIMLESS LIVING – MEANINGLESS LIVING – PLEASURE INDUCED SURVIVAL – TO FORGIVENESS - PURPOSE – FREEDOM – AUTHENTICITY – REAL HOPE – WHAT AN AMAZING TRANSFORMATION. </a:t>
            </a:r>
          </a:p>
          <a:p>
            <a:r>
              <a:rPr lang="en-US" dirty="0">
                <a:solidFill>
                  <a:schemeClr val="bg1"/>
                </a:solidFill>
              </a:rPr>
              <a:t> </a:t>
            </a:r>
          </a:p>
          <a:p>
            <a:r>
              <a:rPr lang="en-US" dirty="0">
                <a:solidFill>
                  <a:schemeClr val="bg1"/>
                </a:solidFill>
              </a:rPr>
              <a:t>THIS IS THE GREAT EXCHANGE OF JESUS CHRIST ENCOUNTERING US AS ORPHANS BEAT UP BY OUR OWN CHOICES AND PILED ON BY THE UNINVITED ABUSE OF THE ENEMY AND THE FALLEN WORLD. GOD PICKS US UP AND INVITES US INTO HIS HOUSE TO BE HIS CHILD. LOVED – CLEANSED – CAPTURED – CONVERTED - REWIRED – AND GIVEN AN INHERITANCE IN CHRIST. WOW THAT IS STUPENDOUS. THAT IS ASTOUNDING MERCY.</a:t>
            </a:r>
          </a:p>
        </p:txBody>
      </p:sp>
    </p:spTree>
    <p:extLst>
      <p:ext uri="{BB962C8B-B14F-4D97-AF65-F5344CB8AC3E}">
        <p14:creationId xmlns:p14="http://schemas.microsoft.com/office/powerpoint/2010/main" val="175484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719" y="3411688"/>
            <a:ext cx="9442764" cy="3293209"/>
          </a:xfrm>
          <a:prstGeom prst="rect">
            <a:avLst/>
          </a:prstGeom>
        </p:spPr>
        <p:txBody>
          <a:bodyPr wrap="square">
            <a:spAutoFit/>
          </a:bodyPr>
          <a:lstStyle/>
          <a:p>
            <a:r>
              <a:rPr lang="en-US" sz="2600" dirty="0" smtClean="0">
                <a:solidFill>
                  <a:schemeClr val="bg1"/>
                </a:solidFill>
              </a:rPr>
              <a:t>Therefore</a:t>
            </a:r>
            <a:r>
              <a:rPr lang="en-US" sz="2600" dirty="0">
                <a:solidFill>
                  <a:schemeClr val="bg1"/>
                </a:solidFill>
              </a:rPr>
              <a:t>, since we have a great </a:t>
            </a:r>
            <a:r>
              <a:rPr lang="en-US" sz="2600" b="1" dirty="0" smtClean="0">
                <a:solidFill>
                  <a:schemeClr val="bg1"/>
                </a:solidFill>
              </a:rPr>
              <a:t>High Priest </a:t>
            </a:r>
            <a:r>
              <a:rPr lang="en-US" sz="2600" dirty="0">
                <a:solidFill>
                  <a:schemeClr val="bg1"/>
                </a:solidFill>
              </a:rPr>
              <a:t>who has gone through the heavens, Jesus the Son of God, let us hold firmly to the faith we profess. </a:t>
            </a:r>
            <a:r>
              <a:rPr lang="en-US" sz="2600" baseline="30000" dirty="0">
                <a:solidFill>
                  <a:schemeClr val="bg1"/>
                </a:solidFill>
              </a:rPr>
              <a:t>15 </a:t>
            </a:r>
            <a:r>
              <a:rPr lang="en-US" sz="2600" dirty="0">
                <a:solidFill>
                  <a:schemeClr val="bg1"/>
                </a:solidFill>
              </a:rPr>
              <a:t> For we do not have a </a:t>
            </a:r>
            <a:r>
              <a:rPr lang="en-US" sz="2600" dirty="0" smtClean="0">
                <a:solidFill>
                  <a:schemeClr val="bg1"/>
                </a:solidFill>
              </a:rPr>
              <a:t>High Priest </a:t>
            </a:r>
            <a:r>
              <a:rPr lang="en-US" sz="2600" dirty="0">
                <a:solidFill>
                  <a:schemeClr val="bg1"/>
                </a:solidFill>
              </a:rPr>
              <a:t>who is unable to sympathize with our weaknesses, but we have </a:t>
            </a:r>
            <a:r>
              <a:rPr lang="en-US" sz="2600" dirty="0" smtClean="0">
                <a:solidFill>
                  <a:schemeClr val="bg1"/>
                </a:solidFill>
              </a:rPr>
              <a:t>One </a:t>
            </a:r>
            <a:r>
              <a:rPr lang="en-US" sz="2600" dirty="0">
                <a:solidFill>
                  <a:schemeClr val="bg1"/>
                </a:solidFill>
              </a:rPr>
              <a:t>who has been tempted in every way, just as we are--yet was without sin. </a:t>
            </a:r>
            <a:r>
              <a:rPr lang="en-US" sz="2600" baseline="30000" dirty="0">
                <a:solidFill>
                  <a:schemeClr val="bg1"/>
                </a:solidFill>
              </a:rPr>
              <a:t>16 </a:t>
            </a:r>
            <a:r>
              <a:rPr lang="en-US" sz="2600" dirty="0">
                <a:solidFill>
                  <a:schemeClr val="bg1"/>
                </a:solidFill>
              </a:rPr>
              <a:t> </a:t>
            </a:r>
            <a:r>
              <a:rPr lang="en-US" sz="2600" b="1" dirty="0">
                <a:solidFill>
                  <a:srgbClr val="FFFF00"/>
                </a:solidFill>
              </a:rPr>
              <a:t>Let us then approach the throne of grace with confidence, so that we may receive mercy and find grace to help us in our time of need. </a:t>
            </a:r>
            <a:r>
              <a:rPr lang="en-US" sz="2600" b="1" dirty="0">
                <a:solidFill>
                  <a:schemeClr val="bg1"/>
                </a:solidFill>
              </a:rPr>
              <a:t>Hebrews </a:t>
            </a:r>
            <a:r>
              <a:rPr lang="en-US" sz="2600" b="1" dirty="0" smtClean="0">
                <a:solidFill>
                  <a:schemeClr val="bg1"/>
                </a:solidFill>
              </a:rPr>
              <a:t>4:14-16</a:t>
            </a:r>
            <a:endParaRPr lang="en-US" sz="2600" dirty="0">
              <a:solidFill>
                <a:schemeClr val="bg1"/>
              </a:solidFill>
            </a:endParaRPr>
          </a:p>
        </p:txBody>
      </p:sp>
      <p:sp>
        <p:nvSpPr>
          <p:cNvPr id="8" name="Rectangle 7"/>
          <p:cNvSpPr/>
          <p:nvPr/>
        </p:nvSpPr>
        <p:spPr>
          <a:xfrm>
            <a:off x="0" y="107177"/>
            <a:ext cx="9824483" cy="1569660"/>
          </a:xfrm>
          <a:prstGeom prst="rect">
            <a:avLst/>
          </a:prstGeom>
        </p:spPr>
        <p:txBody>
          <a:bodyPr wrap="square">
            <a:spAutoFit/>
          </a:bodyPr>
          <a:lstStyle/>
          <a:p>
            <a:pPr algn="ctr"/>
            <a:r>
              <a:rPr lang="en-US" sz="3200" dirty="0" smtClean="0">
                <a:solidFill>
                  <a:srgbClr val="FFFF00"/>
                </a:solidFill>
              </a:rPr>
              <a:t>THIS IS ONE OF THE GREATEST PROMISES</a:t>
            </a:r>
          </a:p>
          <a:p>
            <a:pPr algn="ctr"/>
            <a:r>
              <a:rPr lang="en-US" sz="3200" dirty="0" smtClean="0">
                <a:solidFill>
                  <a:srgbClr val="FFFF00"/>
                </a:solidFill>
              </a:rPr>
              <a:t>IN SCRIPTURE COMING FORTH FROM </a:t>
            </a:r>
          </a:p>
          <a:p>
            <a:pPr algn="ctr"/>
            <a:r>
              <a:rPr lang="en-US" sz="3200" dirty="0" smtClean="0">
                <a:solidFill>
                  <a:srgbClr val="FFFF00"/>
                </a:solidFill>
              </a:rPr>
              <a:t>THE VICTORIES  OF JESUS</a:t>
            </a:r>
            <a:endParaRPr lang="en-US" sz="3200" dirty="0">
              <a:solidFill>
                <a:srgbClr val="FFFF00"/>
              </a:solidFill>
            </a:endParaRPr>
          </a:p>
        </p:txBody>
      </p:sp>
      <p:pic>
        <p:nvPicPr>
          <p:cNvPr id="7170" name="Picture 2" descr="Our Victory Is In Jesus – CICC-OH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456" y="1676837"/>
            <a:ext cx="4267569" cy="1576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21140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thm15="http://schemas.microsoft.com/office/thememl/2012/main" xmlns=""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966D2D45-3944-4D77-9142-02FD272EF319}">
  <ds:schemaRefs>
    <ds:schemaRef ds:uri="http://schemas.microsoft.com/sharepoint/v3/contenttype/forms"/>
  </ds:schemaRefs>
</ds:datastoreItem>
</file>

<file path=customXml/itemProps2.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258F013-9E4A-4975-A97B-33FEBC5FEE80}">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schemas.microsoft.com/sharepoint/v3"/>
    <ds:schemaRef ds:uri="http://schemas.microsoft.com/office/infopath/2007/PartnerControls"/>
    <ds:schemaRef ds:uri="230e9df3-be65-4c73-a93b-d1236ebd677e"/>
    <ds:schemaRef ds:uri="71af3243-3dd4-4a8d-8c0d-dd76da1f02a5"/>
    <ds:schemaRef ds:uri="16c05727-aa75-4e4a-9b5f-8a80a1165891"/>
    <ds:schemaRef ds:uri="http://www.w3.org/XML/1998/namespace"/>
    <ds:schemaRef ds:uri="http://purl.org/dc/dcmitype/"/>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Metro</Template>
  <TotalTime>0</TotalTime>
  <Words>1528</Words>
  <Application>Microsoft Office PowerPoint</Application>
  <PresentationFormat>Custom</PresentationFormat>
  <Paragraphs>89</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2024-10-06T14:41:20Z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