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465" r:id="rId6"/>
    <p:sldId id="478" r:id="rId7"/>
    <p:sldId id="488" r:id="rId8"/>
    <p:sldId id="487" r:id="rId9"/>
    <p:sldId id="493" r:id="rId10"/>
    <p:sldId id="480" r:id="rId11"/>
    <p:sldId id="498" r:id="rId12"/>
    <p:sldId id="495" r:id="rId13"/>
    <p:sldId id="496" r:id="rId14"/>
    <p:sldId id="497" r:id="rId15"/>
    <p:sldId id="499" r:id="rId16"/>
    <p:sldId id="454" r:id="rId17"/>
    <p:sldId id="485" r:id="rId18"/>
    <p:sldId id="455" r:id="rId19"/>
    <p:sldId id="483" r:id="rId20"/>
    <p:sldId id="484" r:id="rId21"/>
    <p:sldId id="494" r:id="rId22"/>
    <p:sldId id="424" r:id="rId23"/>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739" autoAdjust="0"/>
    <p:restoredTop sz="97991" autoAdjust="0"/>
  </p:normalViewPr>
  <p:slideViewPr>
    <p:cSldViewPr snapToGrid="0">
      <p:cViewPr>
        <p:scale>
          <a:sx n="60" d="100"/>
          <a:sy n="60" d="100"/>
        </p:scale>
        <p:origin x="-2754" y="-1104"/>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12/1/2024</a:t>
            </a:fld>
            <a:endParaRPr lang="en-US" dirty="0"/>
          </a:p>
        </p:txBody>
      </p:sp>
      <p:sp>
        <p:nvSpPr>
          <p:cNvPr id="4" name="Footer Placeholder 3">
            <a:extLst>
              <a:ext uri="{FF2B5EF4-FFF2-40B4-BE49-F238E27FC236}">
                <a16:creationId xmlns:a16="http://schemas.microsoft.com/office/drawing/2014/main" xmlns=""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12/1/2024</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7FFE5B-C2CA-473D-8FCA-B26579CCBAA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8" name="Picture Placeholder 7">
            <a:extLst>
              <a:ext uri="{FF2B5EF4-FFF2-40B4-BE49-F238E27FC236}">
                <a16:creationId xmlns:a16="http://schemas.microsoft.com/office/drawing/2014/main" xmlns=""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a16="http://schemas.microsoft.com/office/drawing/2014/main" xmlns=""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6D8EB4-0AAB-4C86-96ED-AB74FA56A67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a16="http://schemas.microsoft.com/office/drawing/2014/main" xmlns=""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a16="http://schemas.microsoft.com/office/drawing/2014/main" xmlns=""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a16="http://schemas.microsoft.com/office/drawing/2014/main" xmlns=""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a16="http://schemas.microsoft.com/office/drawing/2014/main" xmlns=""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a16="http://schemas.microsoft.com/office/drawing/2014/main" xmlns=""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xmlns=""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a16="http://schemas.microsoft.com/office/drawing/2014/main" xmlns=""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xmlns=""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xmlns=""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xmlns=""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xmlns=""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xmlns=""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xmlns=""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xmlns=""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954AA95-575B-4060-9443-53B34766449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22" name="Rectangle 21">
            <a:extLst>
              <a:ext uri="{FF2B5EF4-FFF2-40B4-BE49-F238E27FC236}">
                <a16:creationId xmlns:a16="http://schemas.microsoft.com/office/drawing/2014/main" xmlns="" id="{38BF2BB6-8F62-424E-B01D-F90A0DB7BFBB}"/>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xmlns=""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a16="http://schemas.microsoft.com/office/drawing/2014/main" xmlns=""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xmlns=""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a16="http://schemas.microsoft.com/office/drawing/2014/main" xmlns=""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xmlns=""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a16="http://schemas.microsoft.com/office/drawing/2014/main" xmlns=""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xmlns=""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a16="http://schemas.microsoft.com/office/drawing/2014/main" xmlns=""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xmlns=""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a16="http://schemas.microsoft.com/office/drawing/2014/main" xmlns=""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a16="http://schemas.microsoft.com/office/drawing/2014/main" xmlns=""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xmlns=""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xmlns=""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1F00DA-5D59-4EDE-BA9C-D312B3FBBAF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a16="http://schemas.microsoft.com/office/drawing/2014/main" xmlns=""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a16="http://schemas.microsoft.com/office/drawing/2014/main" xmlns=""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a16="http://schemas.microsoft.com/office/drawing/2014/main" xmlns=""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a16="http://schemas.microsoft.com/office/drawing/2014/main" xmlns=""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a16="http://schemas.microsoft.com/office/drawing/2014/main" xmlns=""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xmlns=""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3D91600-3E99-42F4-85C2-60F442CD5E7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22" name="Content Placeholder 8">
            <a:extLst>
              <a:ext uri="{FF2B5EF4-FFF2-40B4-BE49-F238E27FC236}">
                <a16:creationId xmlns:a16="http://schemas.microsoft.com/office/drawing/2014/main" xmlns=""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a16="http://schemas.microsoft.com/office/drawing/2014/main" xmlns=""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a16="http://schemas.microsoft.com/office/drawing/2014/main" xmlns=""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a16="http://schemas.microsoft.com/office/drawing/2014/main" xmlns=""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a16="http://schemas.microsoft.com/office/drawing/2014/main" xmlns=""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a16="http://schemas.microsoft.com/office/drawing/2014/main" xmlns=""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a16="http://schemas.microsoft.com/office/drawing/2014/main" xmlns=""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533791-52F7-40F6-B230-7BF6C505CCD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a16="http://schemas.microsoft.com/office/drawing/2014/main" xmlns=""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xmlns=""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xmlns=""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xmlns=""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xmlns=""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xmlns=""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xmlns=""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xmlns=""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xmlns=""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xmlns=""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xmlns=""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xmlns=""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xmlns=""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xmlns=""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xmlns=""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xmlns=""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xmlns=""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xmlns=""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xmlns=""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xmlns=""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xmlns=""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xmlns=""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a16="http://schemas.microsoft.com/office/drawing/2014/main" xmlns=""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5C89BE0-E34D-48FA-8ED2-CA69BFBC4FB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13" name="Picture Placeholder 7">
            <a:extLst>
              <a:ext uri="{FF2B5EF4-FFF2-40B4-BE49-F238E27FC236}">
                <a16:creationId xmlns:a16="http://schemas.microsoft.com/office/drawing/2014/main" xmlns=""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a16="http://schemas.microsoft.com/office/drawing/2014/main" xmlns=""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a16="http://schemas.microsoft.com/office/drawing/2014/main" xmlns=""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a16="http://schemas.microsoft.com/office/drawing/2014/main" xmlns=""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39293AB-35CB-4344-A710-9C0BF396AEA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a16="http://schemas.microsoft.com/office/drawing/2014/main" xmlns=""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a16="http://schemas.microsoft.com/office/drawing/2014/main" xmlns=""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xmlns=""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a16="http://schemas.microsoft.com/office/drawing/2014/main" xmlns=""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a16="http://schemas.microsoft.com/office/drawing/2014/main" xmlns=""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a16="http://schemas.microsoft.com/office/drawing/2014/main" xmlns=""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a16="http://schemas.microsoft.com/office/drawing/2014/main" xmlns=""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a16="http://schemas.microsoft.com/office/drawing/2014/main" xmlns=""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xmlns=""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a16="http://schemas.microsoft.com/office/drawing/2014/main" xmlns=""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xmlns=""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a16="http://schemas.microsoft.com/office/drawing/2014/main" xmlns=""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a16="http://schemas.microsoft.com/office/drawing/2014/main" xmlns=""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a16="http://schemas.microsoft.com/office/drawing/2014/main" xmlns=""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B7C369-B3B1-47DB-AFB5-4A2FA0A0469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a16="http://schemas.microsoft.com/office/drawing/2014/main" xmlns=""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xmlns=""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a16="http://schemas.microsoft.com/office/drawing/2014/main" xmlns=""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a16="http://schemas.microsoft.com/office/drawing/2014/main" xmlns=""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xmlns=""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a16="http://schemas.microsoft.com/office/drawing/2014/main" xmlns=""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a16="http://schemas.microsoft.com/office/drawing/2014/main" xmlns=""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a16="http://schemas.microsoft.com/office/drawing/2014/main" xmlns=""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a16="http://schemas.microsoft.com/office/drawing/2014/main" xmlns=""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a16="http://schemas.microsoft.com/office/drawing/2014/main" xmlns=""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a16="http://schemas.microsoft.com/office/drawing/2014/main" xmlns=""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a16="http://schemas.microsoft.com/office/drawing/2014/main" xmlns=""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a16="http://schemas.microsoft.com/office/drawing/2014/main" xmlns=""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a16="http://schemas.microsoft.com/office/drawing/2014/main" xmlns=""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a16="http://schemas.microsoft.com/office/drawing/2014/main" xmlns=""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a16="http://schemas.microsoft.com/office/drawing/2014/main" xmlns=""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a16="http://schemas.microsoft.com/office/drawing/2014/main" xmlns=""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a16="http://schemas.microsoft.com/office/drawing/2014/main" xmlns=""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a16="http://schemas.microsoft.com/office/drawing/2014/main" xmlns=""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a16="http://schemas.microsoft.com/office/drawing/2014/main" xmlns=""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a16="http://schemas.microsoft.com/office/drawing/2014/main" xmlns=""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a16="http://schemas.microsoft.com/office/drawing/2014/main" xmlns=""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a16="http://schemas.microsoft.com/office/drawing/2014/main" xmlns=""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a16="http://schemas.microsoft.com/office/drawing/2014/main" xmlns=""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a16="http://schemas.microsoft.com/office/drawing/2014/main" xmlns=""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a16="http://schemas.microsoft.com/office/drawing/2014/main" xmlns=""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a16="http://schemas.microsoft.com/office/drawing/2014/main" xmlns=""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a16="http://schemas.microsoft.com/office/drawing/2014/main" xmlns=""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a16="http://schemas.microsoft.com/office/drawing/2014/main" xmlns=""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a16="http://schemas.microsoft.com/office/drawing/2014/main" xmlns=""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a16="http://schemas.microsoft.com/office/drawing/2014/main" xmlns=""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a16="http://schemas.microsoft.com/office/drawing/2014/main" xmlns=""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a16="http://schemas.microsoft.com/office/drawing/2014/main" xmlns=""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xmlns=""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FBC2989-2CED-47FB-8D23-FF60F2561EA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a16="http://schemas.microsoft.com/office/drawing/2014/main" xmlns="" id="{137D1BF6-CA32-48D3-B8AE-5D5C621A7EB5}"/>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a16="http://schemas.microsoft.com/office/drawing/2014/main" xmlns=""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a16="http://schemas.microsoft.com/office/drawing/2014/main" xmlns=""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a16="http://schemas.microsoft.com/office/drawing/2014/main" xmlns=""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a16="http://schemas.microsoft.com/office/drawing/2014/main" xmlns=""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a16="http://schemas.microsoft.com/office/drawing/2014/main" xmlns=""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xmlns=""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xmlns=""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a16="http://schemas.microsoft.com/office/drawing/2014/main" xmlns=""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9B8705-C027-4E12-892E-C32FF13296F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a16="http://schemas.microsoft.com/office/drawing/2014/main" xmlns=""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a16="http://schemas.microsoft.com/office/drawing/2014/main" xmlns=""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a16="http://schemas.microsoft.com/office/drawing/2014/main" xmlns=""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a16="http://schemas.microsoft.com/office/drawing/2014/main" xmlns=""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a16="http://schemas.microsoft.com/office/drawing/2014/main" xmlns=""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xmlns=""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a16="http://schemas.microsoft.com/office/drawing/2014/main" xmlns=""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95BA1F-6B83-4358-A202-FD15470976A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4" name="Date Placeholder 3">
            <a:extLst>
              <a:ext uri="{FF2B5EF4-FFF2-40B4-BE49-F238E27FC236}">
                <a16:creationId xmlns:a16="http://schemas.microsoft.com/office/drawing/2014/main" xmlns=""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a16="http://schemas.microsoft.com/office/drawing/2014/main" xmlns=""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a16="http://schemas.microsoft.com/office/drawing/2014/main" xmlns=""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a16="http://schemas.microsoft.com/office/drawing/2014/main" xmlns=""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a16="http://schemas.microsoft.com/office/drawing/2014/main" xmlns=""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a16="http://schemas.microsoft.com/office/drawing/2014/main" xmlns=""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xmlns=""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781AFB-2572-4954-B05E-84CDE1D8831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5" name="Date Placeholder 4">
            <a:extLst>
              <a:ext uri="{FF2B5EF4-FFF2-40B4-BE49-F238E27FC236}">
                <a16:creationId xmlns:a16="http://schemas.microsoft.com/office/drawing/2014/main" xmlns=""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a16="http://schemas.microsoft.com/office/drawing/2014/main" xmlns=""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a16="http://schemas.microsoft.com/office/drawing/2014/main" xmlns=""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a16="http://schemas.microsoft.com/office/drawing/2014/main" xmlns=""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a16="http://schemas.microsoft.com/office/drawing/2014/main" xmlns=""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a16="http://schemas.microsoft.com/office/drawing/2014/main" xmlns=""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a16="http://schemas.microsoft.com/office/drawing/2014/main" xmlns=""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xmlns=""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0CE26C-A8CF-4DC0-9913-86FF0ED8762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7" name="Date Placeholder 6">
            <a:extLst>
              <a:ext uri="{FF2B5EF4-FFF2-40B4-BE49-F238E27FC236}">
                <a16:creationId xmlns:a16="http://schemas.microsoft.com/office/drawing/2014/main" xmlns=""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a16="http://schemas.microsoft.com/office/drawing/2014/main" xmlns=""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a16="http://schemas.microsoft.com/office/drawing/2014/main" xmlns=""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a16="http://schemas.microsoft.com/office/drawing/2014/main" xmlns=""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a16="http://schemas.microsoft.com/office/drawing/2014/main" xmlns=""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a16="http://schemas.microsoft.com/office/drawing/2014/main" xmlns=""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a16="http://schemas.microsoft.com/office/drawing/2014/main" xmlns=""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a16="http://schemas.microsoft.com/office/drawing/2014/main" xmlns=""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a16="http://schemas.microsoft.com/office/drawing/2014/main" xmlns=""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a16="http://schemas.microsoft.com/office/drawing/2014/main" xmlns=""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xmlns=""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a16="http://schemas.microsoft.com/office/drawing/2014/main" xmlns=""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a16="http://schemas.microsoft.com/office/drawing/2014/main" xmlns=""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7C8E50C-1C7A-4E62-B38F-3E12A174C8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a16="http://schemas.microsoft.com/office/drawing/2014/main" xmlns=""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a16="http://schemas.microsoft.com/office/drawing/2014/main" xmlns=""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xmlns=""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xmlns=""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684757-E21D-414B-B627-1E0D15F89CA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a16="http://schemas.microsoft.com/office/drawing/2014/main" xmlns=""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a16="http://schemas.microsoft.com/office/drawing/2014/main" xmlns=""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a16="http://schemas.microsoft.com/office/drawing/2014/main" xmlns=""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xmlns=""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xmlns=""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27D588-C832-4149-9B9F-D817459D8B7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5" name="Date Placeholder 4">
            <a:extLst>
              <a:ext uri="{FF2B5EF4-FFF2-40B4-BE49-F238E27FC236}">
                <a16:creationId xmlns:a16="http://schemas.microsoft.com/office/drawing/2014/main" xmlns=""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a16="http://schemas.microsoft.com/office/drawing/2014/main" xmlns=""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a16="http://schemas.microsoft.com/office/drawing/2014/main" xmlns=""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a16="http://schemas.microsoft.com/office/drawing/2014/main" xmlns=""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a16="http://schemas.microsoft.com/office/drawing/2014/main" xmlns=""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a16="http://schemas.microsoft.com/office/drawing/2014/main" xmlns=""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xmlns=""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a16="http://schemas.microsoft.com/office/drawing/2014/main" xmlns=""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a16="http://schemas.microsoft.com/office/drawing/2014/main" xmlns=""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a16="http://schemas.microsoft.com/office/drawing/2014/main" xmlns=""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xmlns=""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3633" y="4702639"/>
            <a:ext cx="8329188" cy="1200329"/>
          </a:xfrm>
          <a:prstGeom prst="rect">
            <a:avLst/>
          </a:prstGeom>
          <a:noFill/>
        </p:spPr>
        <p:txBody>
          <a:bodyPr wrap="square" rtlCol="0">
            <a:spAutoFit/>
          </a:bodyPr>
          <a:lstStyle/>
          <a:p>
            <a:pPr algn="ctr"/>
            <a:r>
              <a:rPr lang="en-US" sz="4000" dirty="0" smtClean="0">
                <a:solidFill>
                  <a:srgbClr val="FFFF00"/>
                </a:solidFill>
              </a:rPr>
              <a:t>LifeGate  </a:t>
            </a:r>
          </a:p>
          <a:p>
            <a:pPr algn="ctr"/>
            <a:r>
              <a:rPr lang="en-US" sz="3200" dirty="0" smtClean="0">
                <a:solidFill>
                  <a:schemeClr val="bg1"/>
                </a:solidFill>
              </a:rPr>
              <a:t>December 1, 2024</a:t>
            </a:r>
            <a:endParaRPr lang="en-US" sz="3200"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a:stretch/>
        </p:blipFill>
        <p:spPr bwMode="auto">
          <a:xfrm>
            <a:off x="2035261" y="685611"/>
            <a:ext cx="5885931" cy="37596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
            <a:ext cx="10058400" cy="954107"/>
          </a:xfrm>
          <a:prstGeom prst="rect">
            <a:avLst/>
          </a:prstGeom>
        </p:spPr>
        <p:txBody>
          <a:bodyPr wrap="square">
            <a:spAutoFit/>
          </a:bodyPr>
          <a:lstStyle/>
          <a:p>
            <a:pPr algn="ctr"/>
            <a:r>
              <a:rPr lang="en-US" sz="2800" dirty="0" smtClean="0">
                <a:solidFill>
                  <a:srgbClr val="FFFF00"/>
                </a:solidFill>
              </a:rPr>
              <a:t>The Riches Of Christ Help Us Identify </a:t>
            </a:r>
          </a:p>
          <a:p>
            <a:pPr algn="ctr"/>
            <a:r>
              <a:rPr lang="en-US" sz="2800" dirty="0" smtClean="0">
                <a:solidFill>
                  <a:srgbClr val="FFFF00"/>
                </a:solidFill>
              </a:rPr>
              <a:t>When The Enemy is Sowing Resentment Among Us</a:t>
            </a:r>
            <a:endParaRPr lang="en-US" sz="2800" dirty="0">
              <a:solidFill>
                <a:srgbClr val="FFFF00"/>
              </a:solidFill>
            </a:endParaRPr>
          </a:p>
        </p:txBody>
      </p:sp>
      <p:sp>
        <p:nvSpPr>
          <p:cNvPr id="3" name="Rectangle 2"/>
          <p:cNvSpPr/>
          <p:nvPr/>
        </p:nvSpPr>
        <p:spPr>
          <a:xfrm>
            <a:off x="266656" y="2795834"/>
            <a:ext cx="9462976" cy="2246769"/>
          </a:xfrm>
          <a:prstGeom prst="rect">
            <a:avLst/>
          </a:prstGeom>
        </p:spPr>
        <p:txBody>
          <a:bodyPr wrap="square">
            <a:spAutoFit/>
          </a:bodyPr>
          <a:lstStyle/>
          <a:p>
            <a:r>
              <a:rPr lang="en-US" sz="2000" dirty="0">
                <a:solidFill>
                  <a:schemeClr val="bg1"/>
                </a:solidFill>
              </a:rPr>
              <a:t>THE ENEMY IS </a:t>
            </a:r>
            <a:r>
              <a:rPr lang="en-US" sz="2000" dirty="0" smtClean="0">
                <a:solidFill>
                  <a:schemeClr val="bg1"/>
                </a:solidFill>
              </a:rPr>
              <a:t>CONSTANTLY SOWING </a:t>
            </a:r>
            <a:r>
              <a:rPr lang="en-US" sz="2000" dirty="0">
                <a:solidFill>
                  <a:schemeClr val="bg1"/>
                </a:solidFill>
              </a:rPr>
              <a:t>– FRUSTRATION AND RESENTMENT AT A HIGH LEVEL </a:t>
            </a:r>
            <a:r>
              <a:rPr lang="en-US" sz="2000" dirty="0" smtClean="0">
                <a:solidFill>
                  <a:schemeClr val="bg1"/>
                </a:solidFill>
              </a:rPr>
              <a:t>IN MANY OF OUR RELATIONSHIPS </a:t>
            </a:r>
          </a:p>
          <a:p>
            <a:endParaRPr lang="en-US" sz="2000" dirty="0">
              <a:solidFill>
                <a:schemeClr val="bg1"/>
              </a:solidFill>
            </a:endParaRPr>
          </a:p>
          <a:p>
            <a:r>
              <a:rPr lang="en-US" sz="2000" dirty="0" smtClean="0">
                <a:solidFill>
                  <a:schemeClr val="bg1"/>
                </a:solidFill>
              </a:rPr>
              <a:t>WE </a:t>
            </a:r>
            <a:r>
              <a:rPr lang="en-US" sz="2000" dirty="0">
                <a:solidFill>
                  <a:schemeClr val="bg1"/>
                </a:solidFill>
              </a:rPr>
              <a:t>SEE THE FLAWS IN OTHERS – </a:t>
            </a:r>
            <a:r>
              <a:rPr lang="en-US" sz="2000" b="1" dirty="0">
                <a:solidFill>
                  <a:srgbClr val="FFFF00"/>
                </a:solidFill>
              </a:rPr>
              <a:t>AND EVEN THEIR WELL INTENTIONED TRAJECTORIES TO HELP US – SOMETIMES FRUSTRATE US</a:t>
            </a:r>
            <a:r>
              <a:rPr lang="en-US" sz="2000" dirty="0">
                <a:solidFill>
                  <a:srgbClr val="FFFF00"/>
                </a:solidFill>
              </a:rPr>
              <a:t> </a:t>
            </a:r>
            <a:r>
              <a:rPr lang="en-US" sz="2000" dirty="0">
                <a:solidFill>
                  <a:schemeClr val="bg1"/>
                </a:solidFill>
              </a:rPr>
              <a:t>– AND WE ARE VULNERABLE TO RESENTMENT AND WHISPERS THAT PEOPLE DON’T LOVE US OR SUPPORT US. </a:t>
            </a:r>
          </a:p>
        </p:txBody>
      </p:sp>
      <p:sp>
        <p:nvSpPr>
          <p:cNvPr id="4" name="TextBox 3"/>
          <p:cNvSpPr txBox="1"/>
          <p:nvPr/>
        </p:nvSpPr>
        <p:spPr>
          <a:xfrm>
            <a:off x="266656" y="5151205"/>
            <a:ext cx="9494032" cy="1384995"/>
          </a:xfrm>
          <a:prstGeom prst="rect">
            <a:avLst/>
          </a:prstGeom>
          <a:noFill/>
        </p:spPr>
        <p:txBody>
          <a:bodyPr wrap="square" rtlCol="0">
            <a:spAutoFit/>
          </a:bodyPr>
          <a:lstStyle/>
          <a:p>
            <a:r>
              <a:rPr lang="en-US" sz="2800" dirty="0" smtClean="0">
                <a:solidFill>
                  <a:srgbClr val="FFFF00"/>
                </a:solidFill>
              </a:rPr>
              <a:t>PRAY FOR YOUR HEART TO BE SOFT – and ask the Lord to bring the resurrection power of Jesus into that broken relationship </a:t>
            </a:r>
          </a:p>
        </p:txBody>
      </p:sp>
      <p:pic>
        <p:nvPicPr>
          <p:cNvPr id="7170" name="Picture 2" descr="The Poison of Resentment: Understanding and Overcoming Its Destructive  Power - Mind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036" y="1030306"/>
            <a:ext cx="2853439" cy="160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3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7177"/>
            <a:ext cx="9983971" cy="1077218"/>
          </a:xfrm>
          <a:prstGeom prst="rect">
            <a:avLst/>
          </a:prstGeom>
        </p:spPr>
        <p:txBody>
          <a:bodyPr wrap="square">
            <a:spAutoFit/>
          </a:bodyPr>
          <a:lstStyle/>
          <a:p>
            <a:pPr algn="ctr"/>
            <a:r>
              <a:rPr lang="en-US" sz="3200" dirty="0" smtClean="0">
                <a:solidFill>
                  <a:srgbClr val="FFFF00"/>
                </a:solidFill>
              </a:rPr>
              <a:t>The Riches Of Christ’s Resurrection Is To Take Our Weakness And Make Us An Example of His Power </a:t>
            </a:r>
            <a:endParaRPr lang="en-US" sz="3200" dirty="0">
              <a:solidFill>
                <a:srgbClr val="FFFF00"/>
              </a:solidFill>
            </a:endParaRPr>
          </a:p>
        </p:txBody>
      </p:sp>
      <p:sp>
        <p:nvSpPr>
          <p:cNvPr id="2" name="Rectangle 1"/>
          <p:cNvSpPr/>
          <p:nvPr/>
        </p:nvSpPr>
        <p:spPr>
          <a:xfrm>
            <a:off x="489095" y="1582341"/>
            <a:ext cx="8941981" cy="4647426"/>
          </a:xfrm>
          <a:prstGeom prst="rect">
            <a:avLst/>
          </a:prstGeom>
        </p:spPr>
        <p:txBody>
          <a:bodyPr wrap="square">
            <a:spAutoFit/>
          </a:bodyPr>
          <a:lstStyle/>
          <a:p>
            <a:pPr algn="ctr"/>
            <a:r>
              <a:rPr lang="en-US" sz="2400" b="1" dirty="0">
                <a:solidFill>
                  <a:schemeClr val="bg1"/>
                </a:solidFill>
              </a:rPr>
              <a:t>LORD WE THANK YOU THAT YOU LET YOUR RICHES FLOW INTO </a:t>
            </a:r>
            <a:r>
              <a:rPr lang="en-US" sz="2400" b="1" dirty="0" smtClean="0">
                <a:solidFill>
                  <a:schemeClr val="bg1"/>
                </a:solidFill>
              </a:rPr>
              <a:t>OUR IMPOSSIBILITIES </a:t>
            </a:r>
            <a:endParaRPr lang="en-US" sz="2400" dirty="0">
              <a:solidFill>
                <a:schemeClr val="bg1"/>
              </a:solidFill>
            </a:endParaRPr>
          </a:p>
          <a:p>
            <a:r>
              <a:rPr lang="en-US" sz="2400" b="1" dirty="0">
                <a:solidFill>
                  <a:schemeClr val="bg1"/>
                </a:solidFill>
              </a:rPr>
              <a:t> </a:t>
            </a:r>
            <a:endParaRPr lang="en-US" sz="2400" dirty="0">
              <a:solidFill>
                <a:schemeClr val="bg1"/>
              </a:solidFill>
            </a:endParaRPr>
          </a:p>
          <a:p>
            <a:r>
              <a:rPr lang="en-US" sz="2800" dirty="0" smtClean="0">
                <a:solidFill>
                  <a:srgbClr val="FFFF00"/>
                </a:solidFill>
              </a:rPr>
              <a:t>But </a:t>
            </a:r>
            <a:r>
              <a:rPr lang="en-US" sz="2800" dirty="0">
                <a:solidFill>
                  <a:srgbClr val="FFFF00"/>
                </a:solidFill>
              </a:rPr>
              <a:t>H</a:t>
            </a:r>
            <a:r>
              <a:rPr lang="en-US" sz="2800" dirty="0" smtClean="0">
                <a:solidFill>
                  <a:srgbClr val="FFFF00"/>
                </a:solidFill>
              </a:rPr>
              <a:t>e </a:t>
            </a:r>
            <a:r>
              <a:rPr lang="en-US" sz="2800" dirty="0">
                <a:solidFill>
                  <a:srgbClr val="FFFF00"/>
                </a:solidFill>
              </a:rPr>
              <a:t>said to me, "My grace is sufficient for you, for </a:t>
            </a:r>
            <a:r>
              <a:rPr lang="en-US" sz="2800" dirty="0" smtClean="0">
                <a:solidFill>
                  <a:srgbClr val="FFFF00"/>
                </a:solidFill>
              </a:rPr>
              <a:t>My </a:t>
            </a:r>
            <a:r>
              <a:rPr lang="en-US" sz="2800" dirty="0">
                <a:solidFill>
                  <a:srgbClr val="FFFF00"/>
                </a:solidFill>
              </a:rPr>
              <a:t>power is made perfect in weakness." Therefore I will boast all the more gladly about my weaknesses, so that Christ's power may rest on me. </a:t>
            </a:r>
            <a:r>
              <a:rPr lang="en-US" sz="2800" baseline="30000" dirty="0">
                <a:solidFill>
                  <a:srgbClr val="FFFF00"/>
                </a:solidFill>
              </a:rPr>
              <a:t>10 </a:t>
            </a:r>
            <a:r>
              <a:rPr lang="en-US" sz="2800" dirty="0">
                <a:solidFill>
                  <a:srgbClr val="FFFF00"/>
                </a:solidFill>
              </a:rPr>
              <a:t> </a:t>
            </a:r>
            <a:r>
              <a:rPr lang="en-US" sz="2800" b="1" dirty="0">
                <a:solidFill>
                  <a:srgbClr val="FFFF00"/>
                </a:solidFill>
              </a:rPr>
              <a:t>That is why, for Christ's sake, I delight in weaknesses, in insults, in hardships, in persecutions, in difficulties. For when I am weak, then I am strong</a:t>
            </a:r>
            <a:r>
              <a:rPr lang="en-US" sz="2800" dirty="0">
                <a:solidFill>
                  <a:srgbClr val="FFFF00"/>
                </a:solidFill>
              </a:rPr>
              <a:t>. </a:t>
            </a:r>
            <a:r>
              <a:rPr lang="en-US" sz="2800" b="1" dirty="0">
                <a:solidFill>
                  <a:srgbClr val="FFFF00"/>
                </a:solidFill>
              </a:rPr>
              <a:t>2 Corinthians 12:9-10 (NIV)</a:t>
            </a:r>
            <a:endParaRPr lang="en-US" sz="2800" dirty="0">
              <a:solidFill>
                <a:srgbClr val="FFFF00"/>
              </a:solidFill>
            </a:endParaRPr>
          </a:p>
        </p:txBody>
      </p:sp>
    </p:spTree>
    <p:extLst>
      <p:ext uri="{BB962C8B-B14F-4D97-AF65-F5344CB8AC3E}">
        <p14:creationId xmlns:p14="http://schemas.microsoft.com/office/powerpoint/2010/main" val="146305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693" y="0"/>
            <a:ext cx="9832063" cy="954107"/>
          </a:xfrm>
          <a:prstGeom prst="rect">
            <a:avLst/>
          </a:prstGeom>
        </p:spPr>
        <p:txBody>
          <a:bodyPr wrap="square">
            <a:spAutoFit/>
          </a:bodyPr>
          <a:lstStyle/>
          <a:p>
            <a:pPr algn="ctr"/>
            <a:r>
              <a:rPr lang="en-US" sz="2800" dirty="0" smtClean="0">
                <a:solidFill>
                  <a:srgbClr val="FFFF00"/>
                </a:solidFill>
              </a:rPr>
              <a:t>The Trajectories of Trial and Impossibility</a:t>
            </a:r>
          </a:p>
          <a:p>
            <a:pPr algn="ctr"/>
            <a:r>
              <a:rPr lang="en-US" sz="2800" dirty="0" smtClean="0">
                <a:solidFill>
                  <a:srgbClr val="FFFF00"/>
                </a:solidFill>
              </a:rPr>
              <a:t>Are Opportunities For The Riches of Christ To Be Displayed</a:t>
            </a:r>
            <a:endParaRPr lang="en-US" sz="3200" dirty="0">
              <a:solidFill>
                <a:schemeClr val="bg1"/>
              </a:solidFill>
            </a:endParaRPr>
          </a:p>
        </p:txBody>
      </p:sp>
      <p:sp>
        <p:nvSpPr>
          <p:cNvPr id="2" name="Right Arrow 1"/>
          <p:cNvSpPr/>
          <p:nvPr/>
        </p:nvSpPr>
        <p:spPr>
          <a:xfrm rot="1153573">
            <a:off x="508341" y="5003135"/>
            <a:ext cx="6220046" cy="112070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20904056">
            <a:off x="2241606" y="1457529"/>
            <a:ext cx="7115071" cy="112070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618220">
            <a:off x="1521979" y="4515341"/>
            <a:ext cx="8550493" cy="112070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Right Arrow 12"/>
          <p:cNvSpPr/>
          <p:nvPr/>
        </p:nvSpPr>
        <p:spPr>
          <a:xfrm rot="21374236">
            <a:off x="1625275" y="2517760"/>
            <a:ext cx="8128237" cy="112070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1399897">
            <a:off x="1589716" y="2910602"/>
            <a:ext cx="8114891" cy="400110"/>
          </a:xfrm>
          <a:prstGeom prst="rect">
            <a:avLst/>
          </a:prstGeom>
          <a:noFill/>
        </p:spPr>
        <p:txBody>
          <a:bodyPr wrap="square" rtlCol="0">
            <a:spAutoFit/>
          </a:bodyPr>
          <a:lstStyle/>
          <a:p>
            <a:r>
              <a:rPr lang="en-US" sz="2000" dirty="0" smtClean="0"/>
              <a:t>Relationships – Marriages – Prodigals – Reconciliation - Repentance</a:t>
            </a:r>
          </a:p>
        </p:txBody>
      </p:sp>
      <p:sp>
        <p:nvSpPr>
          <p:cNvPr id="14" name="TextBox 13"/>
          <p:cNvSpPr txBox="1"/>
          <p:nvPr/>
        </p:nvSpPr>
        <p:spPr>
          <a:xfrm rot="20862636">
            <a:off x="2328658" y="1803526"/>
            <a:ext cx="6917378" cy="369332"/>
          </a:xfrm>
          <a:prstGeom prst="rect">
            <a:avLst/>
          </a:prstGeom>
          <a:noFill/>
        </p:spPr>
        <p:txBody>
          <a:bodyPr wrap="square" rtlCol="0">
            <a:spAutoFit/>
          </a:bodyPr>
          <a:lstStyle/>
          <a:p>
            <a:r>
              <a:rPr lang="en-US" dirty="0" smtClean="0"/>
              <a:t>Community – Government – Hostile voices – Impossible Budgets </a:t>
            </a:r>
          </a:p>
        </p:txBody>
      </p:sp>
      <p:sp>
        <p:nvSpPr>
          <p:cNvPr id="15" name="TextBox 14"/>
          <p:cNvSpPr txBox="1"/>
          <p:nvPr/>
        </p:nvSpPr>
        <p:spPr>
          <a:xfrm rot="1149456">
            <a:off x="576907" y="5335786"/>
            <a:ext cx="5815684" cy="400110"/>
          </a:xfrm>
          <a:prstGeom prst="rect">
            <a:avLst/>
          </a:prstGeom>
          <a:noFill/>
        </p:spPr>
        <p:txBody>
          <a:bodyPr wrap="square" rtlCol="0">
            <a:spAutoFit/>
          </a:bodyPr>
          <a:lstStyle/>
          <a:p>
            <a:r>
              <a:rPr lang="en-US" sz="2000" dirty="0" smtClean="0"/>
              <a:t>Daily life– finances - healings – discipleship - </a:t>
            </a:r>
          </a:p>
        </p:txBody>
      </p:sp>
      <p:sp>
        <p:nvSpPr>
          <p:cNvPr id="16" name="TextBox 15"/>
          <p:cNvSpPr txBox="1"/>
          <p:nvPr/>
        </p:nvSpPr>
        <p:spPr>
          <a:xfrm rot="612555">
            <a:off x="1556173" y="4832652"/>
            <a:ext cx="8114027" cy="400110"/>
          </a:xfrm>
          <a:prstGeom prst="rect">
            <a:avLst/>
          </a:prstGeom>
          <a:noFill/>
        </p:spPr>
        <p:txBody>
          <a:bodyPr wrap="square" rtlCol="0">
            <a:spAutoFit/>
          </a:bodyPr>
          <a:lstStyle/>
          <a:p>
            <a:r>
              <a:rPr lang="en-US" sz="2000" dirty="0" smtClean="0"/>
              <a:t>Overcoming dead religion – Revival – Conversions – Open Heavens </a:t>
            </a:r>
          </a:p>
        </p:txBody>
      </p:sp>
      <p:sp>
        <p:nvSpPr>
          <p:cNvPr id="4" name="Rectangle 3"/>
          <p:cNvSpPr/>
          <p:nvPr/>
        </p:nvSpPr>
        <p:spPr>
          <a:xfrm>
            <a:off x="359260" y="954107"/>
            <a:ext cx="5428087" cy="923330"/>
          </a:xfrm>
          <a:prstGeom prst="rect">
            <a:avLst/>
          </a:prstGeom>
        </p:spPr>
        <p:txBody>
          <a:bodyPr wrap="square">
            <a:spAutoFit/>
          </a:bodyPr>
          <a:lstStyle/>
          <a:p>
            <a:r>
              <a:rPr lang="en-US" dirty="0" smtClean="0">
                <a:solidFill>
                  <a:schemeClr val="bg1"/>
                </a:solidFill>
              </a:rPr>
              <a:t>For </a:t>
            </a:r>
            <a:r>
              <a:rPr lang="en-US" dirty="0">
                <a:solidFill>
                  <a:schemeClr val="bg1"/>
                </a:solidFill>
              </a:rPr>
              <a:t>the foolishness of God is wiser than man's wisdom, and the weakness of God is stronger than man's strength. </a:t>
            </a:r>
            <a:r>
              <a:rPr lang="en-US" b="1" dirty="0">
                <a:solidFill>
                  <a:schemeClr val="bg1"/>
                </a:solidFill>
              </a:rPr>
              <a:t>1 Corinthians 1:25 (NIV) </a:t>
            </a:r>
            <a:endParaRPr lang="en-US" dirty="0">
              <a:solidFill>
                <a:schemeClr val="bg1"/>
              </a:solidFill>
            </a:endParaRPr>
          </a:p>
        </p:txBody>
      </p:sp>
      <p:sp>
        <p:nvSpPr>
          <p:cNvPr id="5" name="Rectangle 4"/>
          <p:cNvSpPr/>
          <p:nvPr/>
        </p:nvSpPr>
        <p:spPr>
          <a:xfrm>
            <a:off x="95693" y="5606871"/>
            <a:ext cx="3716442" cy="1569660"/>
          </a:xfrm>
          <a:prstGeom prst="rect">
            <a:avLst/>
          </a:prstGeom>
        </p:spPr>
        <p:txBody>
          <a:bodyPr wrap="square">
            <a:spAutoFit/>
          </a:bodyPr>
          <a:lstStyle/>
          <a:p>
            <a:r>
              <a:rPr lang="en-US" sz="2400" dirty="0" smtClean="0">
                <a:solidFill>
                  <a:schemeClr val="bg1"/>
                </a:solidFill>
              </a:rPr>
              <a:t>For </a:t>
            </a:r>
            <a:r>
              <a:rPr lang="en-US" sz="2400" dirty="0">
                <a:solidFill>
                  <a:schemeClr val="bg1"/>
                </a:solidFill>
              </a:rPr>
              <a:t>with God nothing shall be impossible. </a:t>
            </a:r>
            <a:endParaRPr lang="en-US" sz="2400" dirty="0" smtClean="0">
              <a:solidFill>
                <a:schemeClr val="bg1"/>
              </a:solidFill>
            </a:endParaRPr>
          </a:p>
          <a:p>
            <a:r>
              <a:rPr lang="en-US" sz="2400" b="1" dirty="0" smtClean="0">
                <a:solidFill>
                  <a:schemeClr val="bg1"/>
                </a:solidFill>
              </a:rPr>
              <a:t>Luke </a:t>
            </a:r>
            <a:r>
              <a:rPr lang="en-US" sz="2400" b="1" dirty="0">
                <a:solidFill>
                  <a:schemeClr val="bg1"/>
                </a:solidFill>
              </a:rPr>
              <a:t>1:37 (KJV) </a:t>
            </a:r>
            <a:r>
              <a:rPr lang="en-US" sz="2400" dirty="0">
                <a:solidFill>
                  <a:schemeClr val="bg1"/>
                </a:solidFill>
              </a:rPr>
              <a:t/>
            </a:r>
            <a:br>
              <a:rPr lang="en-US" sz="2400" dirty="0">
                <a:solidFill>
                  <a:schemeClr val="bg1"/>
                </a:solidFill>
              </a:rPr>
            </a:br>
            <a:endParaRPr lang="en-US" sz="2400" dirty="0">
              <a:solidFill>
                <a:schemeClr val="bg1"/>
              </a:solidFill>
            </a:endParaRPr>
          </a:p>
        </p:txBody>
      </p:sp>
      <p:sp>
        <p:nvSpPr>
          <p:cNvPr id="6" name="Rectangle 5"/>
          <p:cNvSpPr/>
          <p:nvPr/>
        </p:nvSpPr>
        <p:spPr>
          <a:xfrm>
            <a:off x="3458848" y="3473894"/>
            <a:ext cx="6599552" cy="923330"/>
          </a:xfrm>
          <a:prstGeom prst="rect">
            <a:avLst/>
          </a:prstGeom>
        </p:spPr>
        <p:txBody>
          <a:bodyPr wrap="square">
            <a:spAutoFit/>
          </a:bodyPr>
          <a:lstStyle/>
          <a:p>
            <a:r>
              <a:rPr lang="en-US" b="1" dirty="0">
                <a:solidFill>
                  <a:schemeClr val="bg1"/>
                </a:solidFill>
              </a:rPr>
              <a:t>T</a:t>
            </a:r>
            <a:r>
              <a:rPr lang="en-US" b="1" dirty="0" smtClean="0">
                <a:solidFill>
                  <a:schemeClr val="bg1"/>
                </a:solidFill>
              </a:rPr>
              <a:t>hat </a:t>
            </a:r>
            <a:r>
              <a:rPr lang="en-US" b="1" dirty="0">
                <a:solidFill>
                  <a:schemeClr val="bg1"/>
                </a:solidFill>
              </a:rPr>
              <a:t>He may uphold the cause of His </a:t>
            </a:r>
            <a:r>
              <a:rPr lang="en-US" b="1" dirty="0" smtClean="0">
                <a:solidFill>
                  <a:schemeClr val="bg1"/>
                </a:solidFill>
              </a:rPr>
              <a:t>servants and </a:t>
            </a:r>
            <a:r>
              <a:rPr lang="en-US" b="1" dirty="0">
                <a:solidFill>
                  <a:schemeClr val="bg1"/>
                </a:solidFill>
              </a:rPr>
              <a:t>the cause of His people Israel according to each day's need, (AS THE MATTER </a:t>
            </a:r>
            <a:r>
              <a:rPr lang="en-US" b="1" dirty="0" smtClean="0">
                <a:solidFill>
                  <a:schemeClr val="bg1"/>
                </a:solidFill>
              </a:rPr>
              <a:t> - SHALL </a:t>
            </a:r>
            <a:r>
              <a:rPr lang="en-US" b="1" dirty="0">
                <a:solidFill>
                  <a:schemeClr val="bg1"/>
                </a:solidFill>
              </a:rPr>
              <a:t>REQUIRE) </a:t>
            </a:r>
            <a:r>
              <a:rPr lang="en-US" b="1" dirty="0" smtClean="0">
                <a:solidFill>
                  <a:schemeClr val="bg1"/>
                </a:solidFill>
              </a:rPr>
              <a:t>1 </a:t>
            </a:r>
            <a:r>
              <a:rPr lang="en-US" b="1" dirty="0">
                <a:solidFill>
                  <a:schemeClr val="bg1"/>
                </a:solidFill>
              </a:rPr>
              <a:t>Kings </a:t>
            </a:r>
            <a:r>
              <a:rPr lang="en-US" b="1" dirty="0" smtClean="0">
                <a:solidFill>
                  <a:schemeClr val="bg1"/>
                </a:solidFill>
              </a:rPr>
              <a:t>8: 59</a:t>
            </a:r>
            <a:endParaRPr lang="en-US" dirty="0">
              <a:solidFill>
                <a:schemeClr val="bg1"/>
              </a:solidFill>
            </a:endParaRPr>
          </a:p>
        </p:txBody>
      </p:sp>
    </p:spTree>
    <p:extLst>
      <p:ext uri="{BB962C8B-B14F-4D97-AF65-F5344CB8AC3E}">
        <p14:creationId xmlns:p14="http://schemas.microsoft.com/office/powerpoint/2010/main" val="31699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3" grpId="0"/>
      <p:bldP spid="15" grpId="0"/>
      <p:bldP spid="16"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5063" y="318990"/>
            <a:ext cx="9824483" cy="523220"/>
          </a:xfrm>
          <a:prstGeom prst="rect">
            <a:avLst/>
          </a:prstGeom>
        </p:spPr>
        <p:txBody>
          <a:bodyPr wrap="square">
            <a:spAutoFit/>
          </a:bodyPr>
          <a:lstStyle/>
          <a:p>
            <a:pPr algn="ctr"/>
            <a:r>
              <a:rPr lang="en-US" sz="2800" dirty="0" smtClean="0">
                <a:solidFill>
                  <a:srgbClr val="FFFF00"/>
                </a:solidFill>
              </a:rPr>
              <a:t>Learning From Jesus In The Gospels  </a:t>
            </a:r>
            <a:endParaRPr lang="en-US" sz="2800" dirty="0">
              <a:solidFill>
                <a:srgbClr val="FFFF00"/>
              </a:solidFill>
            </a:endParaRPr>
          </a:p>
        </p:txBody>
      </p:sp>
      <p:pic>
        <p:nvPicPr>
          <p:cNvPr id="3074" name="Picture 2" descr="Learning From Jesus That Prayer Is Relating With The Trinity - Commune With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165" y="1026876"/>
            <a:ext cx="4868278" cy="26775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874" y="1839465"/>
            <a:ext cx="2137145" cy="3785652"/>
          </a:xfrm>
          <a:prstGeom prst="rect">
            <a:avLst/>
          </a:prstGeom>
          <a:noFill/>
        </p:spPr>
        <p:txBody>
          <a:bodyPr wrap="square" rtlCol="0">
            <a:spAutoFit/>
          </a:bodyPr>
          <a:lstStyle/>
          <a:p>
            <a:r>
              <a:rPr lang="en-US" sz="2400" dirty="0" smtClean="0">
                <a:solidFill>
                  <a:schemeClr val="bg1"/>
                </a:solidFill>
              </a:rPr>
              <a:t>THE TEACHINGS OF JESUS – THE CORE OF THE GOSPEL  - SERMON ON THE MOUNT – LAST SUPPER  </a:t>
            </a:r>
          </a:p>
        </p:txBody>
      </p:sp>
      <p:sp>
        <p:nvSpPr>
          <p:cNvPr id="6" name="TextBox 5"/>
          <p:cNvSpPr txBox="1"/>
          <p:nvPr/>
        </p:nvSpPr>
        <p:spPr>
          <a:xfrm>
            <a:off x="7549116" y="1358107"/>
            <a:ext cx="2410429" cy="5262979"/>
          </a:xfrm>
          <a:prstGeom prst="rect">
            <a:avLst/>
          </a:prstGeom>
          <a:noFill/>
        </p:spPr>
        <p:txBody>
          <a:bodyPr wrap="square" rtlCol="0">
            <a:spAutoFit/>
          </a:bodyPr>
          <a:lstStyle/>
          <a:p>
            <a:r>
              <a:rPr lang="en-US" sz="2400" dirty="0" smtClean="0">
                <a:solidFill>
                  <a:schemeClr val="bg1"/>
                </a:solidFill>
              </a:rPr>
              <a:t>THE RECORD OF HIS MIRACLES AND HIS DIVINE POWER TO CAST OUT WICKED SPIRITS AND HAVE WORDS OF KNOWLEDGE ABOUT SOMEONE.</a:t>
            </a:r>
          </a:p>
        </p:txBody>
      </p:sp>
      <p:sp>
        <p:nvSpPr>
          <p:cNvPr id="4" name="TextBox 3"/>
          <p:cNvSpPr txBox="1"/>
          <p:nvPr/>
        </p:nvSpPr>
        <p:spPr>
          <a:xfrm>
            <a:off x="7375834" y="842210"/>
            <a:ext cx="2583712" cy="400110"/>
          </a:xfrm>
          <a:prstGeom prst="rect">
            <a:avLst/>
          </a:prstGeom>
          <a:noFill/>
        </p:spPr>
        <p:txBody>
          <a:bodyPr wrap="square" rtlCol="0">
            <a:spAutoFit/>
          </a:bodyPr>
          <a:lstStyle/>
          <a:p>
            <a:pPr algn="ctr"/>
            <a:r>
              <a:rPr lang="en-US" sz="2000" b="1" dirty="0" smtClean="0">
                <a:solidFill>
                  <a:srgbClr val="FFFF00"/>
                </a:solidFill>
              </a:rPr>
              <a:t>RESUME </a:t>
            </a:r>
          </a:p>
        </p:txBody>
      </p:sp>
      <p:sp>
        <p:nvSpPr>
          <p:cNvPr id="10" name="TextBox 9"/>
          <p:cNvSpPr txBox="1"/>
          <p:nvPr/>
        </p:nvSpPr>
        <p:spPr>
          <a:xfrm>
            <a:off x="66666" y="980812"/>
            <a:ext cx="2583712" cy="707886"/>
          </a:xfrm>
          <a:prstGeom prst="rect">
            <a:avLst/>
          </a:prstGeom>
          <a:noFill/>
        </p:spPr>
        <p:txBody>
          <a:bodyPr wrap="square" rtlCol="0">
            <a:spAutoFit/>
          </a:bodyPr>
          <a:lstStyle/>
          <a:p>
            <a:pPr algn="ctr"/>
            <a:r>
              <a:rPr lang="en-US" sz="2000" b="1" dirty="0" smtClean="0">
                <a:solidFill>
                  <a:srgbClr val="FFFF00"/>
                </a:solidFill>
              </a:rPr>
              <a:t>VAULT OF TEACHINGS</a:t>
            </a:r>
          </a:p>
        </p:txBody>
      </p:sp>
      <p:sp>
        <p:nvSpPr>
          <p:cNvPr id="11" name="TextBox 10"/>
          <p:cNvSpPr txBox="1"/>
          <p:nvPr/>
        </p:nvSpPr>
        <p:spPr>
          <a:xfrm>
            <a:off x="2041825" y="3859581"/>
            <a:ext cx="5613607" cy="523220"/>
          </a:xfrm>
          <a:prstGeom prst="rect">
            <a:avLst/>
          </a:prstGeom>
          <a:noFill/>
        </p:spPr>
        <p:txBody>
          <a:bodyPr wrap="square" rtlCol="0">
            <a:spAutoFit/>
          </a:bodyPr>
          <a:lstStyle/>
          <a:p>
            <a:pPr algn="ctr"/>
            <a:r>
              <a:rPr lang="en-US" sz="2800" b="1" dirty="0" smtClean="0">
                <a:solidFill>
                  <a:srgbClr val="FFFF00"/>
                </a:solidFill>
              </a:rPr>
              <a:t>Vignette’s From His Life </a:t>
            </a:r>
          </a:p>
        </p:txBody>
      </p:sp>
      <p:sp>
        <p:nvSpPr>
          <p:cNvPr id="13" name="TextBox 12"/>
          <p:cNvSpPr txBox="1"/>
          <p:nvPr/>
        </p:nvSpPr>
        <p:spPr>
          <a:xfrm>
            <a:off x="2664887" y="4585587"/>
            <a:ext cx="4657061" cy="1815882"/>
          </a:xfrm>
          <a:prstGeom prst="rect">
            <a:avLst/>
          </a:prstGeom>
          <a:noFill/>
        </p:spPr>
        <p:txBody>
          <a:bodyPr wrap="square" rtlCol="0">
            <a:spAutoFit/>
          </a:bodyPr>
          <a:lstStyle/>
          <a:p>
            <a:r>
              <a:rPr lang="en-US" sz="2800" dirty="0" smtClean="0">
                <a:solidFill>
                  <a:schemeClr val="bg1"/>
                </a:solidFill>
              </a:rPr>
              <a:t>Snapshots of Jesus in action – that reveal His CHARACTER – HEART – AND RICHES OF GRACE </a:t>
            </a:r>
          </a:p>
        </p:txBody>
      </p:sp>
    </p:spTree>
    <p:extLst>
      <p:ext uri="{BB962C8B-B14F-4D97-AF65-F5344CB8AC3E}">
        <p14:creationId xmlns:p14="http://schemas.microsoft.com/office/powerpoint/2010/main" val="11182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1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1505" y="516632"/>
            <a:ext cx="7353820" cy="2862322"/>
          </a:xfrm>
          <a:prstGeom prst="rect">
            <a:avLst/>
          </a:prstGeom>
        </p:spPr>
        <p:txBody>
          <a:bodyPr wrap="square">
            <a:spAutoFit/>
          </a:bodyPr>
          <a:lstStyle/>
          <a:p>
            <a:r>
              <a:rPr lang="en-US" dirty="0" smtClean="0">
                <a:solidFill>
                  <a:schemeClr val="bg1"/>
                </a:solidFill>
              </a:rPr>
              <a:t>When </a:t>
            </a:r>
            <a:r>
              <a:rPr lang="en-US" dirty="0">
                <a:solidFill>
                  <a:schemeClr val="bg1"/>
                </a:solidFill>
              </a:rPr>
              <a:t>Jesus reached the spot, </a:t>
            </a:r>
            <a:r>
              <a:rPr lang="en-US" dirty="0" smtClean="0">
                <a:solidFill>
                  <a:schemeClr val="bg1"/>
                </a:solidFill>
              </a:rPr>
              <a:t>He </a:t>
            </a:r>
            <a:r>
              <a:rPr lang="en-US" dirty="0">
                <a:solidFill>
                  <a:schemeClr val="bg1"/>
                </a:solidFill>
              </a:rPr>
              <a:t>looked up and said to him, "Zacchaeus, come down immediately. I must stay at your house today." </a:t>
            </a:r>
            <a:r>
              <a:rPr lang="en-US" baseline="30000" dirty="0">
                <a:solidFill>
                  <a:schemeClr val="bg1"/>
                </a:solidFill>
              </a:rPr>
              <a:t>6 </a:t>
            </a:r>
            <a:r>
              <a:rPr lang="en-US" dirty="0">
                <a:solidFill>
                  <a:schemeClr val="bg1"/>
                </a:solidFill>
              </a:rPr>
              <a:t> So he came down at once and welcomed him gladly. </a:t>
            </a:r>
            <a:r>
              <a:rPr lang="en-US" baseline="30000" dirty="0">
                <a:solidFill>
                  <a:schemeClr val="bg1"/>
                </a:solidFill>
              </a:rPr>
              <a:t>7 </a:t>
            </a:r>
            <a:r>
              <a:rPr lang="en-US" dirty="0">
                <a:solidFill>
                  <a:schemeClr val="bg1"/>
                </a:solidFill>
              </a:rPr>
              <a:t> All the people saw this and began to mutter, "He has gone to be the guest of a 'sinner.'" </a:t>
            </a:r>
            <a:r>
              <a:rPr lang="en-US" baseline="30000" dirty="0">
                <a:solidFill>
                  <a:schemeClr val="bg1"/>
                </a:solidFill>
              </a:rPr>
              <a:t>8 </a:t>
            </a:r>
            <a:r>
              <a:rPr lang="en-US" dirty="0">
                <a:solidFill>
                  <a:schemeClr val="bg1"/>
                </a:solidFill>
              </a:rPr>
              <a:t> But Zacchaeus stood up and said to the Lord, "Look, Lord! Here and now I give half of my possessions to the poor, and if I have cheated anybody out of anything, I will pay back four times the amount." </a:t>
            </a:r>
            <a:r>
              <a:rPr lang="en-US" baseline="30000" dirty="0">
                <a:solidFill>
                  <a:schemeClr val="bg1"/>
                </a:solidFill>
              </a:rPr>
              <a:t>9 </a:t>
            </a:r>
            <a:r>
              <a:rPr lang="en-US" dirty="0">
                <a:solidFill>
                  <a:schemeClr val="bg1"/>
                </a:solidFill>
              </a:rPr>
              <a:t> Jesus said to him, "Today salvation has come to this house, because this man, too, is a son of Abraham. </a:t>
            </a:r>
            <a:r>
              <a:rPr lang="en-US" baseline="30000" dirty="0">
                <a:solidFill>
                  <a:schemeClr val="bg1"/>
                </a:solidFill>
              </a:rPr>
              <a:t>10 </a:t>
            </a:r>
            <a:r>
              <a:rPr lang="en-US" dirty="0">
                <a:solidFill>
                  <a:schemeClr val="bg1"/>
                </a:solidFill>
              </a:rPr>
              <a:t> </a:t>
            </a:r>
            <a:r>
              <a:rPr lang="en-US" b="1" dirty="0">
                <a:solidFill>
                  <a:srgbClr val="FFFF00"/>
                </a:solidFill>
              </a:rPr>
              <a:t>For the Son of Man came to seek and to save what was lost</a:t>
            </a:r>
            <a:r>
              <a:rPr lang="en-US" dirty="0">
                <a:solidFill>
                  <a:schemeClr val="bg1"/>
                </a:solidFill>
              </a:rPr>
              <a:t>." </a:t>
            </a:r>
            <a:r>
              <a:rPr lang="en-US" b="1" dirty="0">
                <a:solidFill>
                  <a:schemeClr val="bg1"/>
                </a:solidFill>
              </a:rPr>
              <a:t>Luke 19:5-10 (NIV) </a:t>
            </a:r>
            <a:endParaRPr lang="en-US" dirty="0">
              <a:solidFill>
                <a:schemeClr val="bg1"/>
              </a:solidFill>
            </a:endParaRPr>
          </a:p>
        </p:txBody>
      </p:sp>
      <p:pic>
        <p:nvPicPr>
          <p:cNvPr id="4098" name="Picture 2" descr="The Transformative Power of Jesus The Story of Zacchaeus in Luke 19 :  r/BiblicalStudy"/>
          <p:cNvPicPr>
            <a:picLocks noChangeAspect="1" noChangeArrowheads="1"/>
          </p:cNvPicPr>
          <p:nvPr/>
        </p:nvPicPr>
        <p:blipFill rotWithShape="1">
          <a:blip r:embed="rId2">
            <a:extLst>
              <a:ext uri="{28A0092B-C50C-407E-A947-70E740481C1C}">
                <a14:useLocalDpi xmlns:a14="http://schemas.microsoft.com/office/drawing/2010/main" val="0"/>
              </a:ext>
            </a:extLst>
          </a:blip>
          <a:srcRect r="21476"/>
          <a:stretch/>
        </p:blipFill>
        <p:spPr bwMode="auto">
          <a:xfrm>
            <a:off x="7688858" y="544486"/>
            <a:ext cx="2164358" cy="27562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5063" y="-42532"/>
            <a:ext cx="9824483" cy="523220"/>
          </a:xfrm>
          <a:prstGeom prst="rect">
            <a:avLst/>
          </a:prstGeom>
        </p:spPr>
        <p:txBody>
          <a:bodyPr wrap="square">
            <a:spAutoFit/>
          </a:bodyPr>
          <a:lstStyle/>
          <a:p>
            <a:pPr algn="ctr"/>
            <a:r>
              <a:rPr lang="en-US" sz="2800" dirty="0" smtClean="0">
                <a:solidFill>
                  <a:srgbClr val="FFFF00"/>
                </a:solidFill>
              </a:rPr>
              <a:t>THE VIGNETTE OF JESUS AND ZACCHAEUS</a:t>
            </a:r>
            <a:endParaRPr lang="en-US" sz="2800" dirty="0">
              <a:solidFill>
                <a:srgbClr val="FFFF00"/>
              </a:solidFill>
            </a:endParaRPr>
          </a:p>
        </p:txBody>
      </p:sp>
      <p:sp>
        <p:nvSpPr>
          <p:cNvPr id="8" name="TextBox 7"/>
          <p:cNvSpPr txBox="1"/>
          <p:nvPr/>
        </p:nvSpPr>
        <p:spPr>
          <a:xfrm>
            <a:off x="135063" y="3884162"/>
            <a:ext cx="9614993" cy="461665"/>
          </a:xfrm>
          <a:prstGeom prst="rect">
            <a:avLst/>
          </a:prstGeom>
          <a:noFill/>
        </p:spPr>
        <p:txBody>
          <a:bodyPr wrap="square" rtlCol="0">
            <a:spAutoFit/>
          </a:bodyPr>
          <a:lstStyle/>
          <a:p>
            <a:r>
              <a:rPr lang="en-US" sz="2400" dirty="0" smtClean="0">
                <a:solidFill>
                  <a:schemeClr val="bg1"/>
                </a:solidFill>
              </a:rPr>
              <a:t>1 - Jesus has an eye out for those that everyone else overlooks</a:t>
            </a:r>
          </a:p>
        </p:txBody>
      </p:sp>
      <p:sp>
        <p:nvSpPr>
          <p:cNvPr id="11" name="TextBox 10"/>
          <p:cNvSpPr txBox="1"/>
          <p:nvPr/>
        </p:nvSpPr>
        <p:spPr>
          <a:xfrm>
            <a:off x="148854" y="4377062"/>
            <a:ext cx="8798969" cy="461665"/>
          </a:xfrm>
          <a:prstGeom prst="rect">
            <a:avLst/>
          </a:prstGeom>
          <a:noFill/>
        </p:spPr>
        <p:txBody>
          <a:bodyPr wrap="square" rtlCol="0">
            <a:spAutoFit/>
          </a:bodyPr>
          <a:lstStyle/>
          <a:p>
            <a:r>
              <a:rPr lang="en-US" sz="2400" dirty="0" smtClean="0">
                <a:solidFill>
                  <a:schemeClr val="bg1"/>
                </a:solidFill>
              </a:rPr>
              <a:t>2 - Jesus stops what He is doing and gets your attention </a:t>
            </a:r>
          </a:p>
        </p:txBody>
      </p:sp>
      <p:sp>
        <p:nvSpPr>
          <p:cNvPr id="12" name="TextBox 11"/>
          <p:cNvSpPr txBox="1"/>
          <p:nvPr/>
        </p:nvSpPr>
        <p:spPr>
          <a:xfrm>
            <a:off x="467833" y="3432319"/>
            <a:ext cx="8798969" cy="461665"/>
          </a:xfrm>
          <a:prstGeom prst="rect">
            <a:avLst/>
          </a:prstGeom>
          <a:noFill/>
        </p:spPr>
        <p:txBody>
          <a:bodyPr wrap="square" rtlCol="0">
            <a:spAutoFit/>
          </a:bodyPr>
          <a:lstStyle/>
          <a:p>
            <a:pPr algn="ctr"/>
            <a:r>
              <a:rPr lang="en-US" sz="2400" dirty="0" smtClean="0">
                <a:solidFill>
                  <a:srgbClr val="FFFF00"/>
                </a:solidFill>
              </a:rPr>
              <a:t>WHAT ARE THE RICHES OF CHRIST REVEALED?</a:t>
            </a:r>
          </a:p>
        </p:txBody>
      </p:sp>
      <p:sp>
        <p:nvSpPr>
          <p:cNvPr id="13" name="TextBox 12"/>
          <p:cNvSpPr txBox="1"/>
          <p:nvPr/>
        </p:nvSpPr>
        <p:spPr>
          <a:xfrm>
            <a:off x="199623" y="4837021"/>
            <a:ext cx="9335387" cy="461665"/>
          </a:xfrm>
          <a:prstGeom prst="rect">
            <a:avLst/>
          </a:prstGeom>
          <a:noFill/>
        </p:spPr>
        <p:txBody>
          <a:bodyPr wrap="square" rtlCol="0">
            <a:spAutoFit/>
          </a:bodyPr>
          <a:lstStyle/>
          <a:p>
            <a:r>
              <a:rPr lang="en-US" sz="2400" dirty="0" smtClean="0">
                <a:solidFill>
                  <a:schemeClr val="bg1"/>
                </a:solidFill>
              </a:rPr>
              <a:t>3 - Jesus wants to come to YOUR HOUSE – He wants relationship</a:t>
            </a:r>
          </a:p>
        </p:txBody>
      </p:sp>
      <p:sp>
        <p:nvSpPr>
          <p:cNvPr id="14" name="TextBox 13"/>
          <p:cNvSpPr txBox="1"/>
          <p:nvPr/>
        </p:nvSpPr>
        <p:spPr>
          <a:xfrm>
            <a:off x="199623" y="5311806"/>
            <a:ext cx="9759923" cy="830997"/>
          </a:xfrm>
          <a:prstGeom prst="rect">
            <a:avLst/>
          </a:prstGeom>
          <a:noFill/>
        </p:spPr>
        <p:txBody>
          <a:bodyPr wrap="square" rtlCol="0">
            <a:spAutoFit/>
          </a:bodyPr>
          <a:lstStyle/>
          <a:p>
            <a:r>
              <a:rPr lang="en-US" sz="2400" dirty="0" smtClean="0">
                <a:solidFill>
                  <a:schemeClr val="bg1"/>
                </a:solidFill>
              </a:rPr>
              <a:t>4 - Jesus IS SO COMPELLING that the RICHES OF HIS GRACE makes you want to give up all your sin/ idolatry  immediately </a:t>
            </a:r>
          </a:p>
        </p:txBody>
      </p:sp>
      <p:sp>
        <p:nvSpPr>
          <p:cNvPr id="15" name="TextBox 14"/>
          <p:cNvSpPr txBox="1"/>
          <p:nvPr/>
        </p:nvSpPr>
        <p:spPr>
          <a:xfrm>
            <a:off x="199623" y="6175621"/>
            <a:ext cx="9624861" cy="461665"/>
          </a:xfrm>
          <a:prstGeom prst="rect">
            <a:avLst/>
          </a:prstGeom>
          <a:noFill/>
        </p:spPr>
        <p:txBody>
          <a:bodyPr wrap="square" rtlCol="0">
            <a:spAutoFit/>
          </a:bodyPr>
          <a:lstStyle/>
          <a:p>
            <a:r>
              <a:rPr lang="en-US" sz="2400" dirty="0" smtClean="0">
                <a:solidFill>
                  <a:schemeClr val="bg1"/>
                </a:solidFill>
              </a:rPr>
              <a:t>5 – Jesus’ RICHES OF GRACE purposefully seeks out the LOST. </a:t>
            </a:r>
          </a:p>
        </p:txBody>
      </p:sp>
    </p:spTree>
    <p:extLst>
      <p:ext uri="{BB962C8B-B14F-4D97-AF65-F5344CB8AC3E}">
        <p14:creationId xmlns:p14="http://schemas.microsoft.com/office/powerpoint/2010/main" val="7623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935" y="566663"/>
            <a:ext cx="9122735" cy="6063198"/>
          </a:xfrm>
          <a:prstGeom prst="rect">
            <a:avLst/>
          </a:prstGeom>
        </p:spPr>
        <p:txBody>
          <a:bodyPr wrap="square">
            <a:spAutoFit/>
          </a:bodyPr>
          <a:lstStyle/>
          <a:p>
            <a:r>
              <a:rPr lang="en-US" sz="4000" b="1" dirty="0" smtClean="0">
                <a:solidFill>
                  <a:srgbClr val="FFFF00"/>
                </a:solidFill>
                <a:effectLst>
                  <a:outerShdw blurRad="38100" dist="177800" dir="2700000" sx="105000" sy="105000" algn="tl">
                    <a:srgbClr val="000000">
                      <a:alpha val="43137"/>
                    </a:srgbClr>
                  </a:outerShdw>
                </a:effectLst>
              </a:rPr>
              <a:t>The Riches Of Christ are </a:t>
            </a:r>
            <a:r>
              <a:rPr lang="en-US" sz="4000" b="1" dirty="0">
                <a:solidFill>
                  <a:srgbClr val="FFFF00"/>
                </a:solidFill>
                <a:effectLst>
                  <a:outerShdw blurRad="38100" dist="177800" dir="2700000" sx="105000" sy="105000" algn="tl">
                    <a:srgbClr val="000000">
                      <a:alpha val="43137"/>
                    </a:srgbClr>
                  </a:outerShdw>
                </a:effectLst>
              </a:rPr>
              <a:t>stolen from our hearts through:</a:t>
            </a:r>
            <a:br>
              <a:rPr lang="en-US" sz="4000" b="1" dirty="0">
                <a:solidFill>
                  <a:srgbClr val="FFFF00"/>
                </a:solidFill>
                <a:effectLst>
                  <a:outerShdw blurRad="38100" dist="177800" dir="2700000" sx="105000" sy="105000" algn="tl">
                    <a:srgbClr val="000000">
                      <a:alpha val="43137"/>
                    </a:srgbClr>
                  </a:outerShdw>
                </a:effectLst>
              </a:rPr>
            </a:br>
            <a:r>
              <a:rPr lang="en-US" sz="2800" b="1" dirty="0">
                <a:solidFill>
                  <a:schemeClr val="tx2"/>
                </a:solidFill>
                <a:effectLst>
                  <a:outerShdw blurRad="38100" dist="177800" dir="2700000" sx="105000" sy="105000" algn="tl">
                    <a:srgbClr val="000000">
                      <a:alpha val="43137"/>
                    </a:srgbClr>
                  </a:outerShdw>
                </a:effectLst>
              </a:rPr>
              <a:t/>
            </a:r>
            <a:br>
              <a:rPr lang="en-US" sz="2800" b="1" dirty="0">
                <a:solidFill>
                  <a:schemeClr val="tx2"/>
                </a:solidFill>
                <a:effectLst>
                  <a:outerShdw blurRad="38100" dist="177800" dir="2700000" sx="105000" sy="105000" algn="tl">
                    <a:srgbClr val="000000">
                      <a:alpha val="43137"/>
                    </a:srgbClr>
                  </a:outerShdw>
                </a:effectLst>
              </a:rPr>
            </a:br>
            <a:r>
              <a:rPr lang="en-US" sz="2800" b="1" dirty="0" smtClean="0">
                <a:solidFill>
                  <a:srgbClr val="FFFF00"/>
                </a:solidFill>
                <a:effectLst>
                  <a:outerShdw blurRad="38100" dist="177800" dir="2700000" sx="105000" sy="105000" algn="tl">
                    <a:srgbClr val="000000">
                      <a:alpha val="43137"/>
                    </a:srgbClr>
                  </a:outerShdw>
                </a:effectLst>
              </a:rPr>
              <a:t>Disappointment in God </a:t>
            </a:r>
            <a:r>
              <a:rPr lang="en-US" sz="2800" b="1" dirty="0" smtClean="0">
                <a:solidFill>
                  <a:schemeClr val="bg1"/>
                </a:solidFill>
                <a:effectLst>
                  <a:outerShdw blurRad="38100" dist="177800" dir="2700000" sx="105000" sy="105000" algn="tl">
                    <a:srgbClr val="000000">
                      <a:alpha val="43137"/>
                    </a:srgbClr>
                  </a:outerShdw>
                </a:effectLst>
              </a:rPr>
              <a:t>and unbelief  </a:t>
            </a:r>
            <a:r>
              <a:rPr lang="en-US" sz="2800" b="1" dirty="0">
                <a:solidFill>
                  <a:schemeClr val="bg1"/>
                </a:solidFill>
                <a:effectLst>
                  <a:outerShdw blurRad="38100" dist="177800" dir="2700000" sx="105000" sy="105000" algn="tl">
                    <a:srgbClr val="000000">
                      <a:alpha val="43137"/>
                    </a:srgbClr>
                  </a:outerShdw>
                </a:effectLst>
              </a:rPr>
              <a:t/>
            </a:r>
            <a:br>
              <a:rPr lang="en-US" sz="2800" b="1" dirty="0">
                <a:solidFill>
                  <a:schemeClr val="bg1"/>
                </a:solidFill>
                <a:effectLst>
                  <a:outerShdw blurRad="38100" dist="177800" dir="2700000" sx="105000" sy="105000" algn="tl">
                    <a:srgbClr val="000000">
                      <a:alpha val="43137"/>
                    </a:srgbClr>
                  </a:outerShdw>
                </a:effectLst>
              </a:rPr>
            </a:br>
            <a:r>
              <a:rPr lang="en-US" sz="2800" b="1" dirty="0" smtClean="0">
                <a:solidFill>
                  <a:srgbClr val="FFFF00"/>
                </a:solidFill>
                <a:effectLst>
                  <a:outerShdw blurRad="38100" dist="177800" dir="2700000" sx="105000" sy="105000" algn="tl">
                    <a:srgbClr val="000000">
                      <a:alpha val="43137"/>
                    </a:srgbClr>
                  </a:outerShdw>
                </a:effectLst>
              </a:rPr>
              <a:t>Ignorance</a:t>
            </a:r>
            <a:r>
              <a:rPr lang="en-US" sz="2800" b="1" dirty="0" smtClean="0">
                <a:solidFill>
                  <a:schemeClr val="bg1"/>
                </a:solidFill>
                <a:effectLst>
                  <a:outerShdw blurRad="38100" dist="177800" dir="2700000" sx="105000" sy="105000" algn="tl">
                    <a:srgbClr val="000000">
                      <a:alpha val="43137"/>
                    </a:srgbClr>
                  </a:outerShdw>
                </a:effectLst>
              </a:rPr>
              <a:t> </a:t>
            </a:r>
            <a:r>
              <a:rPr lang="en-US" sz="2800" b="1" dirty="0">
                <a:solidFill>
                  <a:schemeClr val="bg1"/>
                </a:solidFill>
                <a:effectLst>
                  <a:outerShdw blurRad="38100" dist="177800" dir="2700000" sx="105000" sy="105000" algn="tl">
                    <a:srgbClr val="000000">
                      <a:alpha val="43137"/>
                    </a:srgbClr>
                  </a:outerShdw>
                </a:effectLst>
              </a:rPr>
              <a:t>of the </a:t>
            </a:r>
            <a:r>
              <a:rPr lang="en-US" sz="2800" b="1" dirty="0" smtClean="0">
                <a:solidFill>
                  <a:schemeClr val="bg1"/>
                </a:solidFill>
                <a:effectLst>
                  <a:outerShdw blurRad="38100" dist="177800" dir="2700000" sx="105000" sy="105000" algn="tl">
                    <a:srgbClr val="000000">
                      <a:alpha val="43137"/>
                    </a:srgbClr>
                  </a:outerShdw>
                </a:effectLst>
              </a:rPr>
              <a:t>Riches of Christ</a:t>
            </a:r>
            <a:r>
              <a:rPr lang="en-US" sz="2800" b="1" dirty="0">
                <a:solidFill>
                  <a:schemeClr val="bg1"/>
                </a:solidFill>
                <a:effectLst>
                  <a:outerShdw blurRad="38100" dist="177800" dir="2700000" sx="105000" sy="105000" algn="tl">
                    <a:srgbClr val="000000">
                      <a:alpha val="43137"/>
                    </a:srgbClr>
                  </a:outerShdw>
                </a:effectLst>
              </a:rPr>
              <a:t/>
            </a:r>
            <a:br>
              <a:rPr lang="en-US" sz="2800" b="1" dirty="0">
                <a:solidFill>
                  <a:schemeClr val="bg1"/>
                </a:solidFill>
                <a:effectLst>
                  <a:outerShdw blurRad="38100" dist="177800" dir="2700000" sx="105000" sy="105000" algn="tl">
                    <a:srgbClr val="000000">
                      <a:alpha val="43137"/>
                    </a:srgbClr>
                  </a:outerShdw>
                </a:effectLst>
              </a:rPr>
            </a:br>
            <a:r>
              <a:rPr lang="en-US" sz="2800" b="1" dirty="0" smtClean="0">
                <a:solidFill>
                  <a:srgbClr val="FFFF00"/>
                </a:solidFill>
                <a:effectLst>
                  <a:outerShdw blurRad="38100" dist="177800" dir="2700000" sx="105000" sy="105000" algn="tl">
                    <a:srgbClr val="000000">
                      <a:alpha val="43137"/>
                    </a:srgbClr>
                  </a:outerShdw>
                </a:effectLst>
              </a:rPr>
              <a:t>Personal wounding </a:t>
            </a:r>
            <a:r>
              <a:rPr lang="en-US" sz="2800" b="1" dirty="0">
                <a:solidFill>
                  <a:schemeClr val="bg1"/>
                </a:solidFill>
                <a:effectLst>
                  <a:outerShdw blurRad="38100" dist="177800" dir="2700000" sx="105000" sy="105000" algn="tl">
                    <a:srgbClr val="000000">
                      <a:alpha val="43137"/>
                    </a:srgbClr>
                  </a:outerShdw>
                </a:effectLst>
              </a:rPr>
              <a:t>and hindrances</a:t>
            </a:r>
            <a:br>
              <a:rPr lang="en-US" sz="2800" b="1" dirty="0">
                <a:solidFill>
                  <a:schemeClr val="bg1"/>
                </a:solidFill>
                <a:effectLst>
                  <a:outerShdw blurRad="38100" dist="177800" dir="2700000" sx="105000" sy="105000" algn="tl">
                    <a:srgbClr val="000000">
                      <a:alpha val="43137"/>
                    </a:srgbClr>
                  </a:outerShdw>
                </a:effectLst>
              </a:rPr>
            </a:br>
            <a:r>
              <a:rPr lang="en-US" sz="2800" b="1" dirty="0" smtClean="0">
                <a:solidFill>
                  <a:srgbClr val="FFFF00"/>
                </a:solidFill>
                <a:effectLst>
                  <a:outerShdw blurRad="38100" dist="177800" dir="2700000" sx="105000" sy="105000" algn="tl">
                    <a:srgbClr val="000000">
                      <a:alpha val="43137"/>
                    </a:srgbClr>
                  </a:outerShdw>
                </a:effectLst>
              </a:rPr>
              <a:t>Misguided earthly voices </a:t>
            </a:r>
            <a:r>
              <a:rPr lang="en-US" sz="2800" b="1" dirty="0" smtClean="0">
                <a:solidFill>
                  <a:schemeClr val="bg1"/>
                </a:solidFill>
                <a:effectLst>
                  <a:outerShdw blurRad="38100" dist="177800" dir="2700000" sx="105000" sy="105000" algn="tl">
                    <a:srgbClr val="000000">
                      <a:alpha val="43137"/>
                    </a:srgbClr>
                  </a:outerShdw>
                </a:effectLst>
              </a:rPr>
              <a:t>of reason </a:t>
            </a:r>
            <a:r>
              <a:rPr lang="en-US" sz="2800" b="1" dirty="0">
                <a:solidFill>
                  <a:schemeClr val="bg1"/>
                </a:solidFill>
                <a:effectLst>
                  <a:outerShdw blurRad="38100" dist="177800" dir="2700000" sx="105000" sy="105000" algn="tl">
                    <a:srgbClr val="000000">
                      <a:alpha val="43137"/>
                    </a:srgbClr>
                  </a:outerShdw>
                </a:effectLst>
              </a:rPr>
              <a:t/>
            </a:r>
            <a:br>
              <a:rPr lang="en-US" sz="2800" b="1" dirty="0">
                <a:solidFill>
                  <a:schemeClr val="bg1"/>
                </a:solidFill>
                <a:effectLst>
                  <a:outerShdw blurRad="38100" dist="177800" dir="2700000" sx="105000" sy="105000" algn="tl">
                    <a:srgbClr val="000000">
                      <a:alpha val="43137"/>
                    </a:srgbClr>
                  </a:outerShdw>
                </a:effectLst>
              </a:rPr>
            </a:br>
            <a:r>
              <a:rPr lang="en-US" sz="2800" b="1" dirty="0" smtClean="0">
                <a:solidFill>
                  <a:srgbClr val="FFFF00"/>
                </a:solidFill>
                <a:effectLst>
                  <a:outerShdw blurRad="38100" dist="177800" dir="2700000" sx="105000" sy="105000" algn="tl">
                    <a:srgbClr val="000000">
                      <a:alpha val="43137"/>
                    </a:srgbClr>
                  </a:outerShdw>
                </a:effectLst>
              </a:rPr>
              <a:t>Lack </a:t>
            </a:r>
            <a:r>
              <a:rPr lang="en-US" sz="2800" b="1" dirty="0">
                <a:solidFill>
                  <a:srgbClr val="FFFF00"/>
                </a:solidFill>
                <a:effectLst>
                  <a:outerShdw blurRad="38100" dist="177800" dir="2700000" sx="105000" sy="105000" algn="tl">
                    <a:srgbClr val="000000">
                      <a:alpha val="43137"/>
                    </a:srgbClr>
                  </a:outerShdw>
                </a:effectLst>
              </a:rPr>
              <a:t>of </a:t>
            </a:r>
            <a:r>
              <a:rPr lang="en-US" sz="2800" b="1" dirty="0" smtClean="0">
                <a:solidFill>
                  <a:srgbClr val="FFFF00"/>
                </a:solidFill>
                <a:effectLst>
                  <a:outerShdw blurRad="38100" dist="177800" dir="2700000" sx="105000" sy="105000" algn="tl">
                    <a:srgbClr val="000000">
                      <a:alpha val="43137"/>
                    </a:srgbClr>
                  </a:outerShdw>
                </a:effectLst>
              </a:rPr>
              <a:t>spiritual </a:t>
            </a:r>
            <a:r>
              <a:rPr lang="en-US" sz="2800" b="1" dirty="0">
                <a:solidFill>
                  <a:srgbClr val="FFFF00"/>
                </a:solidFill>
                <a:effectLst>
                  <a:outerShdw blurRad="38100" dist="177800" dir="2700000" sx="105000" sy="105000" algn="tl">
                    <a:srgbClr val="000000">
                      <a:alpha val="43137"/>
                    </a:srgbClr>
                  </a:outerShdw>
                </a:effectLst>
              </a:rPr>
              <a:t>passion </a:t>
            </a:r>
            <a:r>
              <a:rPr lang="en-US" sz="2800" b="1" dirty="0">
                <a:solidFill>
                  <a:schemeClr val="bg1"/>
                </a:solidFill>
                <a:effectLst>
                  <a:outerShdw blurRad="38100" dist="177800" dir="2700000" sx="105000" sy="105000" algn="tl">
                    <a:srgbClr val="000000">
                      <a:alpha val="43137"/>
                    </a:srgbClr>
                  </a:outerShdw>
                </a:effectLst>
              </a:rPr>
              <a:t>– </a:t>
            </a:r>
            <a:r>
              <a:rPr lang="en-US" sz="2800" b="1" dirty="0" smtClean="0">
                <a:solidFill>
                  <a:schemeClr val="bg1"/>
                </a:solidFill>
                <a:effectLst>
                  <a:outerShdw blurRad="38100" dist="177800" dir="2700000" sx="105000" sy="105000" algn="tl">
                    <a:srgbClr val="000000">
                      <a:alpha val="43137"/>
                    </a:srgbClr>
                  </a:outerShdw>
                </a:effectLst>
              </a:rPr>
              <a:t>laziness and apathy</a:t>
            </a:r>
            <a:r>
              <a:rPr lang="en-US" sz="2800" b="1" dirty="0">
                <a:solidFill>
                  <a:schemeClr val="bg1"/>
                </a:solidFill>
                <a:effectLst>
                  <a:outerShdw blurRad="38100" dist="177800" dir="2700000" sx="105000" sy="105000" algn="tl">
                    <a:srgbClr val="000000">
                      <a:alpha val="43137"/>
                    </a:srgbClr>
                  </a:outerShdw>
                </a:effectLst>
              </a:rPr>
              <a:t/>
            </a:r>
            <a:br>
              <a:rPr lang="en-US" sz="2800" b="1" dirty="0">
                <a:solidFill>
                  <a:schemeClr val="bg1"/>
                </a:solidFill>
                <a:effectLst>
                  <a:outerShdw blurRad="38100" dist="177800" dir="2700000" sx="105000" sy="105000" algn="tl">
                    <a:srgbClr val="000000">
                      <a:alpha val="43137"/>
                    </a:srgbClr>
                  </a:outerShdw>
                </a:effectLst>
              </a:rPr>
            </a:br>
            <a:r>
              <a:rPr lang="en-US" sz="2800" b="1" dirty="0" smtClean="0">
                <a:solidFill>
                  <a:srgbClr val="FFFF00"/>
                </a:solidFill>
                <a:effectLst>
                  <a:outerShdw blurRad="38100" dist="177800" dir="2700000" sx="105000" sy="105000" algn="tl">
                    <a:srgbClr val="000000">
                      <a:alpha val="43137"/>
                    </a:srgbClr>
                  </a:outerShdw>
                </a:effectLst>
              </a:rPr>
              <a:t>Drinking </a:t>
            </a:r>
            <a:r>
              <a:rPr lang="en-US" sz="2800" b="1" dirty="0">
                <a:solidFill>
                  <a:srgbClr val="FFFF00"/>
                </a:solidFill>
                <a:effectLst>
                  <a:outerShdw blurRad="38100" dist="177800" dir="2700000" sx="105000" sy="105000" algn="tl">
                    <a:srgbClr val="000000">
                      <a:alpha val="43137"/>
                    </a:srgbClr>
                  </a:outerShdw>
                </a:effectLst>
              </a:rPr>
              <a:t>in the compromise </a:t>
            </a:r>
            <a:r>
              <a:rPr lang="en-US" sz="2800" b="1" dirty="0">
                <a:solidFill>
                  <a:schemeClr val="bg1"/>
                </a:solidFill>
                <a:effectLst>
                  <a:outerShdw blurRad="38100" dist="177800" dir="2700000" sx="105000" sy="105000" algn="tl">
                    <a:srgbClr val="000000">
                      <a:alpha val="43137"/>
                    </a:srgbClr>
                  </a:outerShdw>
                </a:effectLst>
              </a:rPr>
              <a:t>of our </a:t>
            </a:r>
            <a:r>
              <a:rPr lang="en-US" sz="2800" b="1" dirty="0" smtClean="0">
                <a:solidFill>
                  <a:schemeClr val="bg1"/>
                </a:solidFill>
                <a:effectLst>
                  <a:outerShdw blurRad="38100" dist="177800" dir="2700000" sx="105000" sy="105000" algn="tl">
                    <a:srgbClr val="000000">
                      <a:alpha val="43137"/>
                    </a:srgbClr>
                  </a:outerShdw>
                </a:effectLst>
              </a:rPr>
              <a:t>age</a:t>
            </a:r>
          </a:p>
          <a:p>
            <a:r>
              <a:rPr lang="en-US" sz="2800" b="1" dirty="0" smtClean="0">
                <a:solidFill>
                  <a:srgbClr val="FFFF00"/>
                </a:solidFill>
                <a:effectLst>
                  <a:outerShdw blurRad="38100" dist="177800" dir="2700000" sx="105000" sy="105000" algn="tl">
                    <a:srgbClr val="000000">
                      <a:alpha val="43137"/>
                    </a:srgbClr>
                  </a:outerShdw>
                </a:effectLst>
              </a:rPr>
              <a:t>Accepting </a:t>
            </a:r>
            <a:r>
              <a:rPr lang="en-US" sz="2800" b="1" dirty="0">
                <a:solidFill>
                  <a:srgbClr val="FFFF00"/>
                </a:solidFill>
                <a:effectLst>
                  <a:outerShdw blurRad="38100" dist="177800" dir="2700000" sx="105000" sy="105000" algn="tl">
                    <a:srgbClr val="000000">
                      <a:alpha val="43137"/>
                    </a:srgbClr>
                  </a:outerShdw>
                </a:effectLst>
              </a:rPr>
              <a:t>the status quo </a:t>
            </a:r>
            <a:r>
              <a:rPr lang="en-US" sz="2800" b="1" dirty="0" smtClean="0">
                <a:solidFill>
                  <a:schemeClr val="bg1"/>
                </a:solidFill>
                <a:effectLst>
                  <a:outerShdw blurRad="38100" dist="177800" dir="2700000" sx="105000" sy="105000" algn="tl">
                    <a:srgbClr val="000000">
                      <a:alpha val="43137"/>
                    </a:srgbClr>
                  </a:outerShdw>
                </a:effectLst>
              </a:rPr>
              <a:t>for your life</a:t>
            </a:r>
          </a:p>
          <a:p>
            <a:r>
              <a:rPr lang="en-US" sz="2800" b="1" dirty="0" smtClean="0">
                <a:solidFill>
                  <a:srgbClr val="FFFF00"/>
                </a:solidFill>
                <a:effectLst>
                  <a:outerShdw blurRad="38100" dist="177800" dir="2700000" sx="105000" sy="105000" algn="tl">
                    <a:srgbClr val="000000">
                      <a:alpha val="43137"/>
                    </a:srgbClr>
                  </a:outerShdw>
                </a:effectLst>
              </a:rPr>
              <a:t>Refusing to intentionally pray </a:t>
            </a:r>
            <a:r>
              <a:rPr lang="en-US" sz="2800" b="1" dirty="0" smtClean="0">
                <a:solidFill>
                  <a:schemeClr val="bg1"/>
                </a:solidFill>
                <a:effectLst>
                  <a:outerShdw blurRad="38100" dist="177800" dir="2700000" sx="105000" sy="105000" algn="tl">
                    <a:srgbClr val="000000">
                      <a:alpha val="43137"/>
                    </a:srgbClr>
                  </a:outerShdw>
                </a:effectLst>
              </a:rPr>
              <a:t>down the Riches 	</a:t>
            </a:r>
          </a:p>
          <a:p>
            <a:r>
              <a:rPr lang="en-US" sz="2800" b="1" dirty="0" smtClean="0">
                <a:solidFill>
                  <a:schemeClr val="tx2"/>
                </a:solidFill>
                <a:effectLst>
                  <a:outerShdw blurRad="38100" dist="177800" dir="2700000" sx="105000" sy="105000" algn="tl">
                    <a:srgbClr val="000000">
                      <a:alpha val="43137"/>
                    </a:srgbClr>
                  </a:outerShdw>
                </a:effectLst>
              </a:rPr>
              <a:t> </a:t>
            </a:r>
            <a:r>
              <a:rPr lang="en-US" sz="2800" b="1" dirty="0">
                <a:solidFill>
                  <a:schemeClr val="tx2"/>
                </a:solidFill>
                <a:effectLst>
                  <a:outerShdw blurRad="38100" dist="177800" dir="2700000" sx="105000" sy="105000" algn="tl">
                    <a:srgbClr val="000000">
                      <a:alpha val="43137"/>
                    </a:srgbClr>
                  </a:outerShdw>
                </a:effectLst>
              </a:rPr>
              <a:t/>
            </a:r>
            <a:br>
              <a:rPr lang="en-US" sz="2800" b="1" dirty="0">
                <a:solidFill>
                  <a:schemeClr val="tx2"/>
                </a:solidFill>
                <a:effectLst>
                  <a:outerShdw blurRad="38100" dist="177800" dir="2700000" sx="105000" sy="105000" algn="tl">
                    <a:srgbClr val="000000">
                      <a:alpha val="43137"/>
                    </a:srgbClr>
                  </a:outerShdw>
                </a:effectLst>
              </a:rPr>
            </a:br>
            <a:endParaRPr lang="en-US" sz="2800" dirty="0"/>
          </a:p>
        </p:txBody>
      </p:sp>
    </p:spTree>
    <p:extLst>
      <p:ext uri="{BB962C8B-B14F-4D97-AF65-F5344CB8AC3E}">
        <p14:creationId xmlns:p14="http://schemas.microsoft.com/office/powerpoint/2010/main" val="1634375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063" y="208765"/>
            <a:ext cx="9824483" cy="1077218"/>
          </a:xfrm>
          <a:prstGeom prst="rect">
            <a:avLst/>
          </a:prstGeom>
        </p:spPr>
        <p:txBody>
          <a:bodyPr wrap="square">
            <a:spAutoFit/>
          </a:bodyPr>
          <a:lstStyle/>
          <a:p>
            <a:pPr algn="ctr"/>
            <a:r>
              <a:rPr lang="en-US" sz="3200" dirty="0" smtClean="0">
                <a:solidFill>
                  <a:srgbClr val="FFFF00"/>
                </a:solidFill>
              </a:rPr>
              <a:t>WHAT IS BRAGGING?</a:t>
            </a:r>
          </a:p>
          <a:p>
            <a:pPr algn="ctr"/>
            <a:r>
              <a:rPr lang="en-US" sz="3200" dirty="0" smtClean="0">
                <a:solidFill>
                  <a:srgbClr val="FFFF00"/>
                </a:solidFill>
              </a:rPr>
              <a:t>AND WHY IS IT WRONG?</a:t>
            </a:r>
            <a:endParaRPr lang="en-US" sz="3200" dirty="0">
              <a:solidFill>
                <a:srgbClr val="FFFF00"/>
              </a:solidFill>
            </a:endParaRPr>
          </a:p>
        </p:txBody>
      </p:sp>
      <p:pic>
        <p:nvPicPr>
          <p:cNvPr id="1026" name="Picture 2" descr="Bragging Versus Helpful Self-Promotion - From Insults To Respect From  Insults To Resp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4352" y="1456661"/>
            <a:ext cx="2385194" cy="18286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1902" y="4734342"/>
            <a:ext cx="9498934" cy="1938992"/>
          </a:xfrm>
          <a:prstGeom prst="rect">
            <a:avLst/>
          </a:prstGeom>
        </p:spPr>
        <p:txBody>
          <a:bodyPr wrap="square">
            <a:spAutoFit/>
          </a:bodyPr>
          <a:lstStyle/>
          <a:p>
            <a:r>
              <a:rPr lang="en-US" sz="2000" baseline="30000" dirty="0">
                <a:solidFill>
                  <a:srgbClr val="FFFF00"/>
                </a:solidFill>
              </a:rPr>
              <a:t>8 </a:t>
            </a:r>
            <a:r>
              <a:rPr lang="en-US" sz="2000" dirty="0">
                <a:solidFill>
                  <a:srgbClr val="FFFF00"/>
                </a:solidFill>
              </a:rPr>
              <a:t> </a:t>
            </a:r>
            <a:r>
              <a:rPr lang="en-US" sz="2000" cap="small" dirty="0">
                <a:solidFill>
                  <a:srgbClr val="FFFF00"/>
                </a:solidFill>
              </a:rPr>
              <a:t>GOD</a:t>
            </a:r>
            <a:r>
              <a:rPr lang="en-US" sz="2000" dirty="0">
                <a:solidFill>
                  <a:srgbClr val="FFFF00"/>
                </a:solidFill>
              </a:rPr>
              <a:t> said to Satan, "Have you noticed my friend Job? There's no one quite like him—honest and true to his word, totally devoted to God and hating evil." </a:t>
            </a:r>
            <a:r>
              <a:rPr lang="en-US" sz="2000" baseline="30000" dirty="0">
                <a:solidFill>
                  <a:srgbClr val="FFFF00"/>
                </a:solidFill>
              </a:rPr>
              <a:t>9 </a:t>
            </a:r>
            <a:r>
              <a:rPr lang="en-US" sz="2000" dirty="0">
                <a:solidFill>
                  <a:srgbClr val="FFFF00"/>
                </a:solidFill>
              </a:rPr>
              <a:t> Satan retorted, "So do you think Job does all that out of the sheer goodness of his heart? </a:t>
            </a:r>
            <a:r>
              <a:rPr lang="en-US" sz="2000" baseline="30000" dirty="0">
                <a:solidFill>
                  <a:srgbClr val="FFFF00"/>
                </a:solidFill>
              </a:rPr>
              <a:t>10 </a:t>
            </a:r>
            <a:r>
              <a:rPr lang="en-US" sz="2000" dirty="0">
                <a:solidFill>
                  <a:srgbClr val="FFFF00"/>
                </a:solidFill>
              </a:rPr>
              <a:t> Why, no one ever had it so good! You pamper him like a pet, make sure nothing bad ever happens to him or his family or his possessions, bless everything he does—he can't lose! </a:t>
            </a:r>
            <a:r>
              <a:rPr lang="en-US" sz="2000" b="1" dirty="0">
                <a:solidFill>
                  <a:srgbClr val="FFFF00"/>
                </a:solidFill>
              </a:rPr>
              <a:t>Job 1:8-10 (MSG) </a:t>
            </a:r>
            <a:endParaRPr lang="en-US" sz="2000" dirty="0">
              <a:solidFill>
                <a:srgbClr val="FFFF00"/>
              </a:solidFill>
            </a:endParaRPr>
          </a:p>
        </p:txBody>
      </p:sp>
      <p:sp>
        <p:nvSpPr>
          <p:cNvPr id="9" name="Rectangle 8"/>
          <p:cNvSpPr/>
          <p:nvPr/>
        </p:nvSpPr>
        <p:spPr>
          <a:xfrm>
            <a:off x="244548" y="1313512"/>
            <a:ext cx="7022805" cy="3139321"/>
          </a:xfrm>
          <a:prstGeom prst="rect">
            <a:avLst/>
          </a:prstGeom>
        </p:spPr>
        <p:txBody>
          <a:bodyPr wrap="square">
            <a:spAutoFit/>
          </a:bodyPr>
          <a:lstStyle/>
          <a:p>
            <a:r>
              <a:rPr lang="en-US" dirty="0" smtClean="0">
                <a:solidFill>
                  <a:schemeClr val="bg1"/>
                </a:solidFill>
              </a:rPr>
              <a:t>Twelve </a:t>
            </a:r>
            <a:r>
              <a:rPr lang="en-US" dirty="0">
                <a:solidFill>
                  <a:schemeClr val="bg1"/>
                </a:solidFill>
              </a:rPr>
              <a:t>months later, as the king </a:t>
            </a:r>
            <a:r>
              <a:rPr lang="en-US" dirty="0" smtClean="0">
                <a:solidFill>
                  <a:schemeClr val="bg1"/>
                </a:solidFill>
              </a:rPr>
              <a:t>(Nebuchadnezzar) was </a:t>
            </a:r>
            <a:r>
              <a:rPr lang="en-US" dirty="0">
                <a:solidFill>
                  <a:schemeClr val="bg1"/>
                </a:solidFill>
              </a:rPr>
              <a:t>walking on the roof of the royal palace of Babylon, </a:t>
            </a:r>
            <a:r>
              <a:rPr lang="en-US" baseline="30000" dirty="0">
                <a:solidFill>
                  <a:schemeClr val="bg1"/>
                </a:solidFill>
              </a:rPr>
              <a:t>30 </a:t>
            </a:r>
            <a:r>
              <a:rPr lang="en-US" dirty="0">
                <a:solidFill>
                  <a:schemeClr val="bg1"/>
                </a:solidFill>
              </a:rPr>
              <a:t> he said, </a:t>
            </a:r>
            <a:r>
              <a:rPr lang="en-US" b="1" dirty="0">
                <a:solidFill>
                  <a:srgbClr val="FFFF00"/>
                </a:solidFill>
              </a:rPr>
              <a:t>"Is not this the great Babylon I have built as the royal residence, by my mighty power and for the glory of my majesty?"</a:t>
            </a:r>
            <a:r>
              <a:rPr lang="en-US" dirty="0">
                <a:solidFill>
                  <a:schemeClr val="bg1"/>
                </a:solidFill>
              </a:rPr>
              <a:t> </a:t>
            </a:r>
            <a:r>
              <a:rPr lang="en-US" baseline="30000" dirty="0">
                <a:solidFill>
                  <a:schemeClr val="bg1"/>
                </a:solidFill>
              </a:rPr>
              <a:t>31 </a:t>
            </a:r>
            <a:r>
              <a:rPr lang="en-US" dirty="0">
                <a:solidFill>
                  <a:schemeClr val="bg1"/>
                </a:solidFill>
              </a:rPr>
              <a:t> The words were still on his lips when a voice came from heaven, "This is what is decreed for you, King Nebuchadnezzar: Your royal authority has been taken from you. </a:t>
            </a:r>
            <a:r>
              <a:rPr lang="en-US" baseline="30000" dirty="0">
                <a:solidFill>
                  <a:schemeClr val="bg1"/>
                </a:solidFill>
              </a:rPr>
              <a:t>32 </a:t>
            </a:r>
            <a:r>
              <a:rPr lang="en-US" dirty="0">
                <a:solidFill>
                  <a:schemeClr val="bg1"/>
                </a:solidFill>
              </a:rPr>
              <a:t> You will be driven away from people and will live with the wild animals; you will eat grass like cattle. Seven times will pass by for you until you acknowledge that the Most High is sovereign over the kingdoms of men and gives them to anyone he wishes." </a:t>
            </a:r>
            <a:r>
              <a:rPr lang="en-US" b="1" dirty="0">
                <a:solidFill>
                  <a:schemeClr val="bg1"/>
                </a:solidFill>
              </a:rPr>
              <a:t>Daniel 4:29-32 (NIV) </a:t>
            </a:r>
            <a:endParaRPr lang="en-US" dirty="0">
              <a:solidFill>
                <a:schemeClr val="bg1"/>
              </a:solidFill>
            </a:endParaRPr>
          </a:p>
        </p:txBody>
      </p:sp>
    </p:spTree>
    <p:extLst>
      <p:ext uri="{BB962C8B-B14F-4D97-AF65-F5344CB8AC3E}">
        <p14:creationId xmlns:p14="http://schemas.microsoft.com/office/powerpoint/2010/main" val="33748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063" y="59906"/>
            <a:ext cx="9824483" cy="1200329"/>
          </a:xfrm>
          <a:prstGeom prst="rect">
            <a:avLst/>
          </a:prstGeom>
        </p:spPr>
        <p:txBody>
          <a:bodyPr wrap="square">
            <a:spAutoFit/>
          </a:bodyPr>
          <a:lstStyle/>
          <a:p>
            <a:pPr algn="ctr"/>
            <a:r>
              <a:rPr lang="en-US" sz="2400" dirty="0" smtClean="0">
                <a:solidFill>
                  <a:srgbClr val="FFFF00"/>
                </a:solidFill>
              </a:rPr>
              <a:t>THE GREAT MYSTERY IS THAT NOT ALL OF THE RICHES OF CHRIST WILL BE REVEALED THIS SIDE OF HEAVEN</a:t>
            </a:r>
          </a:p>
          <a:p>
            <a:pPr algn="ctr"/>
            <a:r>
              <a:rPr lang="en-US" sz="2400" dirty="0" smtClean="0">
                <a:solidFill>
                  <a:srgbClr val="FFFF00"/>
                </a:solidFill>
              </a:rPr>
              <a:t>GOD WILL BE BRAGGING WHAT HIS RICHES DID IN YOU</a:t>
            </a:r>
            <a:endParaRPr lang="en-US" sz="2400" dirty="0">
              <a:solidFill>
                <a:srgbClr val="FFFF00"/>
              </a:solidFill>
            </a:endParaRPr>
          </a:p>
        </p:txBody>
      </p:sp>
      <p:sp>
        <p:nvSpPr>
          <p:cNvPr id="2" name="Rectangle 1"/>
          <p:cNvSpPr/>
          <p:nvPr/>
        </p:nvSpPr>
        <p:spPr>
          <a:xfrm>
            <a:off x="278601" y="1292134"/>
            <a:ext cx="9431079" cy="1631216"/>
          </a:xfrm>
          <a:prstGeom prst="rect">
            <a:avLst/>
          </a:prstGeom>
        </p:spPr>
        <p:txBody>
          <a:bodyPr wrap="square">
            <a:spAutoFit/>
          </a:bodyPr>
          <a:lstStyle/>
          <a:p>
            <a:r>
              <a:rPr lang="en-US" sz="2000" dirty="0" smtClean="0">
                <a:solidFill>
                  <a:schemeClr val="bg1"/>
                </a:solidFill>
              </a:rPr>
              <a:t>And </a:t>
            </a:r>
            <a:r>
              <a:rPr lang="en-US" sz="2000" dirty="0">
                <a:solidFill>
                  <a:schemeClr val="bg1"/>
                </a:solidFill>
              </a:rPr>
              <a:t>God raised us up with Christ and seated us with </a:t>
            </a:r>
            <a:r>
              <a:rPr lang="en-US" sz="2000" dirty="0" smtClean="0">
                <a:solidFill>
                  <a:schemeClr val="bg1"/>
                </a:solidFill>
              </a:rPr>
              <a:t>Him </a:t>
            </a:r>
            <a:r>
              <a:rPr lang="en-US" sz="2000" dirty="0">
                <a:solidFill>
                  <a:schemeClr val="bg1"/>
                </a:solidFill>
              </a:rPr>
              <a:t>in the heavenly realms in Christ Jesus, </a:t>
            </a:r>
            <a:r>
              <a:rPr lang="en-US" sz="2000" baseline="30000" dirty="0">
                <a:solidFill>
                  <a:schemeClr val="bg1"/>
                </a:solidFill>
              </a:rPr>
              <a:t>7 </a:t>
            </a:r>
            <a:r>
              <a:rPr lang="en-US" sz="2000" dirty="0">
                <a:solidFill>
                  <a:schemeClr val="bg1"/>
                </a:solidFill>
              </a:rPr>
              <a:t> </a:t>
            </a:r>
            <a:r>
              <a:rPr lang="en-US" sz="2800" dirty="0">
                <a:solidFill>
                  <a:schemeClr val="accent5">
                    <a:lumMod val="40000"/>
                    <a:lumOff val="60000"/>
                  </a:schemeClr>
                </a:solidFill>
              </a:rPr>
              <a:t>in order that in the coming ages </a:t>
            </a:r>
            <a:r>
              <a:rPr lang="en-US" sz="2800" dirty="0" smtClean="0">
                <a:solidFill>
                  <a:schemeClr val="accent5">
                    <a:lumMod val="40000"/>
                    <a:lumOff val="60000"/>
                  </a:schemeClr>
                </a:solidFill>
              </a:rPr>
              <a:t>He </a:t>
            </a:r>
            <a:r>
              <a:rPr lang="en-US" sz="2800" dirty="0">
                <a:solidFill>
                  <a:schemeClr val="accent5">
                    <a:lumMod val="40000"/>
                    <a:lumOff val="60000"/>
                  </a:schemeClr>
                </a:solidFill>
              </a:rPr>
              <a:t>might show the incomparable riches of </a:t>
            </a:r>
            <a:r>
              <a:rPr lang="en-US" sz="2800" dirty="0" smtClean="0">
                <a:solidFill>
                  <a:schemeClr val="accent5">
                    <a:lumMod val="40000"/>
                    <a:lumOff val="60000"/>
                  </a:schemeClr>
                </a:solidFill>
              </a:rPr>
              <a:t>His </a:t>
            </a:r>
            <a:r>
              <a:rPr lang="en-US" sz="2800" dirty="0">
                <a:solidFill>
                  <a:schemeClr val="accent5">
                    <a:lumMod val="40000"/>
                    <a:lumOff val="60000"/>
                  </a:schemeClr>
                </a:solidFill>
              </a:rPr>
              <a:t>grace,</a:t>
            </a:r>
            <a:r>
              <a:rPr lang="en-US" sz="2000" dirty="0">
                <a:solidFill>
                  <a:schemeClr val="bg1"/>
                </a:solidFill>
              </a:rPr>
              <a:t> expressed in </a:t>
            </a:r>
            <a:r>
              <a:rPr lang="en-US" sz="2000" dirty="0" smtClean="0">
                <a:solidFill>
                  <a:schemeClr val="bg1"/>
                </a:solidFill>
              </a:rPr>
              <a:t>His </a:t>
            </a:r>
            <a:r>
              <a:rPr lang="en-US" sz="2000" dirty="0">
                <a:solidFill>
                  <a:schemeClr val="bg1"/>
                </a:solidFill>
              </a:rPr>
              <a:t>kindness to us in Christ Jesus. </a:t>
            </a:r>
            <a:r>
              <a:rPr lang="en-US" sz="2000" b="1" dirty="0">
                <a:solidFill>
                  <a:schemeClr val="bg1"/>
                </a:solidFill>
              </a:rPr>
              <a:t>Ephesians 2:6-7 (NIV) </a:t>
            </a:r>
            <a:endParaRPr lang="en-US" sz="2000" dirty="0">
              <a:solidFill>
                <a:schemeClr val="bg1"/>
              </a:solidFill>
            </a:endParaRPr>
          </a:p>
        </p:txBody>
      </p:sp>
      <p:sp>
        <p:nvSpPr>
          <p:cNvPr id="3" name="TextBox 2"/>
          <p:cNvSpPr txBox="1"/>
          <p:nvPr/>
        </p:nvSpPr>
        <p:spPr>
          <a:xfrm>
            <a:off x="233917" y="4949987"/>
            <a:ext cx="9824483" cy="1569660"/>
          </a:xfrm>
          <a:prstGeom prst="rect">
            <a:avLst/>
          </a:prstGeom>
          <a:noFill/>
        </p:spPr>
        <p:txBody>
          <a:bodyPr wrap="square" rtlCol="0">
            <a:spAutoFit/>
          </a:bodyPr>
          <a:lstStyle/>
          <a:p>
            <a:r>
              <a:rPr lang="en-US" sz="2400" dirty="0" smtClean="0">
                <a:solidFill>
                  <a:srgbClr val="FFFF00"/>
                </a:solidFill>
              </a:rPr>
              <a:t>Hey guys here’s Don Lamb – I rescued him in 1980 and had to bring him through a lot of battles and boy it was a wild ride at times – But through the riches of Christ He lived in one of the greatest revivals ever and he is here as an amazing testament of My grace.</a:t>
            </a:r>
          </a:p>
        </p:txBody>
      </p:sp>
      <p:sp>
        <p:nvSpPr>
          <p:cNvPr id="5" name="TextBox 4"/>
          <p:cNvSpPr txBox="1"/>
          <p:nvPr/>
        </p:nvSpPr>
        <p:spPr>
          <a:xfrm>
            <a:off x="278601" y="2957830"/>
            <a:ext cx="9231215" cy="1938992"/>
          </a:xfrm>
          <a:prstGeom prst="rect">
            <a:avLst/>
          </a:prstGeom>
          <a:noFill/>
        </p:spPr>
        <p:txBody>
          <a:bodyPr wrap="square" rtlCol="0">
            <a:spAutoFit/>
          </a:bodyPr>
          <a:lstStyle/>
          <a:p>
            <a:r>
              <a:rPr lang="en-US" sz="2400" dirty="0" smtClean="0">
                <a:solidFill>
                  <a:srgbClr val="FFFF00"/>
                </a:solidFill>
              </a:rPr>
              <a:t>Hey guys here’s Catherine </a:t>
            </a:r>
            <a:r>
              <a:rPr lang="en-US" sz="2400" dirty="0" err="1" smtClean="0">
                <a:solidFill>
                  <a:srgbClr val="FFFF00"/>
                </a:solidFill>
              </a:rPr>
              <a:t>Besset</a:t>
            </a:r>
            <a:r>
              <a:rPr lang="en-US" sz="2400" dirty="0" smtClean="0">
                <a:solidFill>
                  <a:srgbClr val="FFFF00"/>
                </a:solidFill>
              </a:rPr>
              <a:t> – I rescued her in 1080 AD during the black plague – she lost 4 of her eight children and husband – but she found me through a Monk who gave her the Gospel - and I gave her a quilting business and she led a house church where two hundred hearts came to me in France. </a:t>
            </a:r>
          </a:p>
        </p:txBody>
      </p:sp>
    </p:spTree>
    <p:extLst>
      <p:ext uri="{BB962C8B-B14F-4D97-AF65-F5344CB8AC3E}">
        <p14:creationId xmlns:p14="http://schemas.microsoft.com/office/powerpoint/2010/main" val="390187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34336"/>
            <a:ext cx="9824483" cy="1077218"/>
          </a:xfrm>
          <a:prstGeom prst="rect">
            <a:avLst/>
          </a:prstGeom>
        </p:spPr>
        <p:txBody>
          <a:bodyPr wrap="square">
            <a:spAutoFit/>
          </a:bodyPr>
          <a:lstStyle/>
          <a:p>
            <a:pPr algn="ctr"/>
            <a:r>
              <a:rPr lang="en-US" sz="3200" dirty="0" smtClean="0">
                <a:solidFill>
                  <a:srgbClr val="FFFF00"/>
                </a:solidFill>
              </a:rPr>
              <a:t>THE BLESSINGS OF THE RICHES OF CHRIST</a:t>
            </a:r>
          </a:p>
          <a:p>
            <a:pPr algn="ctr"/>
            <a:r>
              <a:rPr lang="en-US" sz="3200" dirty="0" smtClean="0">
                <a:solidFill>
                  <a:srgbClr val="FFFF00"/>
                </a:solidFill>
              </a:rPr>
              <a:t>WILL CONTINUE FOR ALL ETERNITY </a:t>
            </a:r>
          </a:p>
        </p:txBody>
      </p:sp>
      <p:sp>
        <p:nvSpPr>
          <p:cNvPr id="4" name="TextBox 3"/>
          <p:cNvSpPr txBox="1"/>
          <p:nvPr/>
        </p:nvSpPr>
        <p:spPr>
          <a:xfrm>
            <a:off x="786809" y="1499191"/>
            <a:ext cx="5507665" cy="523220"/>
          </a:xfrm>
          <a:prstGeom prst="rect">
            <a:avLst/>
          </a:prstGeom>
          <a:noFill/>
        </p:spPr>
        <p:txBody>
          <a:bodyPr wrap="square" rtlCol="0">
            <a:spAutoFit/>
          </a:bodyPr>
          <a:lstStyle/>
          <a:p>
            <a:r>
              <a:rPr lang="en-US" sz="2800" dirty="0" smtClean="0">
                <a:solidFill>
                  <a:schemeClr val="bg1"/>
                </a:solidFill>
              </a:rPr>
              <a:t>TO CLEANSE</a:t>
            </a:r>
          </a:p>
        </p:txBody>
      </p:sp>
      <p:sp>
        <p:nvSpPr>
          <p:cNvPr id="6" name="TextBox 5"/>
          <p:cNvSpPr txBox="1"/>
          <p:nvPr/>
        </p:nvSpPr>
        <p:spPr>
          <a:xfrm>
            <a:off x="786809" y="2278912"/>
            <a:ext cx="5507665" cy="523220"/>
          </a:xfrm>
          <a:prstGeom prst="rect">
            <a:avLst/>
          </a:prstGeom>
          <a:noFill/>
        </p:spPr>
        <p:txBody>
          <a:bodyPr wrap="square" rtlCol="0">
            <a:spAutoFit/>
          </a:bodyPr>
          <a:lstStyle/>
          <a:p>
            <a:r>
              <a:rPr lang="en-US" sz="2800" dirty="0" smtClean="0">
                <a:solidFill>
                  <a:schemeClr val="bg1"/>
                </a:solidFill>
              </a:rPr>
              <a:t>TO INSPIRE</a:t>
            </a:r>
          </a:p>
        </p:txBody>
      </p:sp>
      <p:sp>
        <p:nvSpPr>
          <p:cNvPr id="7" name="TextBox 6"/>
          <p:cNvSpPr txBox="1"/>
          <p:nvPr/>
        </p:nvSpPr>
        <p:spPr>
          <a:xfrm>
            <a:off x="786809" y="3187789"/>
            <a:ext cx="5507665" cy="523220"/>
          </a:xfrm>
          <a:prstGeom prst="rect">
            <a:avLst/>
          </a:prstGeom>
          <a:noFill/>
        </p:spPr>
        <p:txBody>
          <a:bodyPr wrap="square" rtlCol="0">
            <a:spAutoFit/>
          </a:bodyPr>
          <a:lstStyle/>
          <a:p>
            <a:r>
              <a:rPr lang="en-US" sz="2800" dirty="0" smtClean="0">
                <a:solidFill>
                  <a:schemeClr val="bg1"/>
                </a:solidFill>
              </a:rPr>
              <a:t>TO HEAL</a:t>
            </a:r>
          </a:p>
        </p:txBody>
      </p:sp>
      <p:sp>
        <p:nvSpPr>
          <p:cNvPr id="9" name="TextBox 8"/>
          <p:cNvSpPr txBox="1"/>
          <p:nvPr/>
        </p:nvSpPr>
        <p:spPr>
          <a:xfrm>
            <a:off x="786809" y="3941135"/>
            <a:ext cx="5507665" cy="523220"/>
          </a:xfrm>
          <a:prstGeom prst="rect">
            <a:avLst/>
          </a:prstGeom>
          <a:noFill/>
        </p:spPr>
        <p:txBody>
          <a:bodyPr wrap="square" rtlCol="0">
            <a:spAutoFit/>
          </a:bodyPr>
          <a:lstStyle/>
          <a:p>
            <a:r>
              <a:rPr lang="en-US" sz="2800" dirty="0" smtClean="0">
                <a:solidFill>
                  <a:schemeClr val="bg1"/>
                </a:solidFill>
              </a:rPr>
              <a:t>TO MOTIVATE</a:t>
            </a:r>
          </a:p>
        </p:txBody>
      </p:sp>
      <p:sp>
        <p:nvSpPr>
          <p:cNvPr id="10" name="TextBox 9"/>
          <p:cNvSpPr txBox="1"/>
          <p:nvPr/>
        </p:nvSpPr>
        <p:spPr>
          <a:xfrm>
            <a:off x="4564911" y="1499191"/>
            <a:ext cx="5507665" cy="523220"/>
          </a:xfrm>
          <a:prstGeom prst="rect">
            <a:avLst/>
          </a:prstGeom>
          <a:noFill/>
        </p:spPr>
        <p:txBody>
          <a:bodyPr wrap="square" rtlCol="0">
            <a:spAutoFit/>
          </a:bodyPr>
          <a:lstStyle/>
          <a:p>
            <a:r>
              <a:rPr lang="en-US" sz="2800" dirty="0" smtClean="0">
                <a:solidFill>
                  <a:schemeClr val="bg1"/>
                </a:solidFill>
              </a:rPr>
              <a:t>TO HUMBLE</a:t>
            </a:r>
          </a:p>
        </p:txBody>
      </p:sp>
      <p:sp>
        <p:nvSpPr>
          <p:cNvPr id="11" name="TextBox 10"/>
          <p:cNvSpPr txBox="1"/>
          <p:nvPr/>
        </p:nvSpPr>
        <p:spPr>
          <a:xfrm>
            <a:off x="4564911" y="2278912"/>
            <a:ext cx="5507665" cy="523220"/>
          </a:xfrm>
          <a:prstGeom prst="rect">
            <a:avLst/>
          </a:prstGeom>
          <a:noFill/>
        </p:spPr>
        <p:txBody>
          <a:bodyPr wrap="square" rtlCol="0">
            <a:spAutoFit/>
          </a:bodyPr>
          <a:lstStyle/>
          <a:p>
            <a:r>
              <a:rPr lang="en-US" sz="2800" dirty="0" smtClean="0">
                <a:solidFill>
                  <a:schemeClr val="bg1"/>
                </a:solidFill>
              </a:rPr>
              <a:t>TO SUSTAIN</a:t>
            </a:r>
          </a:p>
        </p:txBody>
      </p:sp>
      <p:sp>
        <p:nvSpPr>
          <p:cNvPr id="12" name="TextBox 11"/>
          <p:cNvSpPr txBox="1"/>
          <p:nvPr/>
        </p:nvSpPr>
        <p:spPr>
          <a:xfrm>
            <a:off x="4564911" y="3187789"/>
            <a:ext cx="5507665" cy="523220"/>
          </a:xfrm>
          <a:prstGeom prst="rect">
            <a:avLst/>
          </a:prstGeom>
          <a:noFill/>
        </p:spPr>
        <p:txBody>
          <a:bodyPr wrap="square" rtlCol="0">
            <a:spAutoFit/>
          </a:bodyPr>
          <a:lstStyle/>
          <a:p>
            <a:r>
              <a:rPr lang="en-US" sz="2800" dirty="0" smtClean="0">
                <a:solidFill>
                  <a:schemeClr val="bg1"/>
                </a:solidFill>
              </a:rPr>
              <a:t>TO PROTECT</a:t>
            </a:r>
          </a:p>
        </p:txBody>
      </p:sp>
      <p:sp>
        <p:nvSpPr>
          <p:cNvPr id="13" name="TextBox 12"/>
          <p:cNvSpPr txBox="1"/>
          <p:nvPr/>
        </p:nvSpPr>
        <p:spPr>
          <a:xfrm>
            <a:off x="786808" y="4784898"/>
            <a:ext cx="5507665" cy="523220"/>
          </a:xfrm>
          <a:prstGeom prst="rect">
            <a:avLst/>
          </a:prstGeom>
          <a:noFill/>
        </p:spPr>
        <p:txBody>
          <a:bodyPr wrap="square" rtlCol="0">
            <a:spAutoFit/>
          </a:bodyPr>
          <a:lstStyle/>
          <a:p>
            <a:r>
              <a:rPr lang="en-US" sz="2800" dirty="0" smtClean="0">
                <a:solidFill>
                  <a:schemeClr val="bg1"/>
                </a:solidFill>
              </a:rPr>
              <a:t>TO TEACH</a:t>
            </a:r>
          </a:p>
        </p:txBody>
      </p:sp>
      <p:sp>
        <p:nvSpPr>
          <p:cNvPr id="14" name="TextBox 13"/>
          <p:cNvSpPr txBox="1"/>
          <p:nvPr/>
        </p:nvSpPr>
        <p:spPr>
          <a:xfrm>
            <a:off x="4564911" y="3941135"/>
            <a:ext cx="5507665" cy="523220"/>
          </a:xfrm>
          <a:prstGeom prst="rect">
            <a:avLst/>
          </a:prstGeom>
          <a:noFill/>
        </p:spPr>
        <p:txBody>
          <a:bodyPr wrap="square" rtlCol="0">
            <a:spAutoFit/>
          </a:bodyPr>
          <a:lstStyle/>
          <a:p>
            <a:r>
              <a:rPr lang="en-US" sz="2800" dirty="0" smtClean="0">
                <a:solidFill>
                  <a:schemeClr val="bg1"/>
                </a:solidFill>
              </a:rPr>
              <a:t>TO GUIDE </a:t>
            </a:r>
          </a:p>
        </p:txBody>
      </p:sp>
      <p:sp>
        <p:nvSpPr>
          <p:cNvPr id="15" name="TextBox 14"/>
          <p:cNvSpPr txBox="1"/>
          <p:nvPr/>
        </p:nvSpPr>
        <p:spPr>
          <a:xfrm>
            <a:off x="4564911" y="4784898"/>
            <a:ext cx="5507665" cy="523220"/>
          </a:xfrm>
          <a:prstGeom prst="rect">
            <a:avLst/>
          </a:prstGeom>
          <a:noFill/>
        </p:spPr>
        <p:txBody>
          <a:bodyPr wrap="square" rtlCol="0">
            <a:spAutoFit/>
          </a:bodyPr>
          <a:lstStyle/>
          <a:p>
            <a:r>
              <a:rPr lang="en-US" sz="2800" dirty="0" smtClean="0">
                <a:solidFill>
                  <a:schemeClr val="bg1"/>
                </a:solidFill>
              </a:rPr>
              <a:t>TO PROVIDE</a:t>
            </a:r>
          </a:p>
        </p:txBody>
      </p:sp>
    </p:spTree>
    <p:extLst>
      <p:ext uri="{BB962C8B-B14F-4D97-AF65-F5344CB8AC3E}">
        <p14:creationId xmlns:p14="http://schemas.microsoft.com/office/powerpoint/2010/main" val="14647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954107"/>
          </a:xfrm>
          <a:prstGeom prst="rect">
            <a:avLst/>
          </a:prstGeom>
        </p:spPr>
        <p:txBody>
          <a:bodyPr wrap="square">
            <a:spAutoFit/>
          </a:bodyPr>
          <a:lstStyle/>
          <a:p>
            <a:pPr algn="ctr"/>
            <a:r>
              <a:rPr lang="en-US" sz="2800" dirty="0" smtClean="0">
                <a:solidFill>
                  <a:srgbClr val="FFFF00"/>
                </a:solidFill>
              </a:rPr>
              <a:t>APPLICATION - RECEIVING THE RICHES OF CHRIST</a:t>
            </a:r>
          </a:p>
          <a:p>
            <a:pPr algn="ctr"/>
            <a:r>
              <a:rPr lang="en-US" sz="2800" dirty="0" smtClean="0">
                <a:solidFill>
                  <a:srgbClr val="FFFF00"/>
                </a:solidFill>
              </a:rPr>
              <a:t> </a:t>
            </a:r>
            <a:endParaRPr lang="en-US" sz="2800" dirty="0">
              <a:solidFill>
                <a:srgbClr val="FFFF00"/>
              </a:solidFill>
            </a:endParaRPr>
          </a:p>
        </p:txBody>
      </p:sp>
      <p:sp>
        <p:nvSpPr>
          <p:cNvPr id="2" name="Rectangle 1"/>
          <p:cNvSpPr/>
          <p:nvPr/>
        </p:nvSpPr>
        <p:spPr>
          <a:xfrm>
            <a:off x="362139" y="829183"/>
            <a:ext cx="9379390" cy="6186309"/>
          </a:xfrm>
          <a:prstGeom prst="rect">
            <a:avLst/>
          </a:prstGeom>
        </p:spPr>
        <p:txBody>
          <a:bodyPr wrap="square">
            <a:spAutoFit/>
          </a:bodyPr>
          <a:lstStyle/>
          <a:p>
            <a:r>
              <a:rPr lang="en-US" sz="2400" dirty="0">
                <a:solidFill>
                  <a:schemeClr val="bg1"/>
                </a:solidFill>
              </a:rPr>
              <a:t>1/ </a:t>
            </a:r>
            <a:r>
              <a:rPr lang="en-US" sz="2400" b="1" dirty="0" smtClean="0">
                <a:solidFill>
                  <a:srgbClr val="FFFF00"/>
                </a:solidFill>
              </a:rPr>
              <a:t>PRESS IN FOR FULFILLMENT OF HIS PROMISES</a:t>
            </a:r>
            <a:r>
              <a:rPr lang="en-US" sz="2400" dirty="0">
                <a:solidFill>
                  <a:schemeClr val="bg1"/>
                </a:solidFill>
              </a:rPr>
              <a:t>– </a:t>
            </a:r>
            <a:r>
              <a:rPr lang="en-US" sz="2400" dirty="0" smtClean="0">
                <a:solidFill>
                  <a:schemeClr val="bg1"/>
                </a:solidFill>
              </a:rPr>
              <a:t>Daily declare His resurrection power over your impossibilities </a:t>
            </a:r>
            <a:r>
              <a:rPr lang="en-US" sz="2000" dirty="0" smtClean="0">
                <a:solidFill>
                  <a:schemeClr val="bg1"/>
                </a:solidFill>
              </a:rPr>
              <a:t>“That </a:t>
            </a:r>
            <a:r>
              <a:rPr lang="en-US" sz="2000" dirty="0">
                <a:solidFill>
                  <a:schemeClr val="bg1"/>
                </a:solidFill>
              </a:rPr>
              <a:t>by </a:t>
            </a:r>
            <a:r>
              <a:rPr lang="en-US" sz="2000" dirty="0" smtClean="0">
                <a:solidFill>
                  <a:schemeClr val="bg1"/>
                </a:solidFill>
              </a:rPr>
              <a:t>His </a:t>
            </a:r>
            <a:r>
              <a:rPr lang="en-US" sz="2000" dirty="0">
                <a:solidFill>
                  <a:schemeClr val="bg1"/>
                </a:solidFill>
              </a:rPr>
              <a:t>power </a:t>
            </a:r>
            <a:r>
              <a:rPr lang="en-US" sz="2000" dirty="0" smtClean="0">
                <a:solidFill>
                  <a:schemeClr val="bg1"/>
                </a:solidFill>
              </a:rPr>
              <a:t>He </a:t>
            </a:r>
            <a:r>
              <a:rPr lang="en-US" sz="2000" dirty="0">
                <a:solidFill>
                  <a:schemeClr val="bg1"/>
                </a:solidFill>
              </a:rPr>
              <a:t>may fulfill </a:t>
            </a:r>
            <a:r>
              <a:rPr lang="en-US" sz="2000" dirty="0" smtClean="0">
                <a:solidFill>
                  <a:schemeClr val="bg1"/>
                </a:solidFill>
              </a:rPr>
              <a:t>(ACCOMPLISH – COMPLETE - every </a:t>
            </a:r>
            <a:r>
              <a:rPr lang="en-US" sz="2000" dirty="0">
                <a:solidFill>
                  <a:schemeClr val="bg1"/>
                </a:solidFill>
              </a:rPr>
              <a:t>good purpose of yours and every act prompted by your faith. 12  We pray this so that the name of our Lord Jesus may be glorified in </a:t>
            </a:r>
            <a:r>
              <a:rPr lang="en-US" sz="2000" dirty="0" smtClean="0">
                <a:solidFill>
                  <a:schemeClr val="bg1"/>
                </a:solidFill>
              </a:rPr>
              <a:t>you. </a:t>
            </a:r>
            <a:r>
              <a:rPr lang="en-US" sz="2000" dirty="0">
                <a:solidFill>
                  <a:schemeClr val="bg1"/>
                </a:solidFill>
              </a:rPr>
              <a:t>2 Thessalonians 1:11-12 </a:t>
            </a:r>
            <a:r>
              <a:rPr lang="en-US" sz="2000" dirty="0" smtClean="0">
                <a:solidFill>
                  <a:schemeClr val="bg1"/>
                </a:solidFill>
              </a:rPr>
              <a:t> </a:t>
            </a:r>
            <a:endParaRPr lang="en-US" sz="2000" dirty="0">
              <a:solidFill>
                <a:schemeClr val="bg1"/>
              </a:solidFill>
            </a:endParaRPr>
          </a:p>
          <a:p>
            <a:r>
              <a:rPr lang="en-US" sz="2400" dirty="0">
                <a:solidFill>
                  <a:schemeClr val="bg1"/>
                </a:solidFill>
              </a:rPr>
              <a:t>2/ </a:t>
            </a:r>
            <a:r>
              <a:rPr lang="en-US" sz="2400" b="1" dirty="0" smtClean="0">
                <a:solidFill>
                  <a:srgbClr val="FFFF00"/>
                </a:solidFill>
              </a:rPr>
              <a:t>RECEIVE GREATER SUPPLY OF THE HOLY SPIRIT</a:t>
            </a:r>
            <a:r>
              <a:rPr lang="en-US" sz="2400" b="1" dirty="0">
                <a:solidFill>
                  <a:schemeClr val="bg1"/>
                </a:solidFill>
              </a:rPr>
              <a:t>– allow </a:t>
            </a:r>
            <a:r>
              <a:rPr lang="en-US" sz="2400" b="1" dirty="0" smtClean="0">
                <a:solidFill>
                  <a:schemeClr val="bg1"/>
                </a:solidFill>
              </a:rPr>
              <a:t>the </a:t>
            </a:r>
            <a:r>
              <a:rPr lang="en-US" sz="2400" b="1" dirty="0">
                <a:solidFill>
                  <a:schemeClr val="bg1"/>
                </a:solidFill>
              </a:rPr>
              <a:t>Spirit to break up the ground in your heart – you will become the ones ready to receive </a:t>
            </a:r>
            <a:r>
              <a:rPr lang="en-US" sz="2400" b="1" dirty="0" smtClean="0">
                <a:solidFill>
                  <a:schemeClr val="bg1"/>
                </a:solidFill>
              </a:rPr>
              <a:t>God’s strategic instructions.</a:t>
            </a:r>
            <a:endParaRPr lang="en-US" sz="2400" dirty="0">
              <a:solidFill>
                <a:schemeClr val="bg1"/>
              </a:solidFill>
            </a:endParaRPr>
          </a:p>
          <a:p>
            <a:r>
              <a:rPr lang="en-US" sz="2400" b="1" dirty="0">
                <a:solidFill>
                  <a:schemeClr val="bg1"/>
                </a:solidFill>
              </a:rPr>
              <a:t> </a:t>
            </a:r>
            <a:r>
              <a:rPr lang="en-US" sz="2400" b="1" dirty="0" smtClean="0">
                <a:solidFill>
                  <a:schemeClr val="bg1"/>
                </a:solidFill>
              </a:rPr>
              <a:t>Prepare the ground – </a:t>
            </a:r>
            <a:r>
              <a:rPr lang="en-US" sz="2400" b="1" dirty="0">
                <a:solidFill>
                  <a:schemeClr val="bg1"/>
                </a:solidFill>
              </a:rPr>
              <a:t>get rid of all stubbornness – hardness – unwillingness – Be willing to be broken – to be cleansed – put to death the deeds of the flesh. </a:t>
            </a:r>
            <a:endParaRPr lang="en-US" sz="2400" dirty="0">
              <a:solidFill>
                <a:schemeClr val="bg1"/>
              </a:solidFill>
            </a:endParaRPr>
          </a:p>
          <a:p>
            <a:r>
              <a:rPr lang="en-US" sz="2400" b="1" dirty="0" smtClean="0">
                <a:solidFill>
                  <a:schemeClr val="bg1"/>
                </a:solidFill>
              </a:rPr>
              <a:t>- Be willing </a:t>
            </a:r>
            <a:r>
              <a:rPr lang="en-US" sz="2400" b="1" dirty="0">
                <a:solidFill>
                  <a:schemeClr val="bg1"/>
                </a:solidFill>
              </a:rPr>
              <a:t>for His plans – His purposes </a:t>
            </a:r>
            <a:r>
              <a:rPr lang="en-US" sz="2400" b="1" dirty="0" smtClean="0">
                <a:solidFill>
                  <a:schemeClr val="bg1"/>
                </a:solidFill>
              </a:rPr>
              <a:t>to be manifested – </a:t>
            </a:r>
            <a:r>
              <a:rPr lang="en-US" sz="2400" b="1" dirty="0">
                <a:solidFill>
                  <a:schemeClr val="bg1"/>
                </a:solidFill>
              </a:rPr>
              <a:t>ready for a mighty </a:t>
            </a:r>
            <a:r>
              <a:rPr lang="en-US" sz="2400" b="1" dirty="0" smtClean="0">
                <a:solidFill>
                  <a:schemeClr val="bg1"/>
                </a:solidFill>
              </a:rPr>
              <a:t>outpourings of the Spirit.</a:t>
            </a:r>
            <a:endParaRPr lang="en-US" sz="2400" dirty="0">
              <a:solidFill>
                <a:schemeClr val="bg1"/>
              </a:solidFill>
            </a:endParaRPr>
          </a:p>
          <a:p>
            <a:r>
              <a:rPr lang="en-US" sz="2400" b="1" dirty="0" smtClean="0">
                <a:solidFill>
                  <a:schemeClr val="bg1"/>
                </a:solidFill>
              </a:rPr>
              <a:t>- Get </a:t>
            </a:r>
            <a:r>
              <a:rPr lang="en-US" sz="2400" b="1" dirty="0">
                <a:solidFill>
                  <a:schemeClr val="bg1"/>
                </a:solidFill>
              </a:rPr>
              <a:t>ready to grow </a:t>
            </a:r>
            <a:r>
              <a:rPr lang="en-US" sz="2400" b="1" dirty="0" smtClean="0">
                <a:solidFill>
                  <a:schemeClr val="bg1"/>
                </a:solidFill>
              </a:rPr>
              <a:t> - To </a:t>
            </a:r>
            <a:r>
              <a:rPr lang="en-US" sz="2400" b="1" dirty="0">
                <a:solidFill>
                  <a:schemeClr val="bg1"/>
                </a:solidFill>
              </a:rPr>
              <a:t>enlarge your capacity</a:t>
            </a:r>
            <a:endParaRPr lang="en-US" sz="2400" dirty="0">
              <a:solidFill>
                <a:schemeClr val="bg1"/>
              </a:solidFill>
            </a:endParaRPr>
          </a:p>
          <a:p>
            <a:r>
              <a:rPr lang="en-US" sz="2400" b="1" smtClean="0">
                <a:solidFill>
                  <a:schemeClr val="bg1"/>
                </a:solidFill>
              </a:rPr>
              <a:t>- Match </a:t>
            </a:r>
            <a:r>
              <a:rPr lang="en-US" sz="2400" b="1" dirty="0">
                <a:solidFill>
                  <a:schemeClr val="bg1"/>
                </a:solidFill>
              </a:rPr>
              <a:t>your faith to the problem – believe for the </a:t>
            </a:r>
            <a:r>
              <a:rPr lang="en-US" sz="2400" b="1" dirty="0" smtClean="0">
                <a:solidFill>
                  <a:schemeClr val="bg1"/>
                </a:solidFill>
              </a:rPr>
              <a:t>impossible</a:t>
            </a:r>
          </a:p>
          <a:p>
            <a:r>
              <a:rPr lang="en-US" sz="2400" b="1" dirty="0" smtClean="0">
                <a:solidFill>
                  <a:schemeClr val="bg1"/>
                </a:solidFill>
              </a:rPr>
              <a:t>- Stay humble and confident in Christ at the same time. </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9447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219" y="35379"/>
            <a:ext cx="7659233" cy="738664"/>
          </a:xfrm>
          <a:prstGeom prst="rect">
            <a:avLst/>
          </a:prstGeom>
        </p:spPr>
        <p:txBody>
          <a:bodyPr wrap="square">
            <a:spAutoFit/>
          </a:bodyPr>
          <a:lstStyle/>
          <a:p>
            <a:pPr algn="ctr"/>
            <a:r>
              <a:rPr lang="en-US" sz="3200" dirty="0">
                <a:solidFill>
                  <a:srgbClr val="FFFF00"/>
                </a:solidFill>
              </a:rPr>
              <a:t>Raising Up End-Times Warriors</a:t>
            </a:r>
          </a:p>
          <a:p>
            <a:r>
              <a:rPr lang="en-US" sz="1000" dirty="0">
                <a:solidFill>
                  <a:schemeClr val="bg1"/>
                </a:solidFill>
              </a:rPr>
              <a:t> </a:t>
            </a:r>
            <a:r>
              <a:rPr lang="en-US" sz="400" dirty="0">
                <a:solidFill>
                  <a:schemeClr val="bg1"/>
                </a:solidFill>
              </a:rPr>
              <a:t> </a:t>
            </a:r>
            <a:endParaRPr lang="en-US" sz="100" dirty="0" smtClean="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7729">
            <a:off x="7877113" y="2767715"/>
            <a:ext cx="2100233" cy="3231995"/>
          </a:xfrm>
          <a:prstGeom prst="rect">
            <a:avLst/>
          </a:prstGeom>
        </p:spPr>
      </p:pic>
      <p:sp>
        <p:nvSpPr>
          <p:cNvPr id="9" name="TextBox 8"/>
          <p:cNvSpPr txBox="1"/>
          <p:nvPr/>
        </p:nvSpPr>
        <p:spPr>
          <a:xfrm>
            <a:off x="4617267" y="6273791"/>
            <a:ext cx="5441133" cy="461665"/>
          </a:xfrm>
          <a:prstGeom prst="rect">
            <a:avLst/>
          </a:prstGeom>
          <a:noFill/>
        </p:spPr>
        <p:txBody>
          <a:bodyPr wrap="square" rtlCol="0">
            <a:spAutoFit/>
          </a:bodyPr>
          <a:lstStyle/>
          <a:p>
            <a:r>
              <a:rPr lang="en-US" sz="2400" dirty="0" smtClean="0">
                <a:solidFill>
                  <a:srgbClr val="FFFF00"/>
                </a:solidFill>
              </a:rPr>
              <a:t>Retired Col. David J. </a:t>
            </a:r>
            <a:r>
              <a:rPr lang="en-US" sz="2400" dirty="0" err="1" smtClean="0">
                <a:solidFill>
                  <a:srgbClr val="FFFF00"/>
                </a:solidFill>
              </a:rPr>
              <a:t>Giammona</a:t>
            </a:r>
            <a:r>
              <a:rPr lang="en-US" sz="2400" dirty="0" smtClean="0">
                <a:solidFill>
                  <a:srgbClr val="FFFF00"/>
                </a:solidFill>
              </a:rPr>
              <a:t> </a:t>
            </a:r>
          </a:p>
        </p:txBody>
      </p:sp>
      <p:sp>
        <p:nvSpPr>
          <p:cNvPr id="2" name="Rectangle 1"/>
          <p:cNvSpPr/>
          <p:nvPr/>
        </p:nvSpPr>
        <p:spPr>
          <a:xfrm>
            <a:off x="353671" y="642418"/>
            <a:ext cx="8832859" cy="1938992"/>
          </a:xfrm>
          <a:prstGeom prst="rect">
            <a:avLst/>
          </a:prstGeom>
        </p:spPr>
        <p:txBody>
          <a:bodyPr wrap="square">
            <a:spAutoFit/>
          </a:bodyPr>
          <a:lstStyle/>
          <a:p>
            <a:r>
              <a:rPr lang="en-US" sz="2400" dirty="0" smtClean="0">
                <a:solidFill>
                  <a:schemeClr val="bg1"/>
                </a:solidFill>
              </a:rPr>
              <a:t>End-Times </a:t>
            </a:r>
            <a:r>
              <a:rPr lang="en-US" sz="2400" dirty="0">
                <a:solidFill>
                  <a:schemeClr val="bg1"/>
                </a:solidFill>
              </a:rPr>
              <a:t>Fog of War</a:t>
            </a:r>
          </a:p>
          <a:p>
            <a:r>
              <a:rPr lang="en-US" sz="2400" dirty="0" smtClean="0">
                <a:solidFill>
                  <a:schemeClr val="bg1"/>
                </a:solidFill>
              </a:rPr>
              <a:t>Make </a:t>
            </a:r>
            <a:r>
              <a:rPr lang="en-US" sz="2400" dirty="0">
                <a:solidFill>
                  <a:schemeClr val="bg1"/>
                </a:solidFill>
              </a:rPr>
              <a:t>no mistake about it. We are at war and at times it can be unclear and confusing. You have heard of many prophets and prognosticators talking about how they have all the answers. They don’t. Nobody does.</a:t>
            </a:r>
          </a:p>
        </p:txBody>
      </p:sp>
      <p:sp>
        <p:nvSpPr>
          <p:cNvPr id="3" name="Rectangle 2"/>
          <p:cNvSpPr/>
          <p:nvPr/>
        </p:nvSpPr>
        <p:spPr>
          <a:xfrm>
            <a:off x="260495" y="2689928"/>
            <a:ext cx="7434957" cy="3477875"/>
          </a:xfrm>
          <a:prstGeom prst="rect">
            <a:avLst/>
          </a:prstGeom>
        </p:spPr>
        <p:txBody>
          <a:bodyPr wrap="square">
            <a:spAutoFit/>
          </a:bodyPr>
          <a:lstStyle/>
          <a:p>
            <a:r>
              <a:rPr lang="en-US" sz="2000" dirty="0" smtClean="0">
                <a:solidFill>
                  <a:schemeClr val="bg1"/>
                </a:solidFill>
              </a:rPr>
              <a:t>      </a:t>
            </a:r>
            <a:r>
              <a:rPr lang="en-US" sz="2000" b="1" dirty="0">
                <a:solidFill>
                  <a:srgbClr val="FFFF00"/>
                </a:solidFill>
              </a:rPr>
              <a:t>Training. </a:t>
            </a:r>
            <a:r>
              <a:rPr lang="en-US" sz="2000" dirty="0">
                <a:solidFill>
                  <a:schemeClr val="bg1"/>
                </a:solidFill>
              </a:rPr>
              <a:t>In the Kingdom of God we also “train as we fight.” Do not waste a single day by not putting into use all the training you have received up to this point. Put on the full armor of God as described in Ephesians 6. Train in godly practices every day as if your life depends on it.</a:t>
            </a:r>
          </a:p>
          <a:p>
            <a:endParaRPr lang="en-US" sz="2000" dirty="0">
              <a:solidFill>
                <a:schemeClr val="bg1"/>
              </a:solidFill>
            </a:endParaRPr>
          </a:p>
          <a:p>
            <a:r>
              <a:rPr lang="en-US" sz="2000" b="1" dirty="0">
                <a:solidFill>
                  <a:srgbClr val="FFFF00"/>
                </a:solidFill>
              </a:rPr>
              <a:t>      Intelligence</a:t>
            </a:r>
            <a:r>
              <a:rPr lang="en-US" sz="2000" dirty="0">
                <a:solidFill>
                  <a:schemeClr val="bg1"/>
                </a:solidFill>
              </a:rPr>
              <a:t>. Daily reading and listening to the Word of God, as well as listening to and watching sermons by godly pastors, is the best way of gathering the intelligence you need for the day. Throughout the day listen to and obey the promptings of the Holy Spirit.</a:t>
            </a:r>
          </a:p>
        </p:txBody>
      </p:sp>
    </p:spTree>
    <p:extLst>
      <p:ext uri="{BB962C8B-B14F-4D97-AF65-F5344CB8AC3E}">
        <p14:creationId xmlns:p14="http://schemas.microsoft.com/office/powerpoint/2010/main" val="280291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814" y="3125167"/>
            <a:ext cx="9303488" cy="3539430"/>
          </a:xfrm>
          <a:prstGeom prst="rect">
            <a:avLst/>
          </a:prstGeom>
        </p:spPr>
        <p:txBody>
          <a:bodyPr wrap="square">
            <a:spAutoFit/>
          </a:bodyPr>
          <a:lstStyle/>
          <a:p>
            <a:r>
              <a:rPr lang="en-US" sz="2800" dirty="0" smtClean="0">
                <a:solidFill>
                  <a:schemeClr val="bg1"/>
                </a:solidFill>
              </a:rPr>
              <a:t>When </a:t>
            </a:r>
            <a:r>
              <a:rPr lang="en-US" sz="2800" dirty="0">
                <a:solidFill>
                  <a:schemeClr val="bg1"/>
                </a:solidFill>
              </a:rPr>
              <a:t>Moses finished reciting all these words to all Israel, </a:t>
            </a:r>
            <a:r>
              <a:rPr lang="en-US" sz="2800" baseline="30000" dirty="0">
                <a:solidFill>
                  <a:schemeClr val="bg1"/>
                </a:solidFill>
              </a:rPr>
              <a:t>46 </a:t>
            </a:r>
            <a:r>
              <a:rPr lang="en-US" sz="2800" dirty="0">
                <a:solidFill>
                  <a:schemeClr val="bg1"/>
                </a:solidFill>
              </a:rPr>
              <a:t> he said to them, "Take to heart all the words I have solemnly declared to you this day, so that you may command your children to obey carefully all the words of this law. </a:t>
            </a:r>
            <a:r>
              <a:rPr lang="en-US" sz="2800" baseline="30000" dirty="0">
                <a:solidFill>
                  <a:schemeClr val="bg1"/>
                </a:solidFill>
              </a:rPr>
              <a:t>47 </a:t>
            </a:r>
            <a:r>
              <a:rPr lang="en-US" sz="2800" dirty="0">
                <a:solidFill>
                  <a:schemeClr val="bg1"/>
                </a:solidFill>
              </a:rPr>
              <a:t> </a:t>
            </a:r>
            <a:r>
              <a:rPr lang="en-US" sz="2800" b="1" dirty="0">
                <a:solidFill>
                  <a:srgbClr val="FFFF00"/>
                </a:solidFill>
              </a:rPr>
              <a:t>They are not just idle </a:t>
            </a:r>
            <a:r>
              <a:rPr lang="en-US" sz="2400" dirty="0" smtClean="0">
                <a:solidFill>
                  <a:schemeClr val="bg1"/>
                </a:solidFill>
              </a:rPr>
              <a:t>(empty – worthless) </a:t>
            </a:r>
            <a:r>
              <a:rPr lang="en-US" sz="2800" b="1" dirty="0" smtClean="0">
                <a:solidFill>
                  <a:srgbClr val="FFFF00"/>
                </a:solidFill>
              </a:rPr>
              <a:t>words </a:t>
            </a:r>
            <a:r>
              <a:rPr lang="en-US" sz="2800" b="1" dirty="0">
                <a:solidFill>
                  <a:srgbClr val="FFFF00"/>
                </a:solidFill>
              </a:rPr>
              <a:t>for you--they are your life. </a:t>
            </a:r>
            <a:r>
              <a:rPr lang="en-US" sz="2800" dirty="0">
                <a:solidFill>
                  <a:schemeClr val="bg1"/>
                </a:solidFill>
              </a:rPr>
              <a:t>By them you will live long in the land you are crossing the Jordan to possess." </a:t>
            </a:r>
            <a:r>
              <a:rPr lang="en-US" sz="2800" b="1" dirty="0">
                <a:solidFill>
                  <a:schemeClr val="bg1"/>
                </a:solidFill>
              </a:rPr>
              <a:t>Deuteronomy 32:45-47 (NIV) </a:t>
            </a:r>
            <a:endParaRPr lang="en-US" sz="2800" dirty="0">
              <a:solidFill>
                <a:schemeClr val="bg1"/>
              </a:solidFill>
            </a:endParaRPr>
          </a:p>
        </p:txBody>
      </p:sp>
      <p:sp>
        <p:nvSpPr>
          <p:cNvPr id="8" name="Rectangle 7"/>
          <p:cNvSpPr/>
          <p:nvPr/>
        </p:nvSpPr>
        <p:spPr>
          <a:xfrm>
            <a:off x="135063" y="208765"/>
            <a:ext cx="9824483" cy="1077218"/>
          </a:xfrm>
          <a:prstGeom prst="rect">
            <a:avLst/>
          </a:prstGeom>
        </p:spPr>
        <p:txBody>
          <a:bodyPr wrap="square">
            <a:spAutoFit/>
          </a:bodyPr>
          <a:lstStyle/>
          <a:p>
            <a:pPr algn="ctr"/>
            <a:r>
              <a:rPr lang="en-US" sz="3200" dirty="0" smtClean="0">
                <a:solidFill>
                  <a:srgbClr val="FFFF00"/>
                </a:solidFill>
              </a:rPr>
              <a:t>When We Read and Share The Word of God</a:t>
            </a:r>
          </a:p>
          <a:p>
            <a:pPr algn="ctr"/>
            <a:r>
              <a:rPr lang="en-US" sz="3200" dirty="0" smtClean="0">
                <a:solidFill>
                  <a:srgbClr val="FFFF00"/>
                </a:solidFill>
              </a:rPr>
              <a:t>These are Not “Idle Words”</a:t>
            </a:r>
            <a:endParaRPr lang="en-US" sz="3200" dirty="0">
              <a:solidFill>
                <a:srgbClr val="FFFF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14" b="63981"/>
          <a:stretch/>
        </p:blipFill>
        <p:spPr bwMode="auto">
          <a:xfrm>
            <a:off x="3537983" y="1456662"/>
            <a:ext cx="2759149" cy="126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849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177"/>
            <a:ext cx="9824483" cy="584775"/>
          </a:xfrm>
          <a:prstGeom prst="rect">
            <a:avLst/>
          </a:prstGeom>
        </p:spPr>
        <p:txBody>
          <a:bodyPr wrap="square">
            <a:spAutoFit/>
          </a:bodyPr>
          <a:lstStyle/>
          <a:p>
            <a:pPr algn="ctr"/>
            <a:r>
              <a:rPr lang="en-US" sz="3200" dirty="0" smtClean="0">
                <a:solidFill>
                  <a:srgbClr val="FFFF00"/>
                </a:solidFill>
              </a:rPr>
              <a:t>Key Verses For Today</a:t>
            </a:r>
            <a:endParaRPr lang="en-US" sz="3200" dirty="0">
              <a:solidFill>
                <a:srgbClr val="FFFF00"/>
              </a:solidFill>
            </a:endParaRPr>
          </a:p>
        </p:txBody>
      </p:sp>
      <p:sp>
        <p:nvSpPr>
          <p:cNvPr id="8" name="Rectangle 7"/>
          <p:cNvSpPr/>
          <p:nvPr/>
        </p:nvSpPr>
        <p:spPr>
          <a:xfrm>
            <a:off x="265816" y="913318"/>
            <a:ext cx="9260956" cy="2677656"/>
          </a:xfrm>
          <a:prstGeom prst="rect">
            <a:avLst/>
          </a:prstGeom>
        </p:spPr>
        <p:txBody>
          <a:bodyPr wrap="square">
            <a:spAutoFit/>
          </a:bodyPr>
          <a:lstStyle/>
          <a:p>
            <a:r>
              <a:rPr lang="en-US" sz="2400" dirty="0" smtClean="0">
                <a:solidFill>
                  <a:schemeClr val="bg1"/>
                </a:solidFill>
              </a:rPr>
              <a:t>But </a:t>
            </a:r>
            <a:r>
              <a:rPr lang="en-US" sz="2400" dirty="0">
                <a:solidFill>
                  <a:schemeClr val="bg1"/>
                </a:solidFill>
              </a:rPr>
              <a:t>because of </a:t>
            </a:r>
            <a:r>
              <a:rPr lang="en-US" sz="2400" dirty="0" smtClean="0">
                <a:solidFill>
                  <a:schemeClr val="bg1"/>
                </a:solidFill>
              </a:rPr>
              <a:t>His </a:t>
            </a:r>
            <a:r>
              <a:rPr lang="en-US" sz="2400" dirty="0">
                <a:solidFill>
                  <a:schemeClr val="bg1"/>
                </a:solidFill>
              </a:rPr>
              <a:t>great love for us, God, </a:t>
            </a:r>
            <a:r>
              <a:rPr lang="en-US" sz="2400" dirty="0" smtClean="0">
                <a:solidFill>
                  <a:schemeClr val="bg1"/>
                </a:solidFill>
              </a:rPr>
              <a:t>Who </a:t>
            </a:r>
            <a:r>
              <a:rPr lang="en-US" sz="2400" dirty="0">
                <a:solidFill>
                  <a:schemeClr val="bg1"/>
                </a:solidFill>
              </a:rPr>
              <a:t>is </a:t>
            </a:r>
            <a:r>
              <a:rPr lang="en-US" sz="2400" b="1" dirty="0">
                <a:solidFill>
                  <a:srgbClr val="FFFF00"/>
                </a:solidFill>
              </a:rPr>
              <a:t>rich in mercy</a:t>
            </a:r>
            <a:r>
              <a:rPr lang="en-US" sz="2400" dirty="0">
                <a:solidFill>
                  <a:schemeClr val="bg1"/>
                </a:solidFill>
              </a:rPr>
              <a:t>, </a:t>
            </a:r>
            <a:r>
              <a:rPr lang="en-US" sz="2400" baseline="30000" dirty="0">
                <a:solidFill>
                  <a:schemeClr val="bg1"/>
                </a:solidFill>
              </a:rPr>
              <a:t>5 </a:t>
            </a:r>
            <a:r>
              <a:rPr lang="en-US" sz="2400" dirty="0">
                <a:solidFill>
                  <a:schemeClr val="bg1"/>
                </a:solidFill>
              </a:rPr>
              <a:t> made us alive with Christ even when we were dead in transgressions--it is by grace you have been saved. </a:t>
            </a:r>
            <a:r>
              <a:rPr lang="en-US" sz="2400" baseline="30000" dirty="0">
                <a:solidFill>
                  <a:schemeClr val="bg1"/>
                </a:solidFill>
              </a:rPr>
              <a:t>6 </a:t>
            </a:r>
            <a:r>
              <a:rPr lang="en-US" sz="2400" dirty="0">
                <a:solidFill>
                  <a:schemeClr val="bg1"/>
                </a:solidFill>
              </a:rPr>
              <a:t> </a:t>
            </a:r>
            <a:r>
              <a:rPr lang="en-US" sz="2400" b="1" dirty="0">
                <a:solidFill>
                  <a:srgbClr val="FFFF00"/>
                </a:solidFill>
              </a:rPr>
              <a:t>And God raised us up with Christ and </a:t>
            </a:r>
            <a:r>
              <a:rPr lang="en-US" sz="2400" b="1" u="sng" dirty="0">
                <a:solidFill>
                  <a:srgbClr val="FFFF00"/>
                </a:solidFill>
              </a:rPr>
              <a:t>seated us with </a:t>
            </a:r>
            <a:r>
              <a:rPr lang="en-US" sz="2400" b="1" u="sng" dirty="0" smtClean="0">
                <a:solidFill>
                  <a:srgbClr val="FFFF00"/>
                </a:solidFill>
              </a:rPr>
              <a:t>Him </a:t>
            </a:r>
            <a:r>
              <a:rPr lang="en-US" sz="2400" b="1" u="sng" dirty="0">
                <a:solidFill>
                  <a:srgbClr val="FFFF00"/>
                </a:solidFill>
              </a:rPr>
              <a:t>in the heavenly realms in Christ Jesus</a:t>
            </a:r>
            <a:r>
              <a:rPr lang="en-US" sz="2400" dirty="0">
                <a:solidFill>
                  <a:schemeClr val="bg1"/>
                </a:solidFill>
              </a:rPr>
              <a:t>, </a:t>
            </a:r>
            <a:r>
              <a:rPr lang="en-US" sz="2400" baseline="30000" dirty="0">
                <a:solidFill>
                  <a:schemeClr val="bg1"/>
                </a:solidFill>
              </a:rPr>
              <a:t>7 </a:t>
            </a:r>
            <a:r>
              <a:rPr lang="en-US" sz="2400" dirty="0">
                <a:solidFill>
                  <a:schemeClr val="bg1"/>
                </a:solidFill>
              </a:rPr>
              <a:t> in order that in the coming ages </a:t>
            </a:r>
            <a:r>
              <a:rPr lang="en-US" sz="2400" dirty="0" smtClean="0">
                <a:solidFill>
                  <a:schemeClr val="bg1"/>
                </a:solidFill>
              </a:rPr>
              <a:t>He </a:t>
            </a:r>
            <a:r>
              <a:rPr lang="en-US" sz="2400" dirty="0">
                <a:solidFill>
                  <a:schemeClr val="bg1"/>
                </a:solidFill>
              </a:rPr>
              <a:t>might show the incomparable </a:t>
            </a:r>
            <a:r>
              <a:rPr lang="en-US" sz="2400" b="1" dirty="0">
                <a:solidFill>
                  <a:srgbClr val="FFFF00"/>
                </a:solidFill>
              </a:rPr>
              <a:t>riches of </a:t>
            </a:r>
            <a:r>
              <a:rPr lang="en-US" sz="2400" b="1" dirty="0" smtClean="0">
                <a:solidFill>
                  <a:srgbClr val="FFFF00"/>
                </a:solidFill>
              </a:rPr>
              <a:t>His </a:t>
            </a:r>
            <a:r>
              <a:rPr lang="en-US" sz="2400" b="1" dirty="0">
                <a:solidFill>
                  <a:srgbClr val="FFFF00"/>
                </a:solidFill>
              </a:rPr>
              <a:t>grace</a:t>
            </a:r>
            <a:r>
              <a:rPr lang="en-US" sz="2400" dirty="0">
                <a:solidFill>
                  <a:schemeClr val="bg1"/>
                </a:solidFill>
              </a:rPr>
              <a:t>, expressed in </a:t>
            </a:r>
            <a:r>
              <a:rPr lang="en-US" sz="2400" dirty="0" smtClean="0">
                <a:solidFill>
                  <a:schemeClr val="bg1"/>
                </a:solidFill>
              </a:rPr>
              <a:t>His </a:t>
            </a:r>
            <a:r>
              <a:rPr lang="en-US" sz="2400" dirty="0">
                <a:solidFill>
                  <a:schemeClr val="bg1"/>
                </a:solidFill>
              </a:rPr>
              <a:t>kindness to us in Christ Jesus. </a:t>
            </a:r>
            <a:r>
              <a:rPr lang="en-US" sz="2400" b="1" dirty="0">
                <a:solidFill>
                  <a:schemeClr val="bg1"/>
                </a:solidFill>
              </a:rPr>
              <a:t>Ephesians </a:t>
            </a:r>
            <a:r>
              <a:rPr lang="en-US" sz="2400" b="1" dirty="0" smtClean="0">
                <a:solidFill>
                  <a:schemeClr val="bg1"/>
                </a:solidFill>
              </a:rPr>
              <a:t>2:4-7</a:t>
            </a:r>
            <a:endParaRPr lang="en-US" sz="2400" dirty="0">
              <a:solidFill>
                <a:schemeClr val="bg1"/>
              </a:solidFill>
            </a:endParaRPr>
          </a:p>
        </p:txBody>
      </p:sp>
      <p:sp>
        <p:nvSpPr>
          <p:cNvPr id="9" name="Rectangle 8"/>
          <p:cNvSpPr/>
          <p:nvPr/>
        </p:nvSpPr>
        <p:spPr>
          <a:xfrm>
            <a:off x="265815" y="4051038"/>
            <a:ext cx="9558668" cy="2246769"/>
          </a:xfrm>
          <a:prstGeom prst="rect">
            <a:avLst/>
          </a:prstGeom>
        </p:spPr>
        <p:txBody>
          <a:bodyPr wrap="square">
            <a:spAutoFit/>
          </a:bodyPr>
          <a:lstStyle/>
          <a:p>
            <a:r>
              <a:rPr lang="en-US" sz="2800" dirty="0" smtClean="0">
                <a:solidFill>
                  <a:schemeClr val="bg1"/>
                </a:solidFill>
              </a:rPr>
              <a:t>For </a:t>
            </a:r>
            <a:r>
              <a:rPr lang="en-US" sz="2800" dirty="0">
                <a:solidFill>
                  <a:schemeClr val="bg1"/>
                </a:solidFill>
              </a:rPr>
              <a:t>Christ's love compels </a:t>
            </a:r>
            <a:r>
              <a:rPr lang="en-US" sz="2800" dirty="0" smtClean="0">
                <a:solidFill>
                  <a:schemeClr val="bg1"/>
                </a:solidFill>
              </a:rPr>
              <a:t>(constrains, arrests, holds) us</a:t>
            </a:r>
            <a:r>
              <a:rPr lang="en-US" sz="2800" dirty="0">
                <a:solidFill>
                  <a:schemeClr val="bg1"/>
                </a:solidFill>
              </a:rPr>
              <a:t>, because we are convinced that one died for all, and therefore all died. </a:t>
            </a:r>
            <a:r>
              <a:rPr lang="en-US" sz="2800" baseline="30000" dirty="0">
                <a:solidFill>
                  <a:schemeClr val="bg1"/>
                </a:solidFill>
              </a:rPr>
              <a:t>15 </a:t>
            </a:r>
            <a:r>
              <a:rPr lang="en-US" sz="2800" dirty="0">
                <a:solidFill>
                  <a:schemeClr val="bg1"/>
                </a:solidFill>
              </a:rPr>
              <a:t> And </a:t>
            </a:r>
            <a:r>
              <a:rPr lang="en-US" sz="2800" dirty="0" smtClean="0">
                <a:solidFill>
                  <a:schemeClr val="bg1"/>
                </a:solidFill>
              </a:rPr>
              <a:t>He </a:t>
            </a:r>
            <a:r>
              <a:rPr lang="en-US" sz="2800" dirty="0">
                <a:solidFill>
                  <a:schemeClr val="bg1"/>
                </a:solidFill>
              </a:rPr>
              <a:t>died for all, </a:t>
            </a:r>
            <a:r>
              <a:rPr lang="en-US" sz="2800" dirty="0">
                <a:solidFill>
                  <a:srgbClr val="FFFF00"/>
                </a:solidFill>
              </a:rPr>
              <a:t>that those who live should no longer live for themselves but for </a:t>
            </a:r>
            <a:r>
              <a:rPr lang="en-US" sz="2800" dirty="0" smtClean="0">
                <a:solidFill>
                  <a:srgbClr val="FFFF00"/>
                </a:solidFill>
              </a:rPr>
              <a:t>Him </a:t>
            </a:r>
            <a:r>
              <a:rPr lang="en-US" sz="2800" dirty="0">
                <a:solidFill>
                  <a:srgbClr val="FFFF00"/>
                </a:solidFill>
              </a:rPr>
              <a:t>who died for them and was raised again</a:t>
            </a:r>
            <a:r>
              <a:rPr lang="en-US" sz="2800" dirty="0">
                <a:solidFill>
                  <a:schemeClr val="bg1"/>
                </a:solidFill>
              </a:rPr>
              <a:t>. </a:t>
            </a:r>
            <a:r>
              <a:rPr lang="en-US" sz="2800" b="1" dirty="0">
                <a:solidFill>
                  <a:schemeClr val="bg1"/>
                </a:solidFill>
              </a:rPr>
              <a:t>2 Corinthians </a:t>
            </a:r>
            <a:r>
              <a:rPr lang="en-US" sz="2800" b="1" dirty="0" smtClean="0">
                <a:solidFill>
                  <a:schemeClr val="bg1"/>
                </a:solidFill>
              </a:rPr>
              <a:t>5:14-15</a:t>
            </a:r>
            <a:endParaRPr lang="en-US" sz="2800" dirty="0">
              <a:solidFill>
                <a:schemeClr val="bg1"/>
              </a:solidFill>
            </a:endParaRPr>
          </a:p>
        </p:txBody>
      </p:sp>
    </p:spTree>
    <p:extLst>
      <p:ext uri="{BB962C8B-B14F-4D97-AF65-F5344CB8AC3E}">
        <p14:creationId xmlns:p14="http://schemas.microsoft.com/office/powerpoint/2010/main" val="199543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1077218"/>
          </a:xfrm>
          <a:prstGeom prst="rect">
            <a:avLst/>
          </a:prstGeom>
        </p:spPr>
        <p:txBody>
          <a:bodyPr wrap="square">
            <a:spAutoFit/>
          </a:bodyPr>
          <a:lstStyle/>
          <a:p>
            <a:pPr algn="ctr"/>
            <a:r>
              <a:rPr lang="en-US" sz="3200" dirty="0" smtClean="0">
                <a:solidFill>
                  <a:srgbClr val="FFFF00"/>
                </a:solidFill>
              </a:rPr>
              <a:t>WALKING IN THE RICHES OF CHRIST – </a:t>
            </a:r>
          </a:p>
          <a:p>
            <a:pPr algn="ctr"/>
            <a:r>
              <a:rPr lang="en-US" sz="3200" dirty="0" smtClean="0">
                <a:solidFill>
                  <a:srgbClr val="FFFF00"/>
                </a:solidFill>
              </a:rPr>
              <a:t>10 ESSENTIAL PRIVILEGES  </a:t>
            </a:r>
            <a:endParaRPr lang="en-US" sz="3200" dirty="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05671241"/>
              </p:ext>
            </p:extLst>
          </p:nvPr>
        </p:nvGraphicFramePr>
        <p:xfrm>
          <a:off x="148856" y="1242299"/>
          <a:ext cx="9675627" cy="5334000"/>
        </p:xfrm>
        <a:graphic>
          <a:graphicData uri="http://schemas.openxmlformats.org/drawingml/2006/table">
            <a:tbl>
              <a:tblPr firstRow="1" firstCol="1" bandRow="1">
                <a:tableStyleId>{5C22544A-7EE6-4342-B048-85BDC9FD1C3A}</a:tableStyleId>
              </a:tblPr>
              <a:tblGrid>
                <a:gridCol w="3253563"/>
                <a:gridCol w="6422064"/>
              </a:tblGrid>
              <a:tr h="0">
                <a:tc>
                  <a:txBody>
                    <a:bodyPr/>
                    <a:lstStyle/>
                    <a:p>
                      <a:pPr marL="0" marR="0">
                        <a:spcBef>
                          <a:spcPts val="0"/>
                        </a:spcBef>
                        <a:spcAft>
                          <a:spcPts val="0"/>
                        </a:spcAft>
                      </a:pPr>
                      <a:r>
                        <a:rPr lang="en-US" sz="2500" dirty="0">
                          <a:effectLst/>
                        </a:rPr>
                        <a:t>Scripture</a:t>
                      </a:r>
                      <a:endParaRPr lang="en-US" sz="25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Riches of Grace In Christ </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Romans 3:24</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JUSTIFIED FREELY BY HIS GRACE</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dirty="0">
                          <a:effectLst/>
                        </a:rPr>
                        <a:t>Ephesians </a:t>
                      </a:r>
                      <a:r>
                        <a:rPr lang="en-US" sz="2500" dirty="0" smtClean="0">
                          <a:effectLst/>
                        </a:rPr>
                        <a:t>1:5; 2:6,7</a:t>
                      </a:r>
                      <a:endParaRPr lang="en-US" sz="2500" dirty="0">
                        <a:effectLst/>
                      </a:endParaRPr>
                    </a:p>
                    <a:p>
                      <a:pPr marL="0" marR="0">
                        <a:spcBef>
                          <a:spcPts val="0"/>
                        </a:spcBef>
                        <a:spcAft>
                          <a:spcPts val="0"/>
                        </a:spcAft>
                      </a:pPr>
                      <a:r>
                        <a:rPr lang="en-US" sz="2500" dirty="0">
                          <a:effectLst/>
                        </a:rPr>
                        <a:t>Romans 8:17</a:t>
                      </a:r>
                      <a:endParaRPr lang="en-US" sz="25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dirty="0" smtClean="0">
                          <a:solidFill>
                            <a:srgbClr val="FF0000"/>
                          </a:solidFill>
                          <a:effectLst/>
                        </a:rPr>
                        <a:t>RESURRECTED/</a:t>
                      </a:r>
                      <a:r>
                        <a:rPr lang="en-US" sz="2500" baseline="0" dirty="0" smtClean="0">
                          <a:solidFill>
                            <a:srgbClr val="FF0000"/>
                          </a:solidFill>
                          <a:effectLst/>
                        </a:rPr>
                        <a:t> </a:t>
                      </a:r>
                      <a:r>
                        <a:rPr lang="en-US" sz="2500" dirty="0" smtClean="0">
                          <a:solidFill>
                            <a:srgbClr val="FF0000"/>
                          </a:solidFill>
                          <a:effectLst/>
                        </a:rPr>
                        <a:t>ADOPTED </a:t>
                      </a:r>
                      <a:r>
                        <a:rPr lang="en-US" sz="2500" dirty="0">
                          <a:solidFill>
                            <a:srgbClr val="FF0000"/>
                          </a:solidFill>
                          <a:effectLst/>
                        </a:rPr>
                        <a:t>AS A SON – A CO-HEIR WITH CHRIST</a:t>
                      </a:r>
                      <a:endParaRPr lang="en-US" sz="2500" dirty="0">
                        <a:solidFill>
                          <a:srgbClr val="FF0000"/>
                        </a:solidFill>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2 Corinthians 12:9</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dirty="0" smtClean="0">
                          <a:effectLst/>
                        </a:rPr>
                        <a:t>HIS GRACE </a:t>
                      </a:r>
                      <a:r>
                        <a:rPr lang="en-US" sz="2500" dirty="0">
                          <a:effectLst/>
                        </a:rPr>
                        <a:t>IS SUFFICIENT</a:t>
                      </a:r>
                      <a:endParaRPr lang="en-US" sz="25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Ephesians 2:10</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CREATED FOR GOOD WORKS IN CHRIST</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Romans 12:5</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dirty="0">
                          <a:effectLst/>
                        </a:rPr>
                        <a:t>BEING MADE A MEMBER OF THE </a:t>
                      </a:r>
                      <a:r>
                        <a:rPr lang="en-US" sz="2500" dirty="0" smtClean="0">
                          <a:effectLst/>
                        </a:rPr>
                        <a:t>BODY OF CHRIST</a:t>
                      </a:r>
                      <a:endParaRPr lang="en-US" sz="25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dirty="0">
                          <a:effectLst/>
                        </a:rPr>
                        <a:t>1 Corinthians 2:16</a:t>
                      </a:r>
                      <a:endParaRPr lang="en-US" sz="25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A SANCTIFIED/ RENEWED MIND</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Acts 15:9</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dirty="0">
                          <a:solidFill>
                            <a:srgbClr val="FF0000"/>
                          </a:solidFill>
                          <a:effectLst/>
                        </a:rPr>
                        <a:t>A PURIFIED </a:t>
                      </a:r>
                      <a:r>
                        <a:rPr lang="en-US" sz="2500" dirty="0" smtClean="0">
                          <a:solidFill>
                            <a:srgbClr val="FF0000"/>
                          </a:solidFill>
                          <a:effectLst/>
                        </a:rPr>
                        <a:t>HEART/ COMPELLED TO OBEY</a:t>
                      </a:r>
                      <a:endParaRPr lang="en-US" sz="2500" dirty="0">
                        <a:solidFill>
                          <a:srgbClr val="FF0000"/>
                        </a:solidFill>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Colossians 1:27</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CHRIST IN ME THE HOPE OF GLORY</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Matthew 10:1</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KINGDOM AUTHORITY</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Acts 2:38</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dirty="0">
                          <a:effectLst/>
                        </a:rPr>
                        <a:t>FILLING OF THE HOLY SPIRIT</a:t>
                      </a:r>
                      <a:endParaRPr lang="en-US" sz="25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03885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3164" y="3604471"/>
            <a:ext cx="8086064" cy="2677656"/>
          </a:xfrm>
          <a:prstGeom prst="rect">
            <a:avLst/>
          </a:prstGeom>
        </p:spPr>
        <p:txBody>
          <a:bodyPr wrap="square">
            <a:spAutoFit/>
          </a:bodyPr>
          <a:lstStyle/>
          <a:p>
            <a:r>
              <a:rPr lang="en-US" sz="2800" dirty="0" smtClean="0">
                <a:solidFill>
                  <a:srgbClr val="FFFF00"/>
                </a:solidFill>
              </a:rPr>
              <a:t>For </a:t>
            </a:r>
            <a:r>
              <a:rPr lang="en-US" sz="2800" dirty="0">
                <a:solidFill>
                  <a:srgbClr val="FFFF00"/>
                </a:solidFill>
              </a:rPr>
              <a:t>Christ's love compels us, because we are convinced that </a:t>
            </a:r>
            <a:r>
              <a:rPr lang="en-US" sz="2800" dirty="0" smtClean="0">
                <a:solidFill>
                  <a:srgbClr val="FFFF00"/>
                </a:solidFill>
              </a:rPr>
              <a:t>One </a:t>
            </a:r>
            <a:r>
              <a:rPr lang="en-US" sz="2800" dirty="0">
                <a:solidFill>
                  <a:srgbClr val="FFFF00"/>
                </a:solidFill>
              </a:rPr>
              <a:t>died for all, and therefore all died. </a:t>
            </a:r>
            <a:r>
              <a:rPr lang="en-US" sz="2800" baseline="30000" dirty="0">
                <a:solidFill>
                  <a:srgbClr val="FFFF00"/>
                </a:solidFill>
              </a:rPr>
              <a:t>15 </a:t>
            </a:r>
            <a:r>
              <a:rPr lang="en-US" sz="2800" dirty="0">
                <a:solidFill>
                  <a:srgbClr val="FFFF00"/>
                </a:solidFill>
              </a:rPr>
              <a:t> And </a:t>
            </a:r>
            <a:r>
              <a:rPr lang="en-US" sz="2800" dirty="0" smtClean="0">
                <a:solidFill>
                  <a:srgbClr val="FFFF00"/>
                </a:solidFill>
              </a:rPr>
              <a:t>He </a:t>
            </a:r>
            <a:r>
              <a:rPr lang="en-US" sz="2800" dirty="0">
                <a:solidFill>
                  <a:srgbClr val="FFFF00"/>
                </a:solidFill>
              </a:rPr>
              <a:t>died for all, that those who live should no longer live for themselves but for </a:t>
            </a:r>
            <a:r>
              <a:rPr lang="en-US" sz="2800" dirty="0" smtClean="0">
                <a:solidFill>
                  <a:srgbClr val="FFFF00"/>
                </a:solidFill>
              </a:rPr>
              <a:t>Him </a:t>
            </a:r>
            <a:r>
              <a:rPr lang="en-US" sz="2800" dirty="0">
                <a:solidFill>
                  <a:srgbClr val="FFFF00"/>
                </a:solidFill>
              </a:rPr>
              <a:t>who died for them and was raised again. </a:t>
            </a:r>
            <a:r>
              <a:rPr lang="en-US" sz="2800" b="1" dirty="0">
                <a:solidFill>
                  <a:srgbClr val="FFFF00"/>
                </a:solidFill>
              </a:rPr>
              <a:t>2 Corinthians 5:14-15 (NIV) </a:t>
            </a:r>
            <a:endParaRPr lang="en-US" sz="2800" dirty="0">
              <a:solidFill>
                <a:srgbClr val="FFFF00"/>
              </a:solidFill>
            </a:endParaRPr>
          </a:p>
        </p:txBody>
      </p:sp>
      <p:sp>
        <p:nvSpPr>
          <p:cNvPr id="8" name="Rectangle 7"/>
          <p:cNvSpPr/>
          <p:nvPr/>
        </p:nvSpPr>
        <p:spPr>
          <a:xfrm>
            <a:off x="135062" y="1329093"/>
            <a:ext cx="9604361" cy="1815882"/>
          </a:xfrm>
          <a:prstGeom prst="rect">
            <a:avLst/>
          </a:prstGeom>
        </p:spPr>
        <p:txBody>
          <a:bodyPr wrap="square">
            <a:spAutoFit/>
          </a:bodyPr>
          <a:lstStyle/>
          <a:p>
            <a:r>
              <a:rPr lang="en-US" sz="2800" dirty="0">
                <a:solidFill>
                  <a:schemeClr val="bg1"/>
                </a:solidFill>
              </a:rPr>
              <a:t>And they sang a new song: "You are worthy to take the scroll and to open its seals, </a:t>
            </a:r>
            <a:r>
              <a:rPr lang="en-US" sz="2800" b="1" dirty="0">
                <a:solidFill>
                  <a:srgbClr val="FFFF00"/>
                </a:solidFill>
              </a:rPr>
              <a:t>because </a:t>
            </a:r>
            <a:r>
              <a:rPr lang="en-US" sz="2800" b="1" dirty="0" smtClean="0">
                <a:solidFill>
                  <a:srgbClr val="FFFF00"/>
                </a:solidFill>
              </a:rPr>
              <a:t>You </a:t>
            </a:r>
            <a:r>
              <a:rPr lang="en-US" sz="2800" b="1" dirty="0">
                <a:solidFill>
                  <a:srgbClr val="FFFF00"/>
                </a:solidFill>
              </a:rPr>
              <a:t>were slain, and with Your blood You purchased men for God </a:t>
            </a:r>
            <a:r>
              <a:rPr lang="en-US" sz="2800" dirty="0">
                <a:solidFill>
                  <a:schemeClr val="bg1"/>
                </a:solidFill>
              </a:rPr>
              <a:t>from every tribe and language and people and nation. Revelation </a:t>
            </a:r>
            <a:r>
              <a:rPr lang="en-US" sz="2800" dirty="0" smtClean="0">
                <a:solidFill>
                  <a:schemeClr val="bg1"/>
                </a:solidFill>
              </a:rPr>
              <a:t>5:9</a:t>
            </a:r>
            <a:endParaRPr lang="en-US" sz="2800" dirty="0">
              <a:solidFill>
                <a:schemeClr val="bg1"/>
              </a:solidFill>
            </a:endParaRPr>
          </a:p>
        </p:txBody>
      </p:sp>
      <p:sp>
        <p:nvSpPr>
          <p:cNvPr id="9" name="Rectangle 8"/>
          <p:cNvSpPr/>
          <p:nvPr/>
        </p:nvSpPr>
        <p:spPr>
          <a:xfrm>
            <a:off x="135062" y="231933"/>
            <a:ext cx="9824483" cy="954107"/>
          </a:xfrm>
          <a:prstGeom prst="rect">
            <a:avLst/>
          </a:prstGeom>
        </p:spPr>
        <p:txBody>
          <a:bodyPr wrap="square">
            <a:spAutoFit/>
          </a:bodyPr>
          <a:lstStyle/>
          <a:p>
            <a:pPr algn="ctr"/>
            <a:r>
              <a:rPr lang="en-US" sz="2800" dirty="0" smtClean="0">
                <a:solidFill>
                  <a:srgbClr val="FFFF00"/>
                </a:solidFill>
              </a:rPr>
              <a:t>THE RICHES OF CHRIST ARE DESIGNED</a:t>
            </a:r>
          </a:p>
          <a:p>
            <a:pPr algn="ctr"/>
            <a:r>
              <a:rPr lang="en-US" sz="2800" dirty="0" smtClean="0">
                <a:solidFill>
                  <a:srgbClr val="FFFF00"/>
                </a:solidFill>
              </a:rPr>
              <a:t>TO CAPTURE OUR HEARTS</a:t>
            </a:r>
            <a:endParaRPr lang="en-US" sz="2800" dirty="0">
              <a:solidFill>
                <a:srgbClr val="FFFF00"/>
              </a:solidFill>
            </a:endParaRPr>
          </a:p>
        </p:txBody>
      </p:sp>
      <p:pic>
        <p:nvPicPr>
          <p:cNvPr id="8194" name="Picture 2" descr="HE DIED FOR YOU - Wall Decor, Canvas Print"/>
          <p:cNvPicPr>
            <a:picLocks noChangeAspect="1" noChangeArrowheads="1"/>
          </p:cNvPicPr>
          <p:nvPr/>
        </p:nvPicPr>
        <p:blipFill rotWithShape="1">
          <a:blip r:embed="rId2">
            <a:extLst>
              <a:ext uri="{28A0092B-C50C-407E-A947-70E740481C1C}">
                <a14:useLocalDpi xmlns:a14="http://schemas.microsoft.com/office/drawing/2010/main" val="0"/>
              </a:ext>
            </a:extLst>
          </a:blip>
          <a:srcRect l="5023" r="3833" b="25771"/>
          <a:stretch/>
        </p:blipFill>
        <p:spPr bwMode="auto">
          <a:xfrm>
            <a:off x="7889359" y="3575862"/>
            <a:ext cx="1990267" cy="258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5063" y="134337"/>
            <a:ext cx="9824483" cy="954107"/>
          </a:xfrm>
          <a:prstGeom prst="rect">
            <a:avLst/>
          </a:prstGeom>
        </p:spPr>
        <p:txBody>
          <a:bodyPr wrap="square">
            <a:spAutoFit/>
          </a:bodyPr>
          <a:lstStyle/>
          <a:p>
            <a:pPr algn="ctr"/>
            <a:r>
              <a:rPr lang="en-US" sz="2800" dirty="0" smtClean="0">
                <a:solidFill>
                  <a:srgbClr val="FFFF00"/>
                </a:solidFill>
              </a:rPr>
              <a:t>JESUS HAS THIS PROFOUND IMPACT</a:t>
            </a:r>
          </a:p>
          <a:p>
            <a:pPr algn="ctr"/>
            <a:r>
              <a:rPr lang="en-US" sz="2800" dirty="0" smtClean="0">
                <a:solidFill>
                  <a:srgbClr val="FFFF00"/>
                </a:solidFill>
              </a:rPr>
              <a:t>ON HEARTS THAT GET HIT BY HIS MERCIFUL GLORY </a:t>
            </a:r>
            <a:endParaRPr lang="en-US" sz="2800" dirty="0">
              <a:solidFill>
                <a:srgbClr val="FFFF00"/>
              </a:solidFill>
            </a:endParaRPr>
          </a:p>
        </p:txBody>
      </p:sp>
      <p:sp>
        <p:nvSpPr>
          <p:cNvPr id="2" name="Rectangle 1"/>
          <p:cNvSpPr/>
          <p:nvPr/>
        </p:nvSpPr>
        <p:spPr>
          <a:xfrm>
            <a:off x="357983" y="4880639"/>
            <a:ext cx="9229061" cy="1815882"/>
          </a:xfrm>
          <a:prstGeom prst="rect">
            <a:avLst/>
          </a:prstGeom>
        </p:spPr>
        <p:txBody>
          <a:bodyPr wrap="square">
            <a:spAutoFit/>
          </a:bodyPr>
          <a:lstStyle/>
          <a:p>
            <a:r>
              <a:rPr lang="en-US" sz="2800" dirty="0">
                <a:solidFill>
                  <a:srgbClr val="FFFF00"/>
                </a:solidFill>
              </a:rPr>
              <a:t> When Simon Peter saw this, he fell at Jesus' knees and said, "Go away from me, Lord; I am a sinful man!" </a:t>
            </a:r>
            <a:r>
              <a:rPr lang="en-US" sz="2800" baseline="30000" dirty="0">
                <a:solidFill>
                  <a:srgbClr val="FFFF00"/>
                </a:solidFill>
              </a:rPr>
              <a:t>9 </a:t>
            </a:r>
            <a:r>
              <a:rPr lang="en-US" sz="2800" dirty="0">
                <a:solidFill>
                  <a:srgbClr val="FFFF00"/>
                </a:solidFill>
              </a:rPr>
              <a:t> For he and all his companions were astonished at the catch of fish they had taken, </a:t>
            </a:r>
            <a:r>
              <a:rPr lang="en-US" sz="2800" b="1" dirty="0">
                <a:solidFill>
                  <a:srgbClr val="FFFF00"/>
                </a:solidFill>
              </a:rPr>
              <a:t>Luke 5:8-9 (NIV) </a:t>
            </a:r>
            <a:endParaRPr lang="en-US" sz="2800" dirty="0">
              <a:solidFill>
                <a:srgbClr val="FFFF00"/>
              </a:solidFill>
            </a:endParaRPr>
          </a:p>
        </p:txBody>
      </p:sp>
      <p:pic>
        <p:nvPicPr>
          <p:cNvPr id="6146" name="Picture 2" descr="238,276 Astonishing Surprise Images, Stock Photos, 3D object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0108" r="22789"/>
          <a:stretch/>
        </p:blipFill>
        <p:spPr bwMode="auto">
          <a:xfrm>
            <a:off x="4020898" y="1588122"/>
            <a:ext cx="1903228" cy="20220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2101" y="1035279"/>
            <a:ext cx="7368363" cy="584775"/>
          </a:xfrm>
          <a:prstGeom prst="rect">
            <a:avLst/>
          </a:prstGeom>
          <a:noFill/>
        </p:spPr>
        <p:txBody>
          <a:bodyPr wrap="square" rtlCol="0">
            <a:spAutoFit/>
          </a:bodyPr>
          <a:lstStyle/>
          <a:p>
            <a:pPr algn="ctr"/>
            <a:r>
              <a:rPr lang="en-US" sz="3200" dirty="0" smtClean="0">
                <a:solidFill>
                  <a:schemeClr val="bg1"/>
                </a:solidFill>
              </a:rPr>
              <a:t>ASTONISHMENT EFFECT</a:t>
            </a:r>
          </a:p>
        </p:txBody>
      </p:sp>
      <p:sp>
        <p:nvSpPr>
          <p:cNvPr id="4" name="TextBox 3"/>
          <p:cNvSpPr txBox="1"/>
          <p:nvPr/>
        </p:nvSpPr>
        <p:spPr>
          <a:xfrm>
            <a:off x="579463" y="3719724"/>
            <a:ext cx="8633637" cy="707886"/>
          </a:xfrm>
          <a:prstGeom prst="rect">
            <a:avLst/>
          </a:prstGeom>
          <a:noFill/>
        </p:spPr>
        <p:txBody>
          <a:bodyPr wrap="square" rtlCol="0">
            <a:spAutoFit/>
          </a:bodyPr>
          <a:lstStyle/>
          <a:p>
            <a:pPr algn="ctr"/>
            <a:r>
              <a:rPr lang="en-US" sz="2000" b="1" dirty="0" smtClean="0">
                <a:solidFill>
                  <a:srgbClr val="FFFF00"/>
                </a:solidFill>
              </a:rPr>
              <a:t> I SHOULD  BE SMASHED FOR THIS BUT I JUST GOT A </a:t>
            </a:r>
          </a:p>
          <a:p>
            <a:pPr algn="ctr"/>
            <a:r>
              <a:rPr lang="en-US" sz="2000" b="1" dirty="0" smtClean="0">
                <a:solidFill>
                  <a:srgbClr val="FFFF00"/>
                </a:solidFill>
              </a:rPr>
              <a:t>LOVING HUG AND PADDLING AT THE SAME TIME </a:t>
            </a:r>
          </a:p>
        </p:txBody>
      </p:sp>
      <p:sp>
        <p:nvSpPr>
          <p:cNvPr id="5" name="TextBox 4"/>
          <p:cNvSpPr txBox="1"/>
          <p:nvPr/>
        </p:nvSpPr>
        <p:spPr>
          <a:xfrm>
            <a:off x="581266" y="4427610"/>
            <a:ext cx="8782493" cy="461665"/>
          </a:xfrm>
          <a:prstGeom prst="rect">
            <a:avLst/>
          </a:prstGeom>
          <a:noFill/>
        </p:spPr>
        <p:txBody>
          <a:bodyPr wrap="square" rtlCol="0">
            <a:spAutoFit/>
          </a:bodyPr>
          <a:lstStyle/>
          <a:p>
            <a:r>
              <a:rPr lang="en-US" sz="2400" dirty="0" smtClean="0">
                <a:solidFill>
                  <a:schemeClr val="bg1"/>
                </a:solidFill>
              </a:rPr>
              <a:t>I’M GOING TO SERVE THIS GOD THE REST OF MY LIFE!!!!</a:t>
            </a:r>
          </a:p>
        </p:txBody>
      </p:sp>
      <p:sp>
        <p:nvSpPr>
          <p:cNvPr id="6" name="TextBox 5"/>
          <p:cNvSpPr txBox="1"/>
          <p:nvPr/>
        </p:nvSpPr>
        <p:spPr>
          <a:xfrm>
            <a:off x="485574" y="1621472"/>
            <a:ext cx="2565970" cy="584775"/>
          </a:xfrm>
          <a:prstGeom prst="rect">
            <a:avLst/>
          </a:prstGeom>
          <a:noFill/>
        </p:spPr>
        <p:txBody>
          <a:bodyPr wrap="square" rtlCol="0">
            <a:spAutoFit/>
          </a:bodyPr>
          <a:lstStyle/>
          <a:p>
            <a:r>
              <a:rPr lang="en-US" sz="3200" dirty="0" smtClean="0">
                <a:solidFill>
                  <a:schemeClr val="bg1"/>
                </a:solidFill>
              </a:rPr>
              <a:t>STUNNED</a:t>
            </a:r>
          </a:p>
        </p:txBody>
      </p:sp>
      <p:sp>
        <p:nvSpPr>
          <p:cNvPr id="10" name="TextBox 9"/>
          <p:cNvSpPr txBox="1"/>
          <p:nvPr/>
        </p:nvSpPr>
        <p:spPr>
          <a:xfrm>
            <a:off x="7021074" y="1545184"/>
            <a:ext cx="2565970" cy="584775"/>
          </a:xfrm>
          <a:prstGeom prst="rect">
            <a:avLst/>
          </a:prstGeom>
          <a:noFill/>
        </p:spPr>
        <p:txBody>
          <a:bodyPr wrap="square" rtlCol="0">
            <a:spAutoFit/>
          </a:bodyPr>
          <a:lstStyle/>
          <a:p>
            <a:r>
              <a:rPr lang="en-US" sz="3200" dirty="0" smtClean="0">
                <a:solidFill>
                  <a:schemeClr val="bg1"/>
                </a:solidFill>
              </a:rPr>
              <a:t>AMAZED </a:t>
            </a:r>
          </a:p>
        </p:txBody>
      </p:sp>
      <p:sp>
        <p:nvSpPr>
          <p:cNvPr id="9" name="Rectangle 8"/>
          <p:cNvSpPr/>
          <p:nvPr/>
        </p:nvSpPr>
        <p:spPr>
          <a:xfrm>
            <a:off x="6092456" y="2105560"/>
            <a:ext cx="3867090" cy="1569660"/>
          </a:xfrm>
          <a:prstGeom prst="rect">
            <a:avLst/>
          </a:prstGeom>
        </p:spPr>
        <p:txBody>
          <a:bodyPr wrap="square">
            <a:spAutoFit/>
          </a:bodyPr>
          <a:lstStyle/>
          <a:p>
            <a:r>
              <a:rPr lang="en-US" sz="1600" dirty="0">
                <a:solidFill>
                  <a:schemeClr val="bg1"/>
                </a:solidFill>
              </a:rPr>
              <a:t> All the people were </a:t>
            </a:r>
            <a:r>
              <a:rPr lang="en-US" sz="1600" b="1" dirty="0">
                <a:solidFill>
                  <a:srgbClr val="FFFF00"/>
                </a:solidFill>
              </a:rPr>
              <a:t>amazed</a:t>
            </a:r>
            <a:r>
              <a:rPr lang="en-US" sz="1600" dirty="0">
                <a:solidFill>
                  <a:srgbClr val="FFFF00"/>
                </a:solidFill>
              </a:rPr>
              <a:t> </a:t>
            </a:r>
            <a:r>
              <a:rPr lang="en-US" sz="1600" dirty="0">
                <a:solidFill>
                  <a:schemeClr val="bg1"/>
                </a:solidFill>
              </a:rPr>
              <a:t>and said to each other, "What is this teaching? With authority and power he gives orders to evil spirits and they come out!" </a:t>
            </a:r>
            <a:r>
              <a:rPr lang="en-US" sz="1600" b="1" dirty="0">
                <a:solidFill>
                  <a:schemeClr val="bg1"/>
                </a:solidFill>
              </a:rPr>
              <a:t>Luke 4:36 (NIV) </a:t>
            </a:r>
            <a:r>
              <a:rPr lang="en-US" sz="1600" dirty="0">
                <a:solidFill>
                  <a:schemeClr val="bg1"/>
                </a:solidFill>
              </a:rPr>
              <a:t/>
            </a:r>
            <a:br>
              <a:rPr lang="en-US" sz="1600" dirty="0">
                <a:solidFill>
                  <a:schemeClr val="bg1"/>
                </a:solidFill>
              </a:rPr>
            </a:br>
            <a:endParaRPr lang="en-US" sz="1600" dirty="0">
              <a:solidFill>
                <a:schemeClr val="bg1"/>
              </a:solidFill>
            </a:endParaRPr>
          </a:p>
        </p:txBody>
      </p:sp>
      <p:sp>
        <p:nvSpPr>
          <p:cNvPr id="11" name="Rectangle 10"/>
          <p:cNvSpPr/>
          <p:nvPr/>
        </p:nvSpPr>
        <p:spPr>
          <a:xfrm>
            <a:off x="135063" y="2228088"/>
            <a:ext cx="3767086" cy="1323439"/>
          </a:xfrm>
          <a:prstGeom prst="rect">
            <a:avLst/>
          </a:prstGeom>
        </p:spPr>
        <p:txBody>
          <a:bodyPr wrap="square">
            <a:spAutoFit/>
          </a:bodyPr>
          <a:lstStyle/>
          <a:p>
            <a:r>
              <a:rPr lang="en-US" sz="1600" dirty="0">
                <a:solidFill>
                  <a:schemeClr val="bg1"/>
                </a:solidFill>
              </a:rPr>
              <a:t>And the men were </a:t>
            </a:r>
            <a:r>
              <a:rPr lang="en-US" sz="1600" b="1" dirty="0">
                <a:solidFill>
                  <a:srgbClr val="FFFF00"/>
                </a:solidFill>
              </a:rPr>
              <a:t>stunned with bewildered wonder and marveled</a:t>
            </a:r>
            <a:r>
              <a:rPr lang="en-US" sz="1600" dirty="0">
                <a:solidFill>
                  <a:schemeClr val="bg1"/>
                </a:solidFill>
              </a:rPr>
              <a:t>, saying, What kind of Man is this, that even the winds and the sea obey Him! Matthew 8:27 (AMP) </a:t>
            </a:r>
          </a:p>
        </p:txBody>
      </p:sp>
    </p:spTree>
    <p:extLst>
      <p:ext uri="{BB962C8B-B14F-4D97-AF65-F5344CB8AC3E}">
        <p14:creationId xmlns:p14="http://schemas.microsoft.com/office/powerpoint/2010/main" val="420062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0"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831" y="2422866"/>
            <a:ext cx="9048307" cy="4401205"/>
          </a:xfrm>
          <a:prstGeom prst="rect">
            <a:avLst/>
          </a:prstGeom>
        </p:spPr>
        <p:txBody>
          <a:bodyPr wrap="square">
            <a:spAutoFit/>
          </a:bodyPr>
          <a:lstStyle/>
          <a:p>
            <a:r>
              <a:rPr lang="en-US" sz="2800" dirty="0" smtClean="0">
                <a:solidFill>
                  <a:schemeClr val="bg1"/>
                </a:solidFill>
              </a:rPr>
              <a:t>“Charles Finney’s </a:t>
            </a:r>
            <a:r>
              <a:rPr lang="en-US" sz="2800" dirty="0">
                <a:solidFill>
                  <a:schemeClr val="bg1"/>
                </a:solidFill>
              </a:rPr>
              <a:t>success among the crude and rude frontier settlers in upstate New </a:t>
            </a:r>
            <a:r>
              <a:rPr lang="en-US" sz="2800" dirty="0" smtClean="0">
                <a:solidFill>
                  <a:schemeClr val="bg1"/>
                </a:solidFill>
              </a:rPr>
              <a:t>York in 1825 </a:t>
            </a:r>
            <a:r>
              <a:rPr lang="en-US" sz="2800" dirty="0">
                <a:solidFill>
                  <a:schemeClr val="bg1"/>
                </a:solidFill>
              </a:rPr>
              <a:t>is attributed to the </a:t>
            </a:r>
            <a:r>
              <a:rPr lang="en-US" sz="2800" b="1" dirty="0">
                <a:solidFill>
                  <a:schemeClr val="bg1"/>
                </a:solidFill>
              </a:rPr>
              <a:t>reawakening, through the Holy Spirit, of a sense of decency in the hearts of the people’s consciousness</a:t>
            </a:r>
            <a:r>
              <a:rPr lang="en-US" sz="2800" dirty="0">
                <a:solidFill>
                  <a:schemeClr val="bg1"/>
                </a:solidFill>
              </a:rPr>
              <a:t> admitting their own coarseness and depravity. </a:t>
            </a:r>
            <a:r>
              <a:rPr lang="en-US" sz="2800" b="1" dirty="0">
                <a:solidFill>
                  <a:srgbClr val="FFFF00"/>
                </a:solidFill>
              </a:rPr>
              <a:t>The people already knew they were leading immoral lives and didn't need any argument to convince them of sin. All they needed was a compelling appeal and reason to abandon it</a:t>
            </a:r>
            <a:r>
              <a:rPr lang="en-US" sz="2800" dirty="0" smtClean="0">
                <a:solidFill>
                  <a:srgbClr val="FFFF00"/>
                </a:solidFill>
              </a:rPr>
              <a:t>.” </a:t>
            </a:r>
            <a:r>
              <a:rPr lang="en-US" sz="2800" dirty="0">
                <a:solidFill>
                  <a:schemeClr val="bg1"/>
                </a:solidFill>
              </a:rPr>
              <a:t>Author Unknown</a:t>
            </a:r>
          </a:p>
        </p:txBody>
      </p:sp>
      <p:pic>
        <p:nvPicPr>
          <p:cNvPr id="5122" name="Picture 2" descr="Introducing Charles Finney – Church History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655" y="183273"/>
            <a:ext cx="1626902" cy="20920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9972" y="553744"/>
            <a:ext cx="5975498" cy="1569660"/>
          </a:xfrm>
          <a:prstGeom prst="rect">
            <a:avLst/>
          </a:prstGeom>
        </p:spPr>
        <p:txBody>
          <a:bodyPr wrap="square">
            <a:spAutoFit/>
          </a:bodyPr>
          <a:lstStyle/>
          <a:p>
            <a:pPr algn="ctr"/>
            <a:r>
              <a:rPr lang="en-US" sz="3200" dirty="0" smtClean="0">
                <a:solidFill>
                  <a:srgbClr val="FFFF00"/>
                </a:solidFill>
              </a:rPr>
              <a:t>THE ASTONISHMENT EFFECT IN THE WESTERN</a:t>
            </a:r>
          </a:p>
          <a:p>
            <a:pPr algn="ctr"/>
            <a:r>
              <a:rPr lang="en-US" sz="3200" dirty="0" smtClean="0">
                <a:solidFill>
                  <a:srgbClr val="FFFF00"/>
                </a:solidFill>
              </a:rPr>
              <a:t>NEW YORK REVIVALS  </a:t>
            </a:r>
            <a:endParaRPr lang="en-US" sz="3200" dirty="0">
              <a:solidFill>
                <a:srgbClr val="FFFF00"/>
              </a:solidFill>
            </a:endParaRPr>
          </a:p>
        </p:txBody>
      </p:sp>
    </p:spTree>
    <p:extLst>
      <p:ext uri="{BB962C8B-B14F-4D97-AF65-F5344CB8AC3E}">
        <p14:creationId xmlns:p14="http://schemas.microsoft.com/office/powerpoint/2010/main" val="2187247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02" y="297895"/>
            <a:ext cx="9832063" cy="1077218"/>
          </a:xfrm>
          <a:prstGeom prst="rect">
            <a:avLst/>
          </a:prstGeom>
        </p:spPr>
        <p:txBody>
          <a:bodyPr wrap="square">
            <a:spAutoFit/>
          </a:bodyPr>
          <a:lstStyle/>
          <a:p>
            <a:pPr algn="ctr"/>
            <a:r>
              <a:rPr lang="en-US" sz="3200" b="1" dirty="0" smtClean="0">
                <a:solidFill>
                  <a:srgbClr val="FFFF00"/>
                </a:solidFill>
              </a:rPr>
              <a:t>THE RICHES OF CHRIST THROUGH A CHANGED HEART - WILL ENABLE US TO:</a:t>
            </a:r>
            <a:endParaRPr lang="en-US" sz="3600" dirty="0">
              <a:solidFill>
                <a:schemeClr val="bg1"/>
              </a:solidFill>
            </a:endParaRPr>
          </a:p>
        </p:txBody>
      </p:sp>
      <p:sp>
        <p:nvSpPr>
          <p:cNvPr id="3" name="TextBox 2"/>
          <p:cNvSpPr txBox="1"/>
          <p:nvPr/>
        </p:nvSpPr>
        <p:spPr>
          <a:xfrm>
            <a:off x="22633" y="1473880"/>
            <a:ext cx="10058399" cy="1692771"/>
          </a:xfrm>
          <a:prstGeom prst="rect">
            <a:avLst/>
          </a:prstGeom>
          <a:noFill/>
        </p:spPr>
        <p:txBody>
          <a:bodyPr wrap="square" rtlCol="0">
            <a:spAutoFit/>
          </a:bodyPr>
          <a:lstStyle/>
          <a:p>
            <a:r>
              <a:rPr lang="en-US" sz="2800" dirty="0" smtClean="0">
                <a:solidFill>
                  <a:schemeClr val="bg1"/>
                </a:solidFill>
              </a:rPr>
              <a:t>APPROPRIATE THE Jesus’ resurrection power into our weaknesses. “</a:t>
            </a:r>
            <a:r>
              <a:rPr lang="en-US" sz="2400" dirty="0" smtClean="0">
                <a:solidFill>
                  <a:schemeClr val="bg1"/>
                </a:solidFill>
              </a:rPr>
              <a:t>How </a:t>
            </a:r>
            <a:r>
              <a:rPr lang="en-US" sz="2400" dirty="0">
                <a:solidFill>
                  <a:schemeClr val="bg1"/>
                </a:solidFill>
              </a:rPr>
              <a:t>much more will those who receive God's abundant provision of grace and of the gift of righteousness </a:t>
            </a:r>
            <a:r>
              <a:rPr lang="en-US" sz="2400" b="1" dirty="0">
                <a:solidFill>
                  <a:srgbClr val="FFFF00"/>
                </a:solidFill>
              </a:rPr>
              <a:t>reign</a:t>
            </a:r>
            <a:r>
              <a:rPr lang="en-US" sz="2400" dirty="0">
                <a:solidFill>
                  <a:srgbClr val="FFFF00"/>
                </a:solidFill>
              </a:rPr>
              <a:t> </a:t>
            </a:r>
            <a:r>
              <a:rPr lang="en-US" sz="2400" dirty="0" smtClean="0">
                <a:solidFill>
                  <a:schemeClr val="bg1"/>
                </a:solidFill>
              </a:rPr>
              <a:t>(BE OVER) </a:t>
            </a:r>
            <a:r>
              <a:rPr lang="en-US" sz="2400" b="1" dirty="0" smtClean="0">
                <a:solidFill>
                  <a:srgbClr val="FFFF00"/>
                </a:solidFill>
              </a:rPr>
              <a:t>in </a:t>
            </a:r>
            <a:r>
              <a:rPr lang="en-US" sz="2400" b="1" dirty="0">
                <a:solidFill>
                  <a:srgbClr val="FFFF00"/>
                </a:solidFill>
              </a:rPr>
              <a:t>life </a:t>
            </a:r>
            <a:r>
              <a:rPr lang="en-US" sz="2400" dirty="0">
                <a:solidFill>
                  <a:schemeClr val="bg1"/>
                </a:solidFill>
              </a:rPr>
              <a:t>through the one man, Jesus Christ</a:t>
            </a:r>
            <a:r>
              <a:rPr lang="en-US" sz="2400" dirty="0" smtClean="0">
                <a:solidFill>
                  <a:schemeClr val="bg1"/>
                </a:solidFill>
              </a:rPr>
              <a:t>.  </a:t>
            </a:r>
            <a:r>
              <a:rPr lang="en-US" sz="2400" dirty="0">
                <a:solidFill>
                  <a:schemeClr val="bg1"/>
                </a:solidFill>
              </a:rPr>
              <a:t>Romans 5:17 (NIV) </a:t>
            </a:r>
          </a:p>
        </p:txBody>
      </p:sp>
      <p:sp>
        <p:nvSpPr>
          <p:cNvPr id="6" name="TextBox 5"/>
          <p:cNvSpPr txBox="1"/>
          <p:nvPr/>
        </p:nvSpPr>
        <p:spPr>
          <a:xfrm>
            <a:off x="259285" y="3166651"/>
            <a:ext cx="9494032" cy="1292662"/>
          </a:xfrm>
          <a:prstGeom prst="rect">
            <a:avLst/>
          </a:prstGeom>
          <a:noFill/>
        </p:spPr>
        <p:txBody>
          <a:bodyPr wrap="square" rtlCol="0">
            <a:spAutoFit/>
          </a:bodyPr>
          <a:lstStyle/>
          <a:p>
            <a:r>
              <a:rPr lang="en-US" sz="2600" dirty="0" smtClean="0">
                <a:solidFill>
                  <a:srgbClr val="FFFF00"/>
                </a:solidFill>
              </a:rPr>
              <a:t>If you have an addiction – REPENT and RENOUNCE – and declare </a:t>
            </a:r>
            <a:r>
              <a:rPr lang="en-US" sz="2600" u="sng" dirty="0" smtClean="0">
                <a:solidFill>
                  <a:srgbClr val="FFFF00"/>
                </a:solidFill>
              </a:rPr>
              <a:t>the resurrection power of Jesus </a:t>
            </a:r>
            <a:r>
              <a:rPr lang="en-US" sz="2600" dirty="0" smtClean="0">
                <a:solidFill>
                  <a:srgbClr val="FFFF00"/>
                </a:solidFill>
              </a:rPr>
              <a:t>into that need that opens the door for bondage.</a:t>
            </a:r>
          </a:p>
        </p:txBody>
      </p:sp>
      <p:sp>
        <p:nvSpPr>
          <p:cNvPr id="7" name="TextBox 6"/>
          <p:cNvSpPr txBox="1"/>
          <p:nvPr/>
        </p:nvSpPr>
        <p:spPr>
          <a:xfrm>
            <a:off x="259285" y="4459313"/>
            <a:ext cx="9494032" cy="1292662"/>
          </a:xfrm>
          <a:prstGeom prst="rect">
            <a:avLst/>
          </a:prstGeom>
          <a:noFill/>
        </p:spPr>
        <p:txBody>
          <a:bodyPr wrap="square" rtlCol="0">
            <a:spAutoFit/>
          </a:bodyPr>
          <a:lstStyle/>
          <a:p>
            <a:r>
              <a:rPr lang="en-US" sz="2600" dirty="0" smtClean="0">
                <a:solidFill>
                  <a:schemeClr val="bg1"/>
                </a:solidFill>
              </a:rPr>
              <a:t>If you have a broken relationship – REPENT and FORGIVE  – and declare </a:t>
            </a:r>
            <a:r>
              <a:rPr lang="en-US" sz="2600" u="sng" dirty="0" smtClean="0">
                <a:solidFill>
                  <a:schemeClr val="bg1"/>
                </a:solidFill>
              </a:rPr>
              <a:t>the resurrection power of Jesus </a:t>
            </a:r>
            <a:r>
              <a:rPr lang="en-US" sz="2600" dirty="0" smtClean="0">
                <a:solidFill>
                  <a:schemeClr val="bg1"/>
                </a:solidFill>
              </a:rPr>
              <a:t>into that broken relationship. </a:t>
            </a:r>
          </a:p>
        </p:txBody>
      </p:sp>
      <p:sp>
        <p:nvSpPr>
          <p:cNvPr id="8" name="TextBox 7"/>
          <p:cNvSpPr txBox="1"/>
          <p:nvPr/>
        </p:nvSpPr>
        <p:spPr>
          <a:xfrm>
            <a:off x="190176" y="5751975"/>
            <a:ext cx="9494032" cy="892552"/>
          </a:xfrm>
          <a:prstGeom prst="rect">
            <a:avLst/>
          </a:prstGeom>
          <a:noFill/>
        </p:spPr>
        <p:txBody>
          <a:bodyPr wrap="square" rtlCol="0">
            <a:spAutoFit/>
          </a:bodyPr>
          <a:lstStyle/>
          <a:p>
            <a:r>
              <a:rPr lang="en-US" sz="2600" dirty="0" smtClean="0">
                <a:solidFill>
                  <a:srgbClr val="FFFF00"/>
                </a:solidFill>
              </a:rPr>
              <a:t>If you have a difficult job or trial – PRAY and </a:t>
            </a:r>
            <a:r>
              <a:rPr lang="en-US" sz="2600" dirty="0" err="1" smtClean="0">
                <a:solidFill>
                  <a:srgbClr val="FFFF00"/>
                </a:solidFill>
              </a:rPr>
              <a:t>DECALRE</a:t>
            </a:r>
            <a:r>
              <a:rPr lang="en-US" sz="2600" dirty="0" smtClean="0">
                <a:solidFill>
                  <a:srgbClr val="FFFF00"/>
                </a:solidFill>
              </a:rPr>
              <a:t> </a:t>
            </a:r>
            <a:r>
              <a:rPr lang="en-US" sz="2600" u="sng" dirty="0" smtClean="0">
                <a:solidFill>
                  <a:srgbClr val="FFFF00"/>
                </a:solidFill>
              </a:rPr>
              <a:t>the resurrection power of Jesus </a:t>
            </a:r>
            <a:r>
              <a:rPr lang="en-US" sz="2600" dirty="0" smtClean="0">
                <a:solidFill>
                  <a:srgbClr val="FFFF00"/>
                </a:solidFill>
              </a:rPr>
              <a:t>into that broken situation. </a:t>
            </a:r>
          </a:p>
        </p:txBody>
      </p:sp>
    </p:spTree>
    <p:extLst>
      <p:ext uri="{BB962C8B-B14F-4D97-AF65-F5344CB8AC3E}">
        <p14:creationId xmlns:p14="http://schemas.microsoft.com/office/powerpoint/2010/main" val="361326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xmlns=""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66D2D45-3944-4D77-9142-02FD272EF319}">
  <ds:schemaRefs>
    <ds:schemaRef ds:uri="http://schemas.microsoft.com/sharepoint/v3/contenttype/forms"/>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58F013-9E4A-4975-A97B-33FEBC5FEE80}">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71af3243-3dd4-4a8d-8c0d-dd76da1f02a5"/>
    <ds:schemaRef ds:uri="http://schemas.openxmlformats.org/package/2006/metadata/core-properties"/>
    <ds:schemaRef ds:uri="http://purl.org/dc/dcmitype/"/>
    <ds:schemaRef ds:uri="230e9df3-be65-4c73-a93b-d1236ebd677e"/>
    <ds:schemaRef ds:uri="16c05727-aa75-4e4a-9b5f-8a80a1165891"/>
    <ds:schemaRef ds:uri="http://schemas.microsoft.com/sharepoint/v3"/>
    <ds:schemaRef ds:uri="http://www.w3.org/XML/1998/namespace"/>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Metro</Template>
  <TotalTime>0</TotalTime>
  <Words>1484</Words>
  <Application>Microsoft Office PowerPoint</Application>
  <PresentationFormat>Custom</PresentationFormat>
  <Paragraphs>134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2024-12-01T16:52:29Z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