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456" r:id="rId3"/>
    <p:sldId id="464" r:id="rId4"/>
    <p:sldId id="457" r:id="rId5"/>
    <p:sldId id="468" r:id="rId6"/>
    <p:sldId id="469" r:id="rId7"/>
    <p:sldId id="453" r:id="rId8"/>
    <p:sldId id="454" r:id="rId9"/>
    <p:sldId id="458" r:id="rId10"/>
    <p:sldId id="460" r:id="rId11"/>
    <p:sldId id="459" r:id="rId12"/>
    <p:sldId id="444" r:id="rId13"/>
    <p:sldId id="449" r:id="rId14"/>
    <p:sldId id="461" r:id="rId15"/>
    <p:sldId id="463" r:id="rId16"/>
    <p:sldId id="448" r:id="rId17"/>
    <p:sldId id="467" r:id="rId18"/>
    <p:sldId id="465" r:id="rId19"/>
    <p:sldId id="466" r:id="rId20"/>
    <p:sldId id="413" r:id="rId21"/>
    <p:sldId id="462" r:id="rId22"/>
  </p:sldIdLst>
  <p:sldSz cx="9144000" cy="6858000" type="screen4x3"/>
  <p:notesSz cx="6881813"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8E8"/>
    <a:srgbClr val="333333"/>
    <a:srgbClr val="35759D"/>
    <a:srgbClr val="4D4D4D"/>
    <a:srgbClr val="B92D14"/>
    <a:srgbClr val="35B19D"/>
    <a:srgbClr val="004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1485" autoAdjust="0"/>
    <p:restoredTop sz="95596" autoAdjust="0"/>
  </p:normalViewPr>
  <p:slideViewPr>
    <p:cSldViewPr>
      <p:cViewPr>
        <p:scale>
          <a:sx n="60" d="100"/>
          <a:sy n="60" d="100"/>
        </p:scale>
        <p:origin x="-3000" y="-115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3B25FC8F-40CA-4174-939B-C1AB70A0B084}" type="datetimeFigureOut">
              <a:rPr lang="en-US" smtClean="0"/>
              <a:t>12/22/2024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AECE31E4-367F-45CB-BEA3-06E4F0797F95}" type="slidenum">
              <a:rPr lang="en-US" smtClean="0"/>
              <a:t>‹#›</a:t>
            </a:fld>
            <a:endParaRPr lang="en-US"/>
          </a:p>
        </p:txBody>
      </p:sp>
    </p:spTree>
    <p:extLst>
      <p:ext uri="{BB962C8B-B14F-4D97-AF65-F5344CB8AC3E}">
        <p14:creationId xmlns:p14="http://schemas.microsoft.com/office/powerpoint/2010/main" val="2375774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98102"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8182" y="4415790"/>
            <a:ext cx="550545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98102"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A62FE-F8D6-418F-A017-284762CA26E0}" type="slidenum">
              <a:rPr lang="en-US" altLang="en-US"/>
              <a:pPr/>
              <a:t>20</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hristiananswers.net/dictionary/nazareth.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228600"/>
            <a:ext cx="84582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effectLst>
                  <a:glow rad="101600">
                    <a:schemeClr val="accent6">
                      <a:satMod val="175000"/>
                      <a:alpha val="40000"/>
                    </a:schemeClr>
                  </a:glow>
                  <a:outerShdw blurRad="50800" dist="39000" dir="5460000" algn="tl">
                    <a:srgbClr val="000000">
                      <a:alpha val="38000"/>
                    </a:srgbClr>
                  </a:outerShdw>
                </a:effectLst>
              </a:rPr>
              <a:t>Christmas Sermon 2024</a:t>
            </a:r>
          </a:p>
        </p:txBody>
      </p:sp>
      <p:sp>
        <p:nvSpPr>
          <p:cNvPr id="2" name="AutoShape 2" descr="Image result for living victorio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04800" y="5562600"/>
            <a:ext cx="85344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Sunday, December 22, 2024</a:t>
            </a:r>
            <a:endParaRPr lang="en-US" sz="44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2050" name="Picture 2" descr="Three lessons from the birth of Jesus – Gregory Croff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98040"/>
            <a:ext cx="7001841" cy="4488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028" y="1524000"/>
            <a:ext cx="8610600" cy="4524315"/>
          </a:xfrm>
          <a:prstGeom prst="rect">
            <a:avLst/>
          </a:prstGeom>
        </p:spPr>
        <p:txBody>
          <a:bodyPr wrap="square">
            <a:spAutoFit/>
          </a:bodyPr>
          <a:lstStyle/>
          <a:p>
            <a:r>
              <a:rPr lang="en-US" sz="3200" dirty="0" smtClean="0"/>
              <a:t>From </a:t>
            </a:r>
            <a:r>
              <a:rPr lang="en-US" sz="3200" dirty="0"/>
              <a:t>one man </a:t>
            </a:r>
            <a:r>
              <a:rPr lang="en-US" sz="3200" dirty="0" smtClean="0"/>
              <a:t>He </a:t>
            </a:r>
            <a:r>
              <a:rPr lang="en-US" sz="3200" dirty="0"/>
              <a:t>made every nation of men, that they should inhabit the whole earth; </a:t>
            </a:r>
            <a:r>
              <a:rPr lang="en-US" sz="3200" dirty="0">
                <a:solidFill>
                  <a:srgbClr val="FFFF00"/>
                </a:solidFill>
              </a:rPr>
              <a:t>and </a:t>
            </a:r>
            <a:r>
              <a:rPr lang="en-US" sz="3200" dirty="0" smtClean="0">
                <a:solidFill>
                  <a:srgbClr val="FFFF00"/>
                </a:solidFill>
              </a:rPr>
              <a:t>He </a:t>
            </a:r>
            <a:r>
              <a:rPr lang="en-US" sz="3200" dirty="0">
                <a:solidFill>
                  <a:srgbClr val="FFFF00"/>
                </a:solidFill>
              </a:rPr>
              <a:t>determined </a:t>
            </a:r>
            <a:r>
              <a:rPr lang="en-US" sz="3200" dirty="0" smtClean="0">
                <a:solidFill>
                  <a:srgbClr val="FFFF00"/>
                </a:solidFill>
              </a:rPr>
              <a:t>(PREARRANGED) the </a:t>
            </a:r>
            <a:r>
              <a:rPr lang="en-US" sz="3200" dirty="0">
                <a:solidFill>
                  <a:srgbClr val="FFFF00"/>
                </a:solidFill>
              </a:rPr>
              <a:t>times set for them and the exact places where they should live.</a:t>
            </a:r>
            <a:r>
              <a:rPr lang="en-US" sz="3200" dirty="0"/>
              <a:t> 27  God did this so that men would seek </a:t>
            </a:r>
            <a:r>
              <a:rPr lang="en-US" sz="3200" dirty="0" smtClean="0"/>
              <a:t>Him </a:t>
            </a:r>
            <a:r>
              <a:rPr lang="en-US" sz="3200" dirty="0"/>
              <a:t>and perhaps reach out for </a:t>
            </a:r>
            <a:r>
              <a:rPr lang="en-US" sz="3200" dirty="0" smtClean="0"/>
              <a:t>Him </a:t>
            </a:r>
            <a:r>
              <a:rPr lang="en-US" sz="3200" dirty="0"/>
              <a:t>and find </a:t>
            </a:r>
            <a:r>
              <a:rPr lang="en-US" sz="3200" dirty="0" smtClean="0"/>
              <a:t>Him</a:t>
            </a:r>
            <a:r>
              <a:rPr lang="en-US" sz="3200" dirty="0"/>
              <a:t>, though </a:t>
            </a:r>
            <a:r>
              <a:rPr lang="en-US" sz="3200" dirty="0" smtClean="0"/>
              <a:t>He </a:t>
            </a:r>
            <a:r>
              <a:rPr lang="en-US" sz="3200" dirty="0"/>
              <a:t>is not far from each one of us. 28  'For in </a:t>
            </a:r>
            <a:r>
              <a:rPr lang="en-US" sz="3200" dirty="0" smtClean="0"/>
              <a:t>Him </a:t>
            </a:r>
            <a:r>
              <a:rPr lang="en-US" sz="3200" dirty="0"/>
              <a:t>we live and move and have our </a:t>
            </a:r>
            <a:r>
              <a:rPr lang="en-US" sz="3200" dirty="0" smtClean="0"/>
              <a:t>being.  </a:t>
            </a:r>
            <a:r>
              <a:rPr lang="en-US" sz="3200" dirty="0"/>
              <a:t>Acts 17:26-28 (NIV) </a:t>
            </a:r>
          </a:p>
        </p:txBody>
      </p:sp>
      <p:sp>
        <p:nvSpPr>
          <p:cNvPr id="5" name="Rectangle 4"/>
          <p:cNvSpPr/>
          <p:nvPr/>
        </p:nvSpPr>
        <p:spPr>
          <a:xfrm>
            <a:off x="225056" y="228600"/>
            <a:ext cx="8766544" cy="1077218"/>
          </a:xfrm>
          <a:prstGeom prst="rect">
            <a:avLst/>
          </a:prstGeom>
        </p:spPr>
        <p:txBody>
          <a:bodyPr wrap="square">
            <a:spAutoFit/>
          </a:bodyPr>
          <a:lstStyle/>
          <a:p>
            <a:r>
              <a:rPr lang="en-US" sz="3200" b="1" dirty="0" smtClean="0">
                <a:solidFill>
                  <a:srgbClr val="FFFF00"/>
                </a:solidFill>
              </a:rPr>
              <a:t>How About Each Of Us - </a:t>
            </a:r>
          </a:p>
          <a:p>
            <a:r>
              <a:rPr lang="en-US" sz="3200" b="1" dirty="0" smtClean="0">
                <a:solidFill>
                  <a:srgbClr val="FFFF00"/>
                </a:solidFill>
              </a:rPr>
              <a:t>And Our Providentially Manipulated Details? </a:t>
            </a:r>
            <a:endParaRPr lang="en-US" sz="3200" b="1" dirty="0">
              <a:solidFill>
                <a:srgbClr val="FFFF00"/>
              </a:solidFill>
            </a:endParaRPr>
          </a:p>
        </p:txBody>
      </p:sp>
    </p:spTree>
    <p:extLst>
      <p:ext uri="{BB962C8B-B14F-4D97-AF65-F5344CB8AC3E}">
        <p14:creationId xmlns:p14="http://schemas.microsoft.com/office/powerpoint/2010/main" val="1196640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005" y="609600"/>
            <a:ext cx="8610600" cy="4524315"/>
          </a:xfrm>
          <a:prstGeom prst="rect">
            <a:avLst/>
          </a:prstGeom>
        </p:spPr>
        <p:txBody>
          <a:bodyPr wrap="square">
            <a:spAutoFit/>
          </a:bodyPr>
          <a:lstStyle/>
          <a:p>
            <a:r>
              <a:rPr lang="en-US" sz="4000" b="1" dirty="0">
                <a:solidFill>
                  <a:schemeClr val="bg1"/>
                </a:solidFill>
              </a:rPr>
              <a:t>All the days </a:t>
            </a:r>
            <a:r>
              <a:rPr lang="en-US" sz="4800" b="1" dirty="0">
                <a:solidFill>
                  <a:srgbClr val="FFFF00"/>
                </a:solidFill>
              </a:rPr>
              <a:t>ordained</a:t>
            </a:r>
            <a:r>
              <a:rPr lang="en-US" sz="4000" b="1" dirty="0">
                <a:solidFill>
                  <a:schemeClr val="bg1"/>
                </a:solidFill>
              </a:rPr>
              <a:t> (fashioned) </a:t>
            </a:r>
            <a:r>
              <a:rPr lang="en-US" sz="3200" b="1" dirty="0">
                <a:solidFill>
                  <a:schemeClr val="bg1"/>
                </a:solidFill>
              </a:rPr>
              <a:t>(TO TAKE SHAPE) </a:t>
            </a:r>
            <a:r>
              <a:rPr lang="en-US" sz="4000" b="1" dirty="0">
                <a:solidFill>
                  <a:schemeClr val="bg1"/>
                </a:solidFill>
              </a:rPr>
              <a:t>for me were written in Your book </a:t>
            </a:r>
            <a:r>
              <a:rPr lang="en-US" sz="4000" b="1" dirty="0" smtClean="0">
                <a:solidFill>
                  <a:schemeClr val="bg1"/>
                </a:solidFill>
              </a:rPr>
              <a:t>before </a:t>
            </a:r>
            <a:r>
              <a:rPr lang="en-US" sz="4000" b="1" dirty="0">
                <a:solidFill>
                  <a:schemeClr val="bg1"/>
                </a:solidFill>
              </a:rPr>
              <a:t>one of them came to be.</a:t>
            </a:r>
            <a:r>
              <a:rPr lang="en-US" sz="4000" dirty="0">
                <a:solidFill>
                  <a:schemeClr val="bg1"/>
                </a:solidFill>
              </a:rPr>
              <a:t> 17  How precious to me are Your thoughts, O God! How vast is the sum of them! Psalm 139:16-17 (NIV)</a:t>
            </a:r>
          </a:p>
        </p:txBody>
      </p:sp>
    </p:spTree>
    <p:extLst>
      <p:ext uri="{BB962C8B-B14F-4D97-AF65-F5344CB8AC3E}">
        <p14:creationId xmlns:p14="http://schemas.microsoft.com/office/powerpoint/2010/main" val="3815134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772400" cy="646331"/>
          </a:xfrm>
          <a:prstGeom prst="rect">
            <a:avLst/>
          </a:prstGeom>
          <a:noFill/>
        </p:spPr>
        <p:txBody>
          <a:bodyPr wrap="square" rtlCol="0">
            <a:spAutoFit/>
          </a:bodyPr>
          <a:lstStyle/>
          <a:p>
            <a:r>
              <a:rPr lang="en-US" sz="3600" dirty="0" smtClean="0">
                <a:solidFill>
                  <a:srgbClr val="FFFF00"/>
                </a:solidFill>
              </a:rPr>
              <a:t>TWO WORDS FOR ORDAINED </a:t>
            </a:r>
            <a:endParaRPr lang="en-US" sz="3600" dirty="0">
              <a:solidFill>
                <a:srgbClr val="FFFF00"/>
              </a:solidFill>
            </a:endParaRPr>
          </a:p>
        </p:txBody>
      </p:sp>
      <p:sp>
        <p:nvSpPr>
          <p:cNvPr id="3" name="Rectangle 2"/>
          <p:cNvSpPr/>
          <p:nvPr/>
        </p:nvSpPr>
        <p:spPr>
          <a:xfrm>
            <a:off x="219635" y="1258234"/>
            <a:ext cx="8686800" cy="1569660"/>
          </a:xfrm>
          <a:prstGeom prst="rect">
            <a:avLst/>
          </a:prstGeom>
        </p:spPr>
        <p:txBody>
          <a:bodyPr wrap="square">
            <a:spAutoFit/>
          </a:bodyPr>
          <a:lstStyle/>
          <a:p>
            <a:r>
              <a:rPr lang="en-US" sz="3200" dirty="0" smtClean="0"/>
              <a:t>There </a:t>
            </a:r>
            <a:r>
              <a:rPr lang="en-US" sz="3200" dirty="0"/>
              <a:t>will I make the horn of David to bud: I have </a:t>
            </a:r>
            <a:r>
              <a:rPr lang="en-US" sz="3200" b="1" dirty="0">
                <a:solidFill>
                  <a:srgbClr val="FFFF00"/>
                </a:solidFill>
              </a:rPr>
              <a:t>ordained</a:t>
            </a:r>
            <a:r>
              <a:rPr lang="en-US" sz="3200" dirty="0"/>
              <a:t> a lamp for mine anointed. </a:t>
            </a:r>
            <a:r>
              <a:rPr lang="en-US" sz="3200" b="1" dirty="0"/>
              <a:t>Psalm 132:17 (KJV) </a:t>
            </a:r>
            <a:endParaRPr lang="en-US" sz="3200" dirty="0"/>
          </a:p>
        </p:txBody>
      </p:sp>
      <p:sp>
        <p:nvSpPr>
          <p:cNvPr id="4" name="Rectangle 3"/>
          <p:cNvSpPr/>
          <p:nvPr/>
        </p:nvSpPr>
        <p:spPr>
          <a:xfrm>
            <a:off x="219635" y="3047564"/>
            <a:ext cx="8686800" cy="1569660"/>
          </a:xfrm>
          <a:prstGeom prst="rect">
            <a:avLst/>
          </a:prstGeom>
        </p:spPr>
        <p:txBody>
          <a:bodyPr wrap="square">
            <a:spAutoFit/>
          </a:bodyPr>
          <a:lstStyle/>
          <a:p>
            <a:r>
              <a:rPr lang="en-US" sz="3200" b="1" dirty="0">
                <a:solidFill>
                  <a:srgbClr val="FFFF00"/>
                </a:solidFill>
              </a:rPr>
              <a:t>HEBREW WORD FOR ORDAINED </a:t>
            </a:r>
            <a:r>
              <a:rPr lang="en-US" sz="3200" dirty="0">
                <a:solidFill>
                  <a:srgbClr val="FFFF00"/>
                </a:solidFill>
              </a:rPr>
              <a:t>- – </a:t>
            </a:r>
            <a:r>
              <a:rPr lang="en-US" sz="3200" dirty="0" err="1">
                <a:solidFill>
                  <a:srgbClr val="FFFF00"/>
                </a:solidFill>
              </a:rPr>
              <a:t>AWRAK</a:t>
            </a:r>
            <a:r>
              <a:rPr lang="en-US" sz="3200" dirty="0">
                <a:solidFill>
                  <a:srgbClr val="FFFF00"/>
                </a:solidFill>
              </a:rPr>
              <a:t> - to set in a row, i.e. arrange, put in order to (set) (the battle, in array</a:t>
            </a:r>
          </a:p>
        </p:txBody>
      </p:sp>
      <p:sp>
        <p:nvSpPr>
          <p:cNvPr id="5" name="Rectangle 4"/>
          <p:cNvSpPr/>
          <p:nvPr/>
        </p:nvSpPr>
        <p:spPr>
          <a:xfrm>
            <a:off x="268941" y="4653083"/>
            <a:ext cx="8458200" cy="2185214"/>
          </a:xfrm>
          <a:prstGeom prst="rect">
            <a:avLst/>
          </a:prstGeom>
        </p:spPr>
        <p:txBody>
          <a:bodyPr wrap="square">
            <a:spAutoFit/>
          </a:bodyPr>
          <a:lstStyle/>
          <a:p>
            <a:r>
              <a:rPr lang="en-US" sz="4000" b="1" dirty="0">
                <a:solidFill>
                  <a:schemeClr val="bg1"/>
                </a:solidFill>
              </a:rPr>
              <a:t>HEBREW – </a:t>
            </a:r>
            <a:r>
              <a:rPr lang="en-US" sz="4000" b="1" dirty="0" err="1">
                <a:solidFill>
                  <a:schemeClr val="bg1"/>
                </a:solidFill>
              </a:rPr>
              <a:t>Yatsa</a:t>
            </a:r>
            <a:r>
              <a:rPr lang="en-US" sz="4000" b="1" dirty="0">
                <a:solidFill>
                  <a:schemeClr val="bg1"/>
                </a:solidFill>
              </a:rPr>
              <a:t> - </a:t>
            </a:r>
            <a:r>
              <a:rPr lang="en-US" sz="3200" dirty="0">
                <a:solidFill>
                  <a:schemeClr val="bg1"/>
                </a:solidFill>
              </a:rPr>
              <a:t>PLANNED – ORDAINED –  FASHIONED - </a:t>
            </a:r>
            <a:r>
              <a:rPr lang="en-US" sz="3200" b="1" dirty="0">
                <a:solidFill>
                  <a:schemeClr val="bg1"/>
                </a:solidFill>
              </a:rPr>
              <a:t>Squeezed into shape</a:t>
            </a:r>
            <a:r>
              <a:rPr lang="en-US" sz="3200" dirty="0">
                <a:solidFill>
                  <a:schemeClr val="bg1"/>
                </a:solidFill>
              </a:rPr>
              <a:t> – by the (planning of the potter -through the squeezing into shape) </a:t>
            </a:r>
          </a:p>
        </p:txBody>
      </p:sp>
    </p:spTree>
    <p:extLst>
      <p:ext uri="{BB962C8B-B14F-4D97-AF65-F5344CB8AC3E}">
        <p14:creationId xmlns:p14="http://schemas.microsoft.com/office/powerpoint/2010/main" val="22473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ear 2025 Calendar Templates | 123Calendar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6198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10 Best Book Reviews of 2022 Book Mark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43000" y="171450"/>
            <a:ext cx="662940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68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Fault Line Meditation | I love you with all the pieces of my broken  heart. . #happyvalentinesday #lovethyselfie #publicart #performanceart  #palmsprings #brokenheart | Instagra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76800" y="2073349"/>
            <a:ext cx="3295119" cy="26156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30941"/>
            <a:ext cx="9039963" cy="954107"/>
          </a:xfrm>
          <a:prstGeom prst="rect">
            <a:avLst/>
          </a:prstGeom>
        </p:spPr>
        <p:txBody>
          <a:bodyPr wrap="square">
            <a:spAutoFit/>
          </a:bodyPr>
          <a:lstStyle/>
          <a:p>
            <a:r>
              <a:rPr lang="en-US" sz="2800" b="1" dirty="0" smtClean="0">
                <a:solidFill>
                  <a:srgbClr val="FFFF00"/>
                </a:solidFill>
              </a:rPr>
              <a:t>Two Major Ways God Allows us To Be Shaped </a:t>
            </a:r>
          </a:p>
          <a:p>
            <a:r>
              <a:rPr lang="en-US" sz="2800" b="1" dirty="0" smtClean="0">
                <a:solidFill>
                  <a:srgbClr val="FFFF00"/>
                </a:solidFill>
              </a:rPr>
              <a:t>On The Potters Wheel On An Given Day  </a:t>
            </a:r>
            <a:endParaRPr lang="en-US" sz="2800" b="1" dirty="0">
              <a:solidFill>
                <a:srgbClr val="FFFF00"/>
              </a:solidFill>
            </a:endParaRPr>
          </a:p>
        </p:txBody>
      </p:sp>
      <p:pic>
        <p:nvPicPr>
          <p:cNvPr id="5124" name="Picture 4" descr="C:\Users\donne\AppData\Local\Microsoft\Windows\INetCache\Content.Outlook\PW5W8WCS\20241221_213511_resized.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ement crackSpacing="51"/>
                    </a14:imgEffect>
                  </a14:imgLayer>
                </a14:imgProps>
              </a:ext>
              <a:ext uri="{28A0092B-C50C-407E-A947-70E740481C1C}">
                <a14:useLocalDpi xmlns:a14="http://schemas.microsoft.com/office/drawing/2010/main" val="0"/>
              </a:ext>
            </a:extLst>
          </a:blip>
          <a:srcRect/>
          <a:stretch/>
        </p:blipFill>
        <p:spPr bwMode="auto">
          <a:xfrm>
            <a:off x="1173126" y="1219200"/>
            <a:ext cx="2660964" cy="4602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3000" y="4842808"/>
            <a:ext cx="3124200" cy="1938992"/>
          </a:xfrm>
          <a:prstGeom prst="rect">
            <a:avLst/>
          </a:prstGeom>
          <a:noFill/>
        </p:spPr>
        <p:txBody>
          <a:bodyPr wrap="square" rtlCol="0">
            <a:spAutoFit/>
          </a:bodyPr>
          <a:lstStyle/>
          <a:p>
            <a:r>
              <a:rPr lang="en-US" dirty="0" smtClean="0"/>
              <a:t>Allow Your Heart to be Broken to reveal internal fault lines that need to be HEALED</a:t>
            </a:r>
            <a:endParaRPr lang="en-US" dirty="0"/>
          </a:p>
        </p:txBody>
      </p:sp>
      <p:sp>
        <p:nvSpPr>
          <p:cNvPr id="8" name="TextBox 7"/>
          <p:cNvSpPr txBox="1"/>
          <p:nvPr/>
        </p:nvSpPr>
        <p:spPr>
          <a:xfrm>
            <a:off x="914400" y="5867400"/>
            <a:ext cx="3124200" cy="830997"/>
          </a:xfrm>
          <a:prstGeom prst="rect">
            <a:avLst/>
          </a:prstGeom>
          <a:noFill/>
        </p:spPr>
        <p:txBody>
          <a:bodyPr wrap="square" rtlCol="0">
            <a:spAutoFit/>
          </a:bodyPr>
          <a:lstStyle/>
          <a:p>
            <a:r>
              <a:rPr lang="en-US" dirty="0" smtClean="0"/>
              <a:t>Face the Giants</a:t>
            </a:r>
          </a:p>
          <a:p>
            <a:r>
              <a:rPr lang="en-US" dirty="0" smtClean="0"/>
              <a:t>Of Impossibility </a:t>
            </a:r>
            <a:endParaRPr lang="en-US" dirty="0"/>
          </a:p>
        </p:txBody>
      </p:sp>
    </p:spTree>
    <p:extLst>
      <p:ext uri="{BB962C8B-B14F-4D97-AF65-F5344CB8AC3E}">
        <p14:creationId xmlns:p14="http://schemas.microsoft.com/office/powerpoint/2010/main" val="1277073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97511"/>
            <a:ext cx="8534400" cy="5632311"/>
          </a:xfrm>
          <a:prstGeom prst="rect">
            <a:avLst/>
          </a:prstGeom>
        </p:spPr>
        <p:txBody>
          <a:bodyPr wrap="square">
            <a:spAutoFit/>
          </a:bodyPr>
          <a:lstStyle/>
          <a:p>
            <a:r>
              <a:rPr lang="en-US" sz="3600" dirty="0" smtClean="0"/>
              <a:t>But He </a:t>
            </a:r>
            <a:r>
              <a:rPr lang="en-US" sz="3600" dirty="0"/>
              <a:t>said to me, "</a:t>
            </a:r>
            <a:r>
              <a:rPr lang="en-US" sz="3600" b="1" dirty="0">
                <a:solidFill>
                  <a:srgbClr val="FFFF00"/>
                </a:solidFill>
              </a:rPr>
              <a:t>My grace is sufficient for you, for my power is made perfect in weakness."</a:t>
            </a:r>
            <a:r>
              <a:rPr lang="en-US" sz="3600" dirty="0"/>
              <a:t> Therefore I will boast all the more gladly about my weaknesses, so that Christ's power may rest on me. </a:t>
            </a:r>
            <a:r>
              <a:rPr lang="en-US" sz="3600" baseline="30000" dirty="0"/>
              <a:t>10 </a:t>
            </a:r>
            <a:r>
              <a:rPr lang="en-US" sz="3600" dirty="0"/>
              <a:t> That is why, for Christ's sake, I delight in weaknesses, in insults, in hardships, in persecutions, in difficulties. For when I am weak, then I am strong. </a:t>
            </a:r>
            <a:r>
              <a:rPr lang="en-US" sz="3600" b="1" dirty="0"/>
              <a:t>2 Corinthians 12:9-10 (NIV) </a:t>
            </a:r>
            <a:endParaRPr lang="en-US" sz="3600" dirty="0"/>
          </a:p>
        </p:txBody>
      </p:sp>
    </p:spTree>
    <p:extLst>
      <p:ext uri="{BB962C8B-B14F-4D97-AF65-F5344CB8AC3E}">
        <p14:creationId xmlns:p14="http://schemas.microsoft.com/office/powerpoint/2010/main" val="1450361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2062103"/>
          </a:xfrm>
          <a:prstGeom prst="rect">
            <a:avLst/>
          </a:prstGeom>
        </p:spPr>
        <p:txBody>
          <a:bodyPr wrap="square">
            <a:spAutoFit/>
          </a:bodyPr>
          <a:lstStyle/>
          <a:p>
            <a:r>
              <a:rPr lang="en-US" sz="3200" dirty="0" smtClean="0"/>
              <a:t>The </a:t>
            </a:r>
            <a:r>
              <a:rPr lang="en-US" sz="3200" cap="small" dirty="0"/>
              <a:t>LORD</a:t>
            </a:r>
            <a:r>
              <a:rPr lang="en-US" sz="3200" dirty="0"/>
              <a:t> within her </a:t>
            </a:r>
            <a:r>
              <a:rPr lang="en-US" sz="3200" dirty="0" smtClean="0"/>
              <a:t>(CHURCH) is </a:t>
            </a:r>
            <a:r>
              <a:rPr lang="en-US" sz="3200" dirty="0"/>
              <a:t>righteous; </a:t>
            </a:r>
            <a:r>
              <a:rPr lang="en-US" sz="3200" dirty="0" smtClean="0"/>
              <a:t>He </a:t>
            </a:r>
            <a:r>
              <a:rPr lang="en-US" sz="3200" dirty="0"/>
              <a:t>does no wrong. Morning by morning </a:t>
            </a:r>
            <a:r>
              <a:rPr lang="en-US" sz="3200" dirty="0" smtClean="0"/>
              <a:t>He </a:t>
            </a:r>
            <a:r>
              <a:rPr lang="en-US" sz="3200" dirty="0"/>
              <a:t>dispenses </a:t>
            </a:r>
            <a:r>
              <a:rPr lang="en-US" sz="3200" dirty="0" smtClean="0"/>
              <a:t>His </a:t>
            </a:r>
            <a:r>
              <a:rPr lang="en-US" sz="3200" dirty="0"/>
              <a:t>justice, and every new day </a:t>
            </a:r>
            <a:r>
              <a:rPr lang="en-US" sz="3200" dirty="0" smtClean="0"/>
              <a:t>He </a:t>
            </a:r>
            <a:r>
              <a:rPr lang="en-US" sz="3200" dirty="0"/>
              <a:t>does not </a:t>
            </a:r>
            <a:r>
              <a:rPr lang="en-US" sz="3200" dirty="0" smtClean="0"/>
              <a:t>fail. </a:t>
            </a:r>
            <a:r>
              <a:rPr lang="en-US" sz="3200" b="1" dirty="0"/>
              <a:t>Zephaniah </a:t>
            </a:r>
            <a:r>
              <a:rPr lang="en-US" sz="3200" b="1" dirty="0" smtClean="0"/>
              <a:t>3:5a </a:t>
            </a:r>
            <a:r>
              <a:rPr lang="en-US" sz="3200" b="1" dirty="0"/>
              <a:t>(NIV</a:t>
            </a:r>
            <a:r>
              <a:rPr lang="en-US" sz="3200" b="1" dirty="0" smtClean="0"/>
              <a:t>)</a:t>
            </a:r>
            <a:endParaRPr lang="en-US" sz="3200" dirty="0"/>
          </a:p>
        </p:txBody>
      </p:sp>
      <p:sp>
        <p:nvSpPr>
          <p:cNvPr id="3" name="Rectangle 2"/>
          <p:cNvSpPr/>
          <p:nvPr/>
        </p:nvSpPr>
        <p:spPr>
          <a:xfrm>
            <a:off x="228600" y="2743200"/>
            <a:ext cx="8763000" cy="3785652"/>
          </a:xfrm>
          <a:prstGeom prst="rect">
            <a:avLst/>
          </a:prstGeom>
        </p:spPr>
        <p:txBody>
          <a:bodyPr wrap="square">
            <a:spAutoFit/>
          </a:bodyPr>
          <a:lstStyle/>
          <a:p>
            <a:r>
              <a:rPr lang="en-US" sz="4000" i="1" dirty="0" smtClean="0">
                <a:solidFill>
                  <a:srgbClr val="FFFF00"/>
                </a:solidFill>
              </a:rPr>
              <a:t>It </a:t>
            </a:r>
            <a:r>
              <a:rPr lang="en-US" sz="4000" i="1" dirty="0">
                <a:solidFill>
                  <a:srgbClr val="FFFF00"/>
                </a:solidFill>
              </a:rPr>
              <a:t>is of</a:t>
            </a:r>
            <a:r>
              <a:rPr lang="en-US" sz="4000" dirty="0">
                <a:solidFill>
                  <a:srgbClr val="FFFF00"/>
                </a:solidFill>
              </a:rPr>
              <a:t> the </a:t>
            </a:r>
            <a:r>
              <a:rPr lang="en-US" sz="4000" cap="small" dirty="0">
                <a:solidFill>
                  <a:srgbClr val="FFFF00"/>
                </a:solidFill>
              </a:rPr>
              <a:t>LORD</a:t>
            </a:r>
            <a:r>
              <a:rPr lang="en-US" sz="4000" dirty="0">
                <a:solidFill>
                  <a:srgbClr val="FFFF00"/>
                </a:solidFill>
              </a:rPr>
              <a:t>'S mercies that we are not consumed, because </a:t>
            </a:r>
            <a:r>
              <a:rPr lang="en-US" sz="4000" dirty="0" smtClean="0">
                <a:solidFill>
                  <a:srgbClr val="FFFF00"/>
                </a:solidFill>
              </a:rPr>
              <a:t>His </a:t>
            </a:r>
            <a:r>
              <a:rPr lang="en-US" sz="4000" dirty="0">
                <a:solidFill>
                  <a:srgbClr val="FFFF00"/>
                </a:solidFill>
              </a:rPr>
              <a:t>compassions fail not. </a:t>
            </a:r>
            <a:r>
              <a:rPr lang="en-US" sz="4000" baseline="30000" dirty="0">
                <a:solidFill>
                  <a:srgbClr val="FFFF00"/>
                </a:solidFill>
              </a:rPr>
              <a:t>23 </a:t>
            </a:r>
            <a:r>
              <a:rPr lang="en-US" sz="4000" dirty="0">
                <a:solidFill>
                  <a:srgbClr val="FFFF00"/>
                </a:solidFill>
              </a:rPr>
              <a:t> </a:t>
            </a:r>
            <a:r>
              <a:rPr lang="en-US" sz="4000" i="1" dirty="0">
                <a:solidFill>
                  <a:srgbClr val="FFFF00"/>
                </a:solidFill>
              </a:rPr>
              <a:t>They are</a:t>
            </a:r>
            <a:r>
              <a:rPr lang="en-US" sz="4000" dirty="0">
                <a:solidFill>
                  <a:srgbClr val="FFFF00"/>
                </a:solidFill>
              </a:rPr>
              <a:t> new every morning: great </a:t>
            </a:r>
            <a:r>
              <a:rPr lang="en-US" sz="4000" i="1" dirty="0">
                <a:solidFill>
                  <a:srgbClr val="FFFF00"/>
                </a:solidFill>
              </a:rPr>
              <a:t>is</a:t>
            </a:r>
            <a:r>
              <a:rPr lang="en-US" sz="4000" dirty="0">
                <a:solidFill>
                  <a:srgbClr val="FFFF00"/>
                </a:solidFill>
              </a:rPr>
              <a:t> </a:t>
            </a:r>
            <a:r>
              <a:rPr lang="en-US" sz="4000" dirty="0" smtClean="0">
                <a:solidFill>
                  <a:srgbClr val="FFFF00"/>
                </a:solidFill>
              </a:rPr>
              <a:t>Thy </a:t>
            </a:r>
            <a:r>
              <a:rPr lang="en-US" sz="4000" dirty="0">
                <a:solidFill>
                  <a:srgbClr val="FFFF00"/>
                </a:solidFill>
              </a:rPr>
              <a:t>faithfulness. </a:t>
            </a:r>
            <a:endParaRPr lang="en-US" sz="4000" dirty="0" smtClean="0">
              <a:solidFill>
                <a:srgbClr val="FFFF00"/>
              </a:solidFill>
            </a:endParaRPr>
          </a:p>
          <a:p>
            <a:r>
              <a:rPr lang="en-US" sz="4000" b="1" dirty="0" smtClean="0">
                <a:solidFill>
                  <a:srgbClr val="FFFF00"/>
                </a:solidFill>
              </a:rPr>
              <a:t>Lamentations </a:t>
            </a:r>
            <a:r>
              <a:rPr lang="en-US" sz="4000" b="1" dirty="0">
                <a:solidFill>
                  <a:srgbClr val="FFFF00"/>
                </a:solidFill>
              </a:rPr>
              <a:t>3:22-23 (KJV) </a:t>
            </a:r>
            <a:endParaRPr lang="en-US" sz="4000" dirty="0">
              <a:solidFill>
                <a:srgbClr val="FFFF00"/>
              </a:solidFill>
            </a:endParaRPr>
          </a:p>
        </p:txBody>
      </p:sp>
    </p:spTree>
    <p:extLst>
      <p:ext uri="{BB962C8B-B14F-4D97-AF65-F5344CB8AC3E}">
        <p14:creationId xmlns:p14="http://schemas.microsoft.com/office/powerpoint/2010/main" val="22473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0941"/>
            <a:ext cx="9039963" cy="2246769"/>
          </a:xfrm>
          <a:prstGeom prst="rect">
            <a:avLst/>
          </a:prstGeom>
        </p:spPr>
        <p:txBody>
          <a:bodyPr wrap="square">
            <a:spAutoFit/>
          </a:bodyPr>
          <a:lstStyle/>
          <a:p>
            <a:r>
              <a:rPr lang="en-US" sz="2800" b="1" dirty="0" smtClean="0">
                <a:solidFill>
                  <a:srgbClr val="FFFF00"/>
                </a:solidFill>
              </a:rPr>
              <a:t>Because Jesus Came In The Manger</a:t>
            </a:r>
          </a:p>
          <a:p>
            <a:r>
              <a:rPr lang="en-US" sz="2800" b="1" dirty="0" smtClean="0">
                <a:solidFill>
                  <a:srgbClr val="FFFF00"/>
                </a:solidFill>
              </a:rPr>
              <a:t>Grew Up and Became The</a:t>
            </a:r>
          </a:p>
          <a:p>
            <a:r>
              <a:rPr lang="en-US" sz="2800" b="1" dirty="0" smtClean="0">
                <a:solidFill>
                  <a:srgbClr val="FFFF00"/>
                </a:solidFill>
              </a:rPr>
              <a:t>Perfect “Lamb of God”</a:t>
            </a:r>
          </a:p>
          <a:p>
            <a:r>
              <a:rPr lang="en-US" sz="2800" b="1" dirty="0" smtClean="0">
                <a:solidFill>
                  <a:srgbClr val="FFFF00"/>
                </a:solidFill>
              </a:rPr>
              <a:t>That Died An Unjust Death On the Cross For Us.</a:t>
            </a:r>
          </a:p>
          <a:p>
            <a:r>
              <a:rPr lang="en-US" sz="2800" b="1" dirty="0" smtClean="0">
                <a:solidFill>
                  <a:srgbClr val="FFFF00"/>
                </a:solidFill>
              </a:rPr>
              <a:t>And Rose Again To Reconcile Us To the Father</a:t>
            </a:r>
            <a:endParaRPr lang="en-US" sz="2800" b="1" dirty="0">
              <a:solidFill>
                <a:srgbClr val="FFFF00"/>
              </a:solidFill>
            </a:endParaRPr>
          </a:p>
        </p:txBody>
      </p:sp>
      <p:pic>
        <p:nvPicPr>
          <p:cNvPr id="8194" name="Picture 2" descr="Logic &amp; Marshmello - Everyday (Lyr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819399"/>
            <a:ext cx="5825068" cy="32766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79234" y="5388114"/>
            <a:ext cx="5257800" cy="707886"/>
          </a:xfrm>
          <a:prstGeom prst="rect">
            <a:avLst/>
          </a:prstGeom>
          <a:noFill/>
        </p:spPr>
        <p:txBody>
          <a:bodyPr wrap="square" rtlCol="0">
            <a:spAutoFit/>
          </a:bodyPr>
          <a:lstStyle/>
          <a:p>
            <a:r>
              <a:rPr lang="en-US" sz="4000" dirty="0" smtClean="0"/>
              <a:t>IS REDEEMABLE </a:t>
            </a:r>
            <a:endParaRPr lang="en-US" sz="4000" dirty="0"/>
          </a:p>
        </p:txBody>
      </p:sp>
      <p:pic>
        <p:nvPicPr>
          <p:cNvPr id="8196" name="Picture 4" descr="Was Jesus Really Born in a Manger? | Catholic Answers Magaz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00493" y="2590800"/>
            <a:ext cx="2266507" cy="128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67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534400" cy="4247317"/>
          </a:xfrm>
          <a:prstGeom prst="rect">
            <a:avLst/>
          </a:prstGeom>
        </p:spPr>
        <p:txBody>
          <a:bodyPr wrap="square">
            <a:spAutoFit/>
          </a:bodyPr>
          <a:lstStyle/>
          <a:p>
            <a:r>
              <a:rPr lang="en-US" sz="5400" b="1" dirty="0">
                <a:solidFill>
                  <a:srgbClr val="FFFF00"/>
                </a:solidFill>
              </a:rPr>
              <a:t>You hem me in--behind and before </a:t>
            </a:r>
            <a:r>
              <a:rPr lang="en-US" sz="3200" b="1" dirty="0">
                <a:solidFill>
                  <a:srgbClr val="FFFF00"/>
                </a:solidFill>
              </a:rPr>
              <a:t>(TO </a:t>
            </a:r>
            <a:r>
              <a:rPr lang="en-US" sz="3200" b="1" dirty="0" smtClean="0">
                <a:solidFill>
                  <a:srgbClr val="FFFF00"/>
                </a:solidFill>
              </a:rPr>
              <a:t>BESIEGE – TO SURROUND) </a:t>
            </a:r>
            <a:r>
              <a:rPr lang="en-US" sz="5400" b="1" dirty="0">
                <a:solidFill>
                  <a:srgbClr val="FFFF00"/>
                </a:solidFill>
              </a:rPr>
              <a:t>; you have laid your hand upon me. Psalm 139:5</a:t>
            </a:r>
            <a:endParaRPr lang="en-US" sz="5400" dirty="0">
              <a:solidFill>
                <a:srgbClr val="FFFF00"/>
              </a:solidFill>
            </a:endParaRPr>
          </a:p>
        </p:txBody>
      </p:sp>
    </p:spTree>
    <p:extLst>
      <p:ext uri="{BB962C8B-B14F-4D97-AF65-F5344CB8AC3E}">
        <p14:creationId xmlns:p14="http://schemas.microsoft.com/office/powerpoint/2010/main" val="3256763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86800" cy="4832092"/>
          </a:xfrm>
          <a:prstGeom prst="rect">
            <a:avLst/>
          </a:prstGeom>
        </p:spPr>
        <p:txBody>
          <a:bodyPr wrap="square">
            <a:spAutoFit/>
          </a:bodyPr>
          <a:lstStyle/>
          <a:p>
            <a:r>
              <a:rPr lang="en-US" sz="4400" b="1" dirty="0"/>
              <a:t>You’ve gone into my future to prepare the way, and in kindness You follow behind me to spare me from the harm of my past.  With Your hand of love upon my life, you impart a blessing to me</a:t>
            </a:r>
            <a:r>
              <a:rPr lang="en-US" sz="4400" dirty="0"/>
              <a:t>. Psalm 139:5 </a:t>
            </a:r>
            <a:r>
              <a:rPr lang="en-US" sz="4400" b="1" dirty="0"/>
              <a:t> </a:t>
            </a:r>
            <a:endParaRPr lang="en-US" sz="4400" dirty="0"/>
          </a:p>
        </p:txBody>
      </p:sp>
    </p:spTree>
    <p:extLst>
      <p:ext uri="{BB962C8B-B14F-4D97-AF65-F5344CB8AC3E}">
        <p14:creationId xmlns:p14="http://schemas.microsoft.com/office/powerpoint/2010/main" val="732063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257" y="228600"/>
            <a:ext cx="8839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GOD STARTS THE INTERVENTION</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THAT SAVES MANKIND</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BY COMING TO A 16 YEAR OLD VIRGIN</a:t>
            </a:r>
            <a:endParaRPr lang="en-US" sz="32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216924" y="2133600"/>
            <a:ext cx="8679289" cy="3970318"/>
          </a:xfrm>
          <a:prstGeom prst="rect">
            <a:avLst/>
          </a:prstGeom>
        </p:spPr>
        <p:txBody>
          <a:bodyPr wrap="square">
            <a:spAutoFit/>
          </a:bodyPr>
          <a:lstStyle/>
          <a:p>
            <a:r>
              <a:rPr lang="en-US" sz="3600" dirty="0" smtClean="0"/>
              <a:t>And </a:t>
            </a:r>
            <a:r>
              <a:rPr lang="en-US" sz="3600" dirty="0"/>
              <a:t>the angel answered and said unto </a:t>
            </a:r>
            <a:r>
              <a:rPr lang="en-US" sz="3600" dirty="0" smtClean="0"/>
              <a:t>her (MARY), </a:t>
            </a:r>
            <a:r>
              <a:rPr lang="en-US" sz="3600" dirty="0">
                <a:solidFill>
                  <a:srgbClr val="FFFF00"/>
                </a:solidFill>
              </a:rPr>
              <a:t>The Holy </a:t>
            </a:r>
            <a:r>
              <a:rPr lang="en-US" sz="3600" dirty="0" smtClean="0">
                <a:solidFill>
                  <a:srgbClr val="FFFF00"/>
                </a:solidFill>
              </a:rPr>
              <a:t>Spirit </a:t>
            </a:r>
            <a:r>
              <a:rPr lang="en-US" sz="3600" dirty="0">
                <a:solidFill>
                  <a:srgbClr val="FFFF00"/>
                </a:solidFill>
              </a:rPr>
              <a:t>shall come upon thee, </a:t>
            </a:r>
            <a:r>
              <a:rPr lang="en-US" sz="3600" dirty="0" smtClean="0">
                <a:solidFill>
                  <a:srgbClr val="FFFF00"/>
                </a:solidFill>
              </a:rPr>
              <a:t> and </a:t>
            </a:r>
            <a:r>
              <a:rPr lang="en-US" sz="3600" dirty="0">
                <a:solidFill>
                  <a:srgbClr val="FFFF00"/>
                </a:solidFill>
              </a:rPr>
              <a:t>the power of the Highest shall overshadow </a:t>
            </a:r>
            <a:r>
              <a:rPr lang="en-US" sz="2800" dirty="0" smtClean="0">
                <a:solidFill>
                  <a:srgbClr val="FFFF00"/>
                </a:solidFill>
              </a:rPr>
              <a:t>(ENVELOP, SURROUND)</a:t>
            </a:r>
            <a:r>
              <a:rPr lang="en-US" sz="3600" dirty="0" smtClean="0">
                <a:solidFill>
                  <a:srgbClr val="FFFF00"/>
                </a:solidFill>
              </a:rPr>
              <a:t> thee</a:t>
            </a:r>
            <a:r>
              <a:rPr lang="en-US" sz="3600" dirty="0">
                <a:solidFill>
                  <a:srgbClr val="FFFF00"/>
                </a:solidFill>
              </a:rPr>
              <a:t>: </a:t>
            </a:r>
            <a:r>
              <a:rPr lang="en-US" sz="3600" dirty="0"/>
              <a:t>therefore also that holy thing which shall be born of thee shall be called the Son of God. </a:t>
            </a:r>
            <a:r>
              <a:rPr lang="en-US" sz="3600" b="1" dirty="0"/>
              <a:t>Luke 1:35 (KJV) </a:t>
            </a:r>
            <a:endParaRPr lang="en-US" sz="3600" dirty="0"/>
          </a:p>
        </p:txBody>
      </p:sp>
    </p:spTree>
    <p:extLst>
      <p:ext uri="{BB962C8B-B14F-4D97-AF65-F5344CB8AC3E}">
        <p14:creationId xmlns:p14="http://schemas.microsoft.com/office/powerpoint/2010/main" val="3260019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1366421"/>
            <a:ext cx="8953500" cy="5262979"/>
          </a:xfrm>
          <a:prstGeom prst="rect">
            <a:avLst/>
          </a:prstGeom>
        </p:spPr>
        <p:txBody>
          <a:bodyPr wrap="square">
            <a:spAutoFit/>
          </a:bodyPr>
          <a:lstStyle/>
          <a:p>
            <a:pPr marL="514350" indent="-514350" algn="l">
              <a:buAutoNum type="arabicPeriod"/>
            </a:pPr>
            <a:r>
              <a:rPr lang="en-US" sz="2800" b="1" dirty="0" smtClean="0">
                <a:solidFill>
                  <a:srgbClr val="FFFF00"/>
                </a:solidFill>
                <a:effectLst>
                  <a:outerShdw blurRad="38100" dist="38100" dir="2700000" algn="tl">
                    <a:srgbClr val="000000">
                      <a:alpha val="43137"/>
                    </a:srgbClr>
                  </a:outerShdw>
                </a:effectLst>
              </a:rPr>
              <a:t>Have you responded yet to this GOOD NEWS That a Savior HAS COME – His Name is Jesus </a:t>
            </a:r>
            <a:r>
              <a:rPr lang="en-US" sz="2800" dirty="0" smtClean="0">
                <a:effectLst>
                  <a:outerShdw blurRad="38100" dist="38100" dir="2700000" algn="tl">
                    <a:srgbClr val="000000">
                      <a:alpha val="43137"/>
                    </a:srgbClr>
                  </a:outerShdw>
                </a:effectLst>
              </a:rPr>
              <a:t>– have turned your life over to Him to save you from a broken heart of sin and from the world around you that tempts you to stay in fear and rebellion?</a:t>
            </a:r>
          </a:p>
          <a:p>
            <a:pPr marL="514350" indent="-514350" algn="l">
              <a:buAutoNum type="arabicPeriod"/>
            </a:pPr>
            <a:r>
              <a:rPr lang="en-US" sz="2800" dirty="0" smtClean="0">
                <a:effectLst>
                  <a:outerShdw blurRad="38100" dist="38100" dir="2700000" algn="tl">
                    <a:srgbClr val="000000">
                      <a:alpha val="43137"/>
                    </a:srgbClr>
                  </a:outerShdw>
                </a:effectLst>
              </a:rPr>
              <a:t>Be GRATEFUL that the Lord made a way to join you in each day and help shape it for His glory and your blessing. (Romans 8:28; 2 Cor. 12:10)</a:t>
            </a:r>
          </a:p>
          <a:p>
            <a:pPr marL="514350" indent="-514350" algn="l">
              <a:buAutoNum type="arabicPeriod"/>
            </a:pPr>
            <a:r>
              <a:rPr lang="en-US" sz="2800" dirty="0" smtClean="0">
                <a:effectLst>
                  <a:outerShdw blurRad="38100" dist="38100" dir="2700000" algn="tl">
                    <a:srgbClr val="000000">
                      <a:alpha val="43137"/>
                    </a:srgbClr>
                  </a:outerShdw>
                </a:effectLst>
              </a:rPr>
              <a:t>Will you allow God to bring alignment in your life through adjusting to His Word and Spirit? </a:t>
            </a:r>
          </a:p>
          <a:p>
            <a:pPr marL="514350" indent="-514350" algn="l">
              <a:buAutoNum type="arabicPeriod"/>
            </a:pPr>
            <a:r>
              <a:rPr lang="en-US" sz="2800" dirty="0" smtClean="0">
                <a:effectLst>
                  <a:outerShdw blurRad="38100" dist="38100" dir="2700000" algn="tl">
                    <a:srgbClr val="000000">
                      <a:alpha val="43137"/>
                    </a:srgbClr>
                  </a:outerShdw>
                </a:effectLst>
              </a:rPr>
              <a:t>Will you tell others of this GOOD NEWS like the shepherds did?</a:t>
            </a:r>
            <a:endParaRPr lang="en-US" sz="2800" dirty="0">
              <a:effectLst>
                <a:outerShdw blurRad="38100" dist="38100" dir="2700000" algn="tl">
                  <a:srgbClr val="000000">
                    <a:alpha val="43137"/>
                  </a:srgbClr>
                </a:outerShdw>
              </a:effectLst>
            </a:endParaRPr>
          </a:p>
        </p:txBody>
      </p:sp>
      <p:sp>
        <p:nvSpPr>
          <p:cNvPr id="3" name="TextBox 2"/>
          <p:cNvSpPr txBox="1"/>
          <p:nvPr/>
        </p:nvSpPr>
        <p:spPr>
          <a:xfrm>
            <a:off x="2514600" y="373559"/>
            <a:ext cx="4038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FFFF00"/>
                </a:solidFill>
                <a:effectLst>
                  <a:outerShdw blurRad="50800" dist="39000" dir="5460000" algn="tl">
                    <a:srgbClr val="000000">
                      <a:alpha val="38000"/>
                    </a:srgbClr>
                  </a:outerShdw>
                </a:effectLst>
              </a:rPr>
              <a:t>Application</a:t>
            </a:r>
            <a:endParaRPr lang="en-US" sz="4400" b="1"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0594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ymbolic Representation of Jesus on the Cross | AI Art Generator |  Easy-Peasy.A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286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5492" y="357715"/>
            <a:ext cx="4038600"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outerShdw blurRad="50800" dist="39000" dir="5460000" algn="tl">
                    <a:srgbClr val="000000">
                      <a:alpha val="38000"/>
                    </a:srgbClr>
                  </a:outerShdw>
                </a:effectLst>
              </a:rPr>
              <a:t>The Baby </a:t>
            </a:r>
          </a:p>
          <a:p>
            <a:r>
              <a:rPr lang="en-US" sz="3600" b="1" dirty="0" smtClean="0">
                <a:ln w="11430"/>
                <a:solidFill>
                  <a:srgbClr val="FFFF00"/>
                </a:solidFill>
                <a:effectLst>
                  <a:outerShdw blurRad="50800" dist="39000" dir="5460000" algn="tl">
                    <a:srgbClr val="000000">
                      <a:alpha val="38000"/>
                    </a:srgbClr>
                  </a:outerShdw>
                </a:effectLst>
              </a:rPr>
              <a:t>In the Manger </a:t>
            </a:r>
          </a:p>
          <a:p>
            <a:r>
              <a:rPr lang="en-US" sz="3600" b="1" dirty="0" smtClean="0">
                <a:ln w="11430"/>
                <a:solidFill>
                  <a:srgbClr val="FFFF00"/>
                </a:solidFill>
                <a:effectLst>
                  <a:outerShdw blurRad="50800" dist="39000" dir="5460000" algn="tl">
                    <a:srgbClr val="000000">
                      <a:alpha val="38000"/>
                    </a:srgbClr>
                  </a:outerShdw>
                </a:effectLst>
              </a:rPr>
              <a:t>Became</a:t>
            </a:r>
          </a:p>
          <a:p>
            <a:r>
              <a:rPr lang="en-US" sz="3600" b="1" dirty="0" smtClean="0">
                <a:ln w="11430"/>
                <a:solidFill>
                  <a:srgbClr val="FFFF00"/>
                </a:solidFill>
                <a:effectLst>
                  <a:outerShdw blurRad="50800" dist="39000" dir="5460000" algn="tl">
                    <a:srgbClr val="000000">
                      <a:alpha val="38000"/>
                    </a:srgbClr>
                  </a:outerShdw>
                </a:effectLst>
              </a:rPr>
              <a:t>Our Savior</a:t>
            </a:r>
            <a:endParaRPr lang="en-US" sz="3600" b="1" dirty="0">
              <a:ln w="11430"/>
              <a:solidFill>
                <a:srgbClr val="FFFF00"/>
              </a:solidFill>
              <a:effectLst>
                <a:outerShdw blurRad="50800" dist="39000" dir="5460000" algn="tl">
                  <a:srgbClr val="000000">
                    <a:alpha val="38000"/>
                  </a:srgbClr>
                </a:outerShdw>
              </a:effectLst>
            </a:endParaRPr>
          </a:p>
        </p:txBody>
      </p:sp>
      <p:pic>
        <p:nvPicPr>
          <p:cNvPr id="6148" name="Picture 4" descr="Communion Background Images – Browse 41,734 Stock Photos, Vectors, and  Video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478794"/>
            <a:ext cx="4572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he Everlasting Importance of Christ's Resurrection | Farm and Rural Family  Life | lancasterfarming.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53143"/>
            <a:ext cx="3084286" cy="25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79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Science:God created Science Women's Plus Size T-Sh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23452"/>
            <a:ext cx="4267200"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1600" y="1905000"/>
            <a:ext cx="3810000" cy="4401205"/>
          </a:xfrm>
          <a:prstGeom prst="rect">
            <a:avLst/>
          </a:prstGeom>
          <a:noFill/>
        </p:spPr>
        <p:txBody>
          <a:bodyPr wrap="square" rtlCol="0">
            <a:spAutoFit/>
          </a:bodyPr>
          <a:lstStyle/>
          <a:p>
            <a:r>
              <a:rPr lang="en-US" sz="2800" dirty="0" smtClean="0"/>
              <a:t>LifeGate Is a </a:t>
            </a:r>
          </a:p>
          <a:p>
            <a:r>
              <a:rPr lang="en-US" sz="2800" dirty="0" smtClean="0"/>
              <a:t>Pro-Science – </a:t>
            </a:r>
          </a:p>
          <a:p>
            <a:r>
              <a:rPr lang="en-US" sz="2800" dirty="0" smtClean="0"/>
              <a:t>Pro – Intelligent Design Church. God made all the laws of physics, laws of biology, and every universal constant from gravity to the speed of light.</a:t>
            </a:r>
            <a:endParaRPr lang="en-US" sz="2800" dirty="0"/>
          </a:p>
        </p:txBody>
      </p:sp>
      <p:sp>
        <p:nvSpPr>
          <p:cNvPr id="7" name="TextBox 6"/>
          <p:cNvSpPr txBox="1"/>
          <p:nvPr/>
        </p:nvSpPr>
        <p:spPr>
          <a:xfrm>
            <a:off x="134257" y="228600"/>
            <a:ext cx="88392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 Little Detour To Set Up The Application</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Of Christmas To Our Lives</a:t>
            </a:r>
            <a:endParaRPr lang="en-US" sz="32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08614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8600"/>
            <a:ext cx="9125857" cy="218521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Probability of One</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Protein Randomly Assembling</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And Becoming a Living Protein – </a:t>
            </a:r>
            <a:r>
              <a:rPr lang="en-US" sz="4000" dirty="0">
                <a:solidFill>
                  <a:srgbClr val="FFFF00"/>
                </a:solidFill>
              </a:rPr>
              <a:t>10</a:t>
            </a:r>
            <a:r>
              <a:rPr lang="en-US" sz="4000" baseline="30000" dirty="0">
                <a:solidFill>
                  <a:srgbClr val="FFFF00"/>
                </a:solidFill>
              </a:rPr>
              <a:t>164</a:t>
            </a:r>
            <a:endParaRPr lang="en-US" sz="4000" dirty="0">
              <a:solidFill>
                <a:srgbClr val="FFFF00"/>
              </a:solidFill>
            </a:endParaRPr>
          </a:p>
          <a:p>
            <a:endParaRPr lang="en-US" sz="32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1026" name="Picture 2" descr="Adventures into Anatomical Crochet: Amino acids side chain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029200" y="2693347"/>
            <a:ext cx="3429000" cy="39360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ptide bond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229457"/>
            <a:ext cx="3733800" cy="25383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8918" y="1828800"/>
            <a:ext cx="8077200" cy="830997"/>
          </a:xfrm>
          <a:prstGeom prst="rect">
            <a:avLst/>
          </a:prstGeom>
          <a:noFill/>
        </p:spPr>
        <p:txBody>
          <a:bodyPr wrap="square" rtlCol="0">
            <a:spAutoFit/>
          </a:bodyPr>
          <a:lstStyle/>
          <a:p>
            <a:r>
              <a:rPr lang="en-US" dirty="0" smtClean="0"/>
              <a:t>Proteins Contain 50 to 1000 Amino acids in a perfect chain to create Life – the Average is 300 to 400 </a:t>
            </a:r>
            <a:endParaRPr lang="en-US" dirty="0"/>
          </a:p>
        </p:txBody>
      </p:sp>
      <p:sp>
        <p:nvSpPr>
          <p:cNvPr id="6" name="TextBox 5"/>
          <p:cNvSpPr txBox="1"/>
          <p:nvPr/>
        </p:nvSpPr>
        <p:spPr>
          <a:xfrm>
            <a:off x="152400" y="2659797"/>
            <a:ext cx="4415118" cy="1569660"/>
          </a:xfrm>
          <a:prstGeom prst="rect">
            <a:avLst/>
          </a:prstGeom>
          <a:noFill/>
        </p:spPr>
        <p:txBody>
          <a:bodyPr wrap="square" rtlCol="0">
            <a:spAutoFit/>
          </a:bodyPr>
          <a:lstStyle/>
          <a:p>
            <a:r>
              <a:rPr lang="en-US" dirty="0" smtClean="0"/>
              <a:t>There are only 21 Amino Acids that build life producing proteins (There are about 500 Amino acids on the earth.)  </a:t>
            </a:r>
            <a:endParaRPr lang="en-US" dirty="0"/>
          </a:p>
        </p:txBody>
      </p:sp>
    </p:spTree>
    <p:extLst>
      <p:ext uri="{BB962C8B-B14F-4D97-AF65-F5344CB8AC3E}">
        <p14:creationId xmlns:p14="http://schemas.microsoft.com/office/powerpoint/2010/main" val="80808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 Important Lessons We Can Learn From the Savior's Birth | Faith.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6781800" cy="38773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4257" y="228600"/>
            <a:ext cx="8839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Prophecies Of Jesus </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Coming - </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741438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470" y="304800"/>
            <a:ext cx="8001000" cy="1200329"/>
          </a:xfrm>
          <a:prstGeom prst="rect">
            <a:avLst/>
          </a:prstGeom>
        </p:spPr>
        <p:txBody>
          <a:bodyPr wrap="square">
            <a:spAutoFit/>
          </a:bodyPr>
          <a:lstStyle/>
          <a:p>
            <a:r>
              <a:rPr lang="en-US" dirty="0"/>
              <a:t>The probability that Jesus of </a:t>
            </a:r>
            <a:r>
              <a:rPr lang="en-US" dirty="0">
                <a:hlinkClick r:id="rId2"/>
              </a:rPr>
              <a:t>Nazareth</a:t>
            </a:r>
            <a:r>
              <a:rPr lang="en-US" dirty="0"/>
              <a:t> could have fulfilled even eight such prophecies would be only 1 in 10</a:t>
            </a:r>
            <a:r>
              <a:rPr lang="en-US" baseline="30000" dirty="0"/>
              <a:t>17</a:t>
            </a:r>
            <a:r>
              <a:rPr lang="en-US" dirty="0"/>
              <a:t>. That's 1 in 100, 000, 000, 000, 000, 000.</a:t>
            </a:r>
          </a:p>
        </p:txBody>
      </p:sp>
      <p:pic>
        <p:nvPicPr>
          <p:cNvPr id="2050" name="Picture 2" descr="Texas Flag Texas State Shape Sticker 5x5 Inch Bumper Laptop De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905000"/>
            <a:ext cx="1854753" cy="18547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719093652"/>
              </p:ext>
            </p:extLst>
          </p:nvPr>
        </p:nvGraphicFramePr>
        <p:xfrm>
          <a:off x="381000" y="1936376"/>
          <a:ext cx="6690633" cy="4555671"/>
        </p:xfrm>
        <a:graphic>
          <a:graphicData uri="http://schemas.openxmlformats.org/drawingml/2006/table">
            <a:tbl>
              <a:tblPr firstRow="1" firstCol="1" bandRow="1">
                <a:tableStyleId>{125E5076-3810-47DD-B79F-674D7AD40C01}</a:tableStyleId>
              </a:tblPr>
              <a:tblGrid>
                <a:gridCol w="2971800"/>
                <a:gridCol w="1905000"/>
                <a:gridCol w="1813833"/>
              </a:tblGrid>
              <a:tr h="299357">
                <a:tc>
                  <a:txBody>
                    <a:bodyPr/>
                    <a:lstStyle/>
                    <a:p>
                      <a:pPr marL="0" marR="0">
                        <a:spcBef>
                          <a:spcPts val="0"/>
                        </a:spcBef>
                        <a:spcAft>
                          <a:spcPts val="0"/>
                        </a:spcAft>
                      </a:pPr>
                      <a:r>
                        <a:rPr lang="en-US" sz="2000" dirty="0">
                          <a:solidFill>
                            <a:srgbClr val="000000"/>
                          </a:solidFill>
                          <a:effectLst/>
                        </a:rPr>
                        <a:t>Prophecy</a:t>
                      </a:r>
                      <a:endParaRPr lang="en-US" sz="2000" dirty="0">
                        <a:solidFill>
                          <a:srgbClr val="000000"/>
                        </a:solidFill>
                        <a:effectLst/>
                        <a:latin typeface="Calibri"/>
                        <a:ea typeface="Calibri"/>
                        <a:cs typeface="Times New Roman"/>
                      </a:endParaRPr>
                    </a:p>
                  </a:txBody>
                  <a:tcPr marL="67355" marR="67355" marT="0" marB="0"/>
                </a:tc>
                <a:tc>
                  <a:txBody>
                    <a:bodyPr/>
                    <a:lstStyle/>
                    <a:p>
                      <a:pPr marL="0" marR="0">
                        <a:spcBef>
                          <a:spcPts val="0"/>
                        </a:spcBef>
                        <a:spcAft>
                          <a:spcPts val="0"/>
                        </a:spcAft>
                      </a:pPr>
                      <a:r>
                        <a:rPr lang="en-US" sz="2000" dirty="0">
                          <a:solidFill>
                            <a:srgbClr val="000000"/>
                          </a:solidFill>
                          <a:effectLst/>
                        </a:rPr>
                        <a:t>Old Testament </a:t>
                      </a:r>
                      <a:endParaRPr lang="en-US" sz="2000" dirty="0">
                        <a:solidFill>
                          <a:srgbClr val="000000"/>
                        </a:solidFill>
                        <a:effectLst/>
                        <a:latin typeface="Calibri"/>
                        <a:ea typeface="Calibri"/>
                        <a:cs typeface="Times New Roman"/>
                      </a:endParaRPr>
                    </a:p>
                  </a:txBody>
                  <a:tcPr marL="67355" marR="67355" marT="0" marB="0"/>
                </a:tc>
                <a:tc>
                  <a:txBody>
                    <a:bodyPr/>
                    <a:lstStyle/>
                    <a:p>
                      <a:pPr marL="0" marR="0">
                        <a:spcBef>
                          <a:spcPts val="0"/>
                        </a:spcBef>
                        <a:spcAft>
                          <a:spcPts val="0"/>
                        </a:spcAft>
                      </a:pPr>
                      <a:r>
                        <a:rPr lang="en-US" sz="2000" dirty="0">
                          <a:solidFill>
                            <a:srgbClr val="000000"/>
                          </a:solidFill>
                          <a:effectLst/>
                        </a:rPr>
                        <a:t>New Testament</a:t>
                      </a:r>
                      <a:endParaRPr lang="en-US" sz="2000" dirty="0">
                        <a:solidFill>
                          <a:srgbClr val="000000"/>
                        </a:solidFill>
                        <a:effectLst/>
                        <a:latin typeface="Calibri"/>
                        <a:ea typeface="Calibri"/>
                        <a:cs typeface="Times New Roman"/>
                      </a:endParaRPr>
                    </a:p>
                  </a:txBody>
                  <a:tcPr marL="67355" marR="67355" marT="0" marB="0"/>
                </a:tc>
              </a:tr>
              <a:tr h="598714">
                <a:tc>
                  <a:txBody>
                    <a:bodyPr/>
                    <a:lstStyle/>
                    <a:p>
                      <a:pPr marL="0" marR="0">
                        <a:spcBef>
                          <a:spcPts val="0"/>
                        </a:spcBef>
                        <a:spcAft>
                          <a:spcPts val="0"/>
                        </a:spcAft>
                      </a:pPr>
                      <a:r>
                        <a:rPr lang="en-US" sz="2000" dirty="0">
                          <a:effectLst/>
                        </a:rPr>
                        <a:t>Virgin Will Give birth to a Son</a:t>
                      </a:r>
                      <a:endParaRPr lang="en-US" sz="2000" dirty="0">
                        <a:effectLst/>
                        <a:latin typeface="Calibri"/>
                        <a:ea typeface="Calibri"/>
                        <a:cs typeface="Times New Roman"/>
                      </a:endParaRPr>
                    </a:p>
                  </a:txBody>
                  <a:tcPr marL="67355" marR="67355" marT="0" marB="0"/>
                </a:tc>
                <a:tc>
                  <a:txBody>
                    <a:bodyPr/>
                    <a:lstStyle/>
                    <a:p>
                      <a:pPr marL="0" marR="0">
                        <a:spcBef>
                          <a:spcPts val="0"/>
                        </a:spcBef>
                        <a:spcAft>
                          <a:spcPts val="0"/>
                        </a:spcAft>
                      </a:pPr>
                      <a:r>
                        <a:rPr lang="en-US" sz="2000" dirty="0">
                          <a:effectLst/>
                        </a:rPr>
                        <a:t>Isaiah 7:14</a:t>
                      </a:r>
                      <a:endParaRPr lang="en-US" sz="2000" dirty="0">
                        <a:effectLst/>
                        <a:latin typeface="Calibri"/>
                        <a:ea typeface="Calibri"/>
                        <a:cs typeface="Times New Roman"/>
                      </a:endParaRPr>
                    </a:p>
                  </a:txBody>
                  <a:tcPr marL="67355" marR="67355" marT="0" marB="0"/>
                </a:tc>
                <a:tc>
                  <a:txBody>
                    <a:bodyPr/>
                    <a:lstStyle/>
                    <a:p>
                      <a:pPr marL="0" marR="0">
                        <a:spcBef>
                          <a:spcPts val="0"/>
                        </a:spcBef>
                        <a:spcAft>
                          <a:spcPts val="0"/>
                        </a:spcAft>
                      </a:pPr>
                      <a:r>
                        <a:rPr lang="en-US" sz="2000" dirty="0">
                          <a:effectLst/>
                        </a:rPr>
                        <a:t>Matthew 1:23</a:t>
                      </a:r>
                      <a:endParaRPr lang="en-US" sz="2000" dirty="0">
                        <a:effectLst/>
                        <a:latin typeface="Calibri"/>
                        <a:ea typeface="Calibri"/>
                        <a:cs typeface="Times New Roman"/>
                      </a:endParaRPr>
                    </a:p>
                  </a:txBody>
                  <a:tcPr marL="67355" marR="67355" marT="0" marB="0"/>
                </a:tc>
              </a:tr>
              <a:tr h="598714">
                <a:tc>
                  <a:txBody>
                    <a:bodyPr/>
                    <a:lstStyle/>
                    <a:p>
                      <a:pPr marL="0" marR="0">
                        <a:spcBef>
                          <a:spcPts val="0"/>
                        </a:spcBef>
                        <a:spcAft>
                          <a:spcPts val="0"/>
                        </a:spcAft>
                      </a:pPr>
                      <a:r>
                        <a:rPr lang="en-US" sz="2000" dirty="0">
                          <a:effectLst/>
                        </a:rPr>
                        <a:t>Messiah will be born in Bethlehem</a:t>
                      </a:r>
                      <a:endParaRPr lang="en-US" sz="2000" dirty="0">
                        <a:effectLst/>
                        <a:latin typeface="Calibri"/>
                        <a:ea typeface="Calibri"/>
                        <a:cs typeface="Times New Roman"/>
                      </a:endParaRPr>
                    </a:p>
                  </a:txBody>
                  <a:tcPr marL="67355" marR="67355" marT="0" marB="0"/>
                </a:tc>
                <a:tc>
                  <a:txBody>
                    <a:bodyPr/>
                    <a:lstStyle/>
                    <a:p>
                      <a:pPr marL="0" marR="0">
                        <a:spcBef>
                          <a:spcPts val="0"/>
                        </a:spcBef>
                        <a:spcAft>
                          <a:spcPts val="0"/>
                        </a:spcAft>
                      </a:pPr>
                      <a:r>
                        <a:rPr lang="en-US" sz="2000" dirty="0">
                          <a:effectLst/>
                        </a:rPr>
                        <a:t>Micah 5:2</a:t>
                      </a:r>
                      <a:endParaRPr lang="en-US" sz="2000" dirty="0">
                        <a:effectLst/>
                        <a:latin typeface="Calibri"/>
                        <a:ea typeface="Calibri"/>
                        <a:cs typeface="Times New Roman"/>
                      </a:endParaRPr>
                    </a:p>
                  </a:txBody>
                  <a:tcPr marL="67355" marR="67355" marT="0" marB="0"/>
                </a:tc>
                <a:tc>
                  <a:txBody>
                    <a:bodyPr/>
                    <a:lstStyle/>
                    <a:p>
                      <a:pPr marL="0" marR="0">
                        <a:spcBef>
                          <a:spcPts val="0"/>
                        </a:spcBef>
                        <a:spcAft>
                          <a:spcPts val="0"/>
                        </a:spcAft>
                      </a:pPr>
                      <a:r>
                        <a:rPr lang="en-US" sz="2000">
                          <a:effectLst/>
                        </a:rPr>
                        <a:t>Luke 2:4</a:t>
                      </a:r>
                      <a:endParaRPr lang="en-US" sz="2000">
                        <a:effectLst/>
                        <a:latin typeface="Calibri"/>
                        <a:ea typeface="Calibri"/>
                        <a:cs typeface="Times New Roman"/>
                      </a:endParaRPr>
                    </a:p>
                  </a:txBody>
                  <a:tcPr marL="67355" marR="67355" marT="0" marB="0"/>
                </a:tc>
              </a:tr>
              <a:tr h="898071">
                <a:tc>
                  <a:txBody>
                    <a:bodyPr/>
                    <a:lstStyle/>
                    <a:p>
                      <a:pPr marL="0" marR="0">
                        <a:spcBef>
                          <a:spcPts val="0"/>
                        </a:spcBef>
                        <a:spcAft>
                          <a:spcPts val="0"/>
                        </a:spcAft>
                      </a:pPr>
                      <a:r>
                        <a:rPr lang="en-US" sz="2000" dirty="0">
                          <a:effectLst/>
                        </a:rPr>
                        <a:t>A star would arise - The Magi Would come visit Jesus </a:t>
                      </a:r>
                      <a:endParaRPr lang="en-US" sz="2000" dirty="0">
                        <a:effectLst/>
                        <a:latin typeface="Calibri"/>
                        <a:ea typeface="Calibri"/>
                        <a:cs typeface="Times New Roman"/>
                      </a:endParaRPr>
                    </a:p>
                  </a:txBody>
                  <a:tcPr marL="67355" marR="67355" marT="0" marB="0"/>
                </a:tc>
                <a:tc>
                  <a:txBody>
                    <a:bodyPr/>
                    <a:lstStyle/>
                    <a:p>
                      <a:pPr marL="0" marR="0">
                        <a:spcBef>
                          <a:spcPts val="0"/>
                        </a:spcBef>
                        <a:spcAft>
                          <a:spcPts val="0"/>
                        </a:spcAft>
                      </a:pPr>
                      <a:r>
                        <a:rPr lang="en-US" sz="2000" dirty="0">
                          <a:effectLst/>
                        </a:rPr>
                        <a:t>Numbers 24:17</a:t>
                      </a:r>
                    </a:p>
                    <a:p>
                      <a:pPr marL="0" marR="0">
                        <a:spcBef>
                          <a:spcPts val="0"/>
                        </a:spcBef>
                        <a:spcAft>
                          <a:spcPts val="0"/>
                        </a:spcAft>
                      </a:pPr>
                      <a:r>
                        <a:rPr lang="en-US" sz="2000" dirty="0">
                          <a:effectLst/>
                        </a:rPr>
                        <a:t>Isaiah 60:3</a:t>
                      </a:r>
                      <a:endParaRPr lang="en-US" sz="2000" dirty="0">
                        <a:effectLst/>
                        <a:latin typeface="Calibri"/>
                        <a:ea typeface="Calibri"/>
                        <a:cs typeface="Times New Roman"/>
                      </a:endParaRPr>
                    </a:p>
                  </a:txBody>
                  <a:tcPr marL="67355" marR="67355" marT="0" marB="0"/>
                </a:tc>
                <a:tc>
                  <a:txBody>
                    <a:bodyPr/>
                    <a:lstStyle/>
                    <a:p>
                      <a:pPr marL="0" marR="0">
                        <a:spcBef>
                          <a:spcPts val="0"/>
                        </a:spcBef>
                        <a:spcAft>
                          <a:spcPts val="0"/>
                        </a:spcAft>
                      </a:pPr>
                      <a:r>
                        <a:rPr lang="en-US" sz="2000">
                          <a:effectLst/>
                        </a:rPr>
                        <a:t>Matthew 2:8</a:t>
                      </a:r>
                      <a:endParaRPr lang="en-US" sz="2000">
                        <a:effectLst/>
                        <a:latin typeface="Calibri"/>
                        <a:ea typeface="Calibri"/>
                        <a:cs typeface="Times New Roman"/>
                      </a:endParaRPr>
                    </a:p>
                  </a:txBody>
                  <a:tcPr marL="67355" marR="67355" marT="0" marB="0"/>
                </a:tc>
              </a:tr>
              <a:tr h="898071">
                <a:tc>
                  <a:txBody>
                    <a:bodyPr/>
                    <a:lstStyle/>
                    <a:p>
                      <a:pPr marL="0" marR="0">
                        <a:spcBef>
                          <a:spcPts val="0"/>
                        </a:spcBef>
                        <a:spcAft>
                          <a:spcPts val="0"/>
                        </a:spcAft>
                      </a:pPr>
                      <a:r>
                        <a:rPr lang="en-US" sz="2000" dirty="0">
                          <a:effectLst/>
                        </a:rPr>
                        <a:t>Babies would be killed by Evil King Herod</a:t>
                      </a:r>
                      <a:endParaRPr lang="en-US" sz="2000" dirty="0">
                        <a:effectLst/>
                        <a:latin typeface="Calibri"/>
                        <a:ea typeface="Calibri"/>
                        <a:cs typeface="Times New Roman"/>
                      </a:endParaRPr>
                    </a:p>
                  </a:txBody>
                  <a:tcPr marL="67355" marR="67355" marT="0" marB="0"/>
                </a:tc>
                <a:tc>
                  <a:txBody>
                    <a:bodyPr/>
                    <a:lstStyle/>
                    <a:p>
                      <a:pPr marL="0" marR="0">
                        <a:spcBef>
                          <a:spcPts val="0"/>
                        </a:spcBef>
                        <a:spcAft>
                          <a:spcPts val="0"/>
                        </a:spcAft>
                      </a:pPr>
                      <a:r>
                        <a:rPr lang="en-US" sz="2000" dirty="0">
                          <a:effectLst/>
                        </a:rPr>
                        <a:t>Jeremiah 31:15</a:t>
                      </a:r>
                      <a:endParaRPr lang="en-US" sz="2000" dirty="0">
                        <a:effectLst/>
                        <a:latin typeface="Calibri"/>
                        <a:ea typeface="Calibri"/>
                        <a:cs typeface="Times New Roman"/>
                      </a:endParaRPr>
                    </a:p>
                  </a:txBody>
                  <a:tcPr marL="67355" marR="67355" marT="0" marB="0"/>
                </a:tc>
                <a:tc>
                  <a:txBody>
                    <a:bodyPr/>
                    <a:lstStyle/>
                    <a:p>
                      <a:pPr marL="0" marR="0">
                        <a:spcBef>
                          <a:spcPts val="0"/>
                        </a:spcBef>
                        <a:spcAft>
                          <a:spcPts val="0"/>
                        </a:spcAft>
                      </a:pPr>
                      <a:r>
                        <a:rPr lang="en-US" sz="2000">
                          <a:effectLst/>
                        </a:rPr>
                        <a:t>Matthew 2:16</a:t>
                      </a:r>
                      <a:endParaRPr lang="en-US" sz="2000">
                        <a:effectLst/>
                        <a:latin typeface="Calibri"/>
                        <a:ea typeface="Calibri"/>
                        <a:cs typeface="Times New Roman"/>
                      </a:endParaRPr>
                    </a:p>
                  </a:txBody>
                  <a:tcPr marL="67355" marR="67355" marT="0" marB="0"/>
                </a:tc>
              </a:tr>
              <a:tr h="898071">
                <a:tc>
                  <a:txBody>
                    <a:bodyPr/>
                    <a:lstStyle/>
                    <a:p>
                      <a:pPr marL="0" marR="0">
                        <a:spcBef>
                          <a:spcPts val="0"/>
                        </a:spcBef>
                        <a:spcAft>
                          <a:spcPts val="0"/>
                        </a:spcAft>
                      </a:pPr>
                      <a:r>
                        <a:rPr lang="en-US" sz="2000" dirty="0">
                          <a:effectLst/>
                        </a:rPr>
                        <a:t>Joseph and Mary would flee taking Jesus To Egypt</a:t>
                      </a:r>
                      <a:endParaRPr lang="en-US" sz="2000" dirty="0">
                        <a:effectLst/>
                        <a:latin typeface="Calibri"/>
                        <a:ea typeface="Calibri"/>
                        <a:cs typeface="Times New Roman"/>
                      </a:endParaRPr>
                    </a:p>
                  </a:txBody>
                  <a:tcPr marL="67355" marR="67355" marT="0" marB="0"/>
                </a:tc>
                <a:tc>
                  <a:txBody>
                    <a:bodyPr/>
                    <a:lstStyle/>
                    <a:p>
                      <a:pPr marL="0" marR="0">
                        <a:spcBef>
                          <a:spcPts val="0"/>
                        </a:spcBef>
                        <a:spcAft>
                          <a:spcPts val="0"/>
                        </a:spcAft>
                      </a:pPr>
                      <a:r>
                        <a:rPr lang="en-US" sz="2000" dirty="0">
                          <a:effectLst/>
                        </a:rPr>
                        <a:t>Hosea 11:1</a:t>
                      </a:r>
                      <a:endParaRPr lang="en-US" sz="2000" dirty="0">
                        <a:effectLst/>
                        <a:latin typeface="Calibri"/>
                        <a:ea typeface="Calibri"/>
                        <a:cs typeface="Times New Roman"/>
                      </a:endParaRPr>
                    </a:p>
                  </a:txBody>
                  <a:tcPr marL="67355" marR="67355" marT="0" marB="0"/>
                </a:tc>
                <a:tc>
                  <a:txBody>
                    <a:bodyPr/>
                    <a:lstStyle/>
                    <a:p>
                      <a:pPr marL="0" marR="0">
                        <a:spcBef>
                          <a:spcPts val="0"/>
                        </a:spcBef>
                        <a:spcAft>
                          <a:spcPts val="0"/>
                        </a:spcAft>
                      </a:pPr>
                      <a:r>
                        <a:rPr lang="en-US" sz="2000" dirty="0">
                          <a:effectLst/>
                        </a:rPr>
                        <a:t>Matthew 2:13</a:t>
                      </a:r>
                      <a:endParaRPr lang="en-US" sz="2000" dirty="0">
                        <a:effectLst/>
                        <a:latin typeface="Calibri"/>
                        <a:ea typeface="Calibri"/>
                        <a:cs typeface="Times New Roman"/>
                      </a:endParaRPr>
                    </a:p>
                  </a:txBody>
                  <a:tcPr marL="67355" marR="67355" marT="0" marB="0"/>
                </a:tc>
              </a:tr>
            </a:tbl>
          </a:graphicData>
        </a:graphic>
      </p:graphicFrame>
    </p:spTree>
    <p:extLst>
      <p:ext uri="{BB962C8B-B14F-4D97-AF65-F5344CB8AC3E}">
        <p14:creationId xmlns:p14="http://schemas.microsoft.com/office/powerpoint/2010/main" val="2553747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257" y="228600"/>
            <a:ext cx="8839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Dead Sea Scrolls</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Confirm The Sovereignty Of God</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Rectangle 4"/>
          <p:cNvSpPr/>
          <p:nvPr/>
        </p:nvSpPr>
        <p:spPr>
          <a:xfrm>
            <a:off x="2083096" y="2920347"/>
            <a:ext cx="6801756" cy="1569660"/>
          </a:xfrm>
          <a:prstGeom prst="rect">
            <a:avLst/>
          </a:prstGeom>
        </p:spPr>
        <p:txBody>
          <a:bodyPr wrap="square">
            <a:spAutoFit/>
          </a:bodyPr>
          <a:lstStyle/>
          <a:p>
            <a:r>
              <a:rPr lang="en-US" dirty="0" smtClean="0"/>
              <a:t> </a:t>
            </a:r>
            <a:r>
              <a:rPr lang="en-US" dirty="0"/>
              <a:t>Daniel, close up and seal the words of the scroll until the time of the end. Many will go here and there </a:t>
            </a:r>
            <a:r>
              <a:rPr lang="en-US" dirty="0" smtClean="0"/>
              <a:t>(TO TRAVEL ABOUT RAPIDLY) to </a:t>
            </a:r>
            <a:r>
              <a:rPr lang="en-US" dirty="0"/>
              <a:t>increase knowledge." </a:t>
            </a:r>
            <a:r>
              <a:rPr lang="en-US" dirty="0" smtClean="0"/>
              <a:t>Daniel 12:4 </a:t>
            </a:r>
            <a:r>
              <a:rPr lang="en-US" dirty="0"/>
              <a:t>(NIV) </a:t>
            </a:r>
          </a:p>
        </p:txBody>
      </p:sp>
      <p:pic>
        <p:nvPicPr>
          <p:cNvPr id="2" name="Picture 2" descr="List of manuscripts from Qumran Cave 4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57" y="1637108"/>
            <a:ext cx="1752600" cy="20680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0457" y="4800600"/>
            <a:ext cx="8686800" cy="1938992"/>
          </a:xfrm>
          <a:prstGeom prst="rect">
            <a:avLst/>
          </a:prstGeom>
        </p:spPr>
        <p:txBody>
          <a:bodyPr wrap="square">
            <a:spAutoFit/>
          </a:bodyPr>
          <a:lstStyle/>
          <a:p>
            <a:r>
              <a:rPr lang="en-US" dirty="0">
                <a:solidFill>
                  <a:srgbClr val="FFFF00"/>
                </a:solidFill>
              </a:rPr>
              <a:t>In Daniel 9:25, it is written that "from the issuing of the word to restore and to rebuild Jerusalem until Messiah the Leader, there will be 7 weeks, also 62 weeks". "Weeks" refers to seven years, so 7 "sevens" is 49 years and 62 "sevens" is 434 years, for a total of 483 years.</a:t>
            </a:r>
          </a:p>
        </p:txBody>
      </p:sp>
      <p:sp>
        <p:nvSpPr>
          <p:cNvPr id="6" name="TextBox 5"/>
          <p:cNvSpPr txBox="1"/>
          <p:nvPr/>
        </p:nvSpPr>
        <p:spPr>
          <a:xfrm>
            <a:off x="2151321" y="1615843"/>
            <a:ext cx="6822136" cy="1200329"/>
          </a:xfrm>
          <a:prstGeom prst="rect">
            <a:avLst/>
          </a:prstGeom>
          <a:noFill/>
        </p:spPr>
        <p:txBody>
          <a:bodyPr wrap="square" rtlCol="0">
            <a:spAutoFit/>
          </a:bodyPr>
          <a:lstStyle/>
          <a:p>
            <a:r>
              <a:rPr lang="en-US" dirty="0" smtClean="0"/>
              <a:t>In the late 1800’s Higher Criticism said a lot of the Bible was unreliable – especially the book of Daniel. Maybe it was only written around 50 B.C.</a:t>
            </a:r>
            <a:endParaRPr lang="en-US" dirty="0"/>
          </a:p>
        </p:txBody>
      </p:sp>
    </p:spTree>
    <p:extLst>
      <p:ext uri="{BB962C8B-B14F-4D97-AF65-F5344CB8AC3E}">
        <p14:creationId xmlns:p14="http://schemas.microsoft.com/office/powerpoint/2010/main" val="59213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p and History of Israel at the time of Jesus Chris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9600" y="228600"/>
            <a:ext cx="7825564" cy="63557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 Story about the Magi in Armeni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05400" y="3232575"/>
            <a:ext cx="3130990" cy="11990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A Story about the Magi in Armeni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208028" y="4431582"/>
            <a:ext cx="535172" cy="8207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A Story about the Magi in Armeni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38405" y="5562600"/>
            <a:ext cx="535172" cy="820745"/>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0800000">
            <a:off x="4114800" y="4724400"/>
            <a:ext cx="4121590" cy="316872"/>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ight Arrow 9"/>
          <p:cNvSpPr/>
          <p:nvPr/>
        </p:nvSpPr>
        <p:spPr bwMode="auto">
          <a:xfrm rot="187101">
            <a:off x="3887284" y="5444638"/>
            <a:ext cx="4121590" cy="316872"/>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Rectangle 2"/>
          <p:cNvSpPr/>
          <p:nvPr/>
        </p:nvSpPr>
        <p:spPr>
          <a:xfrm>
            <a:off x="782284" y="441251"/>
            <a:ext cx="4572000" cy="1077218"/>
          </a:xfrm>
          <a:prstGeom prst="rect">
            <a:avLst/>
          </a:prstGeom>
          <a:solidFill>
            <a:srgbClr val="000000"/>
          </a:solidFill>
        </p:spPr>
        <p:txBody>
          <a:bodyPr>
            <a:spAutoFit/>
          </a:bodyPr>
          <a:lstStyle/>
          <a:p>
            <a:r>
              <a:rPr lang="en-US" sz="1600" dirty="0"/>
              <a:t> Know and understand this: From the issuing of the decree to restore and rebuild Jerusalem until Messiah the Prince will be seven weeks and 62 weeks. </a:t>
            </a:r>
            <a:r>
              <a:rPr lang="en-US" sz="1600" dirty="0" smtClean="0"/>
              <a:t>(483 years). </a:t>
            </a:r>
            <a:r>
              <a:rPr lang="en-US" sz="1600" b="1" dirty="0"/>
              <a:t>Daniel 9:25 (</a:t>
            </a:r>
            <a:r>
              <a:rPr lang="en-US" sz="1600" b="1" dirty="0" err="1"/>
              <a:t>HCSB</a:t>
            </a:r>
            <a:r>
              <a:rPr lang="en-US" sz="1600" b="1" dirty="0"/>
              <a:t>) </a:t>
            </a:r>
            <a:endParaRPr lang="en-US" sz="1600" dirty="0"/>
          </a:p>
        </p:txBody>
      </p:sp>
      <p:sp>
        <p:nvSpPr>
          <p:cNvPr id="9" name="Right Arrow 8"/>
          <p:cNvSpPr/>
          <p:nvPr/>
        </p:nvSpPr>
        <p:spPr bwMode="auto">
          <a:xfrm rot="6171746">
            <a:off x="3814360" y="5093891"/>
            <a:ext cx="238800" cy="316872"/>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9885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39363" y="130941"/>
            <a:ext cx="4800600" cy="1200329"/>
          </a:xfrm>
          <a:prstGeom prst="rect">
            <a:avLst/>
          </a:prstGeom>
        </p:spPr>
        <p:txBody>
          <a:bodyPr wrap="square">
            <a:spAutoFit/>
          </a:bodyPr>
          <a:lstStyle/>
          <a:p>
            <a:r>
              <a:rPr lang="en-US" sz="3600" b="1" dirty="0">
                <a:solidFill>
                  <a:srgbClr val="FFFF00"/>
                </a:solidFill>
              </a:rPr>
              <a:t>Providentially </a:t>
            </a:r>
            <a:r>
              <a:rPr lang="en-US" sz="3600" b="1" dirty="0" smtClean="0">
                <a:solidFill>
                  <a:srgbClr val="FFFF00"/>
                </a:solidFill>
              </a:rPr>
              <a:t>Manipulated </a:t>
            </a:r>
            <a:r>
              <a:rPr lang="en-US" sz="3600" b="1" dirty="0">
                <a:solidFill>
                  <a:srgbClr val="FFFF00"/>
                </a:solidFill>
              </a:rPr>
              <a:t>D</a:t>
            </a:r>
            <a:r>
              <a:rPr lang="en-US" sz="3600" b="1" dirty="0" smtClean="0">
                <a:solidFill>
                  <a:srgbClr val="FFFF00"/>
                </a:solidFill>
              </a:rPr>
              <a:t>etails</a:t>
            </a:r>
            <a:endParaRPr lang="en-US" sz="3600" b="1" dirty="0">
              <a:solidFill>
                <a:srgbClr val="FFFF00"/>
              </a:solidFill>
            </a:endParaRPr>
          </a:p>
        </p:txBody>
      </p:sp>
      <p:sp>
        <p:nvSpPr>
          <p:cNvPr id="2" name="TextBox 1"/>
          <p:cNvSpPr txBox="1"/>
          <p:nvPr/>
        </p:nvSpPr>
        <p:spPr>
          <a:xfrm>
            <a:off x="4728439" y="1582941"/>
            <a:ext cx="3848100" cy="646331"/>
          </a:xfrm>
          <a:prstGeom prst="rect">
            <a:avLst/>
          </a:prstGeom>
          <a:noFill/>
        </p:spPr>
        <p:txBody>
          <a:bodyPr wrap="square" rtlCol="0">
            <a:spAutoFit/>
          </a:bodyPr>
          <a:lstStyle/>
          <a:p>
            <a:r>
              <a:rPr lang="en-US" sz="3600" dirty="0" smtClean="0"/>
              <a:t>Joseph and Mary </a:t>
            </a:r>
            <a:endParaRPr lang="en-US" sz="3600" dirty="0"/>
          </a:p>
        </p:txBody>
      </p:sp>
      <p:pic>
        <p:nvPicPr>
          <p:cNvPr id="8194" name="Picture 2" descr="Joseph and Mary Travel to the Censu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8600" y="130941"/>
            <a:ext cx="3857030" cy="22312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53663" y="2590800"/>
            <a:ext cx="4572000" cy="2123658"/>
          </a:xfrm>
          <a:prstGeom prst="rect">
            <a:avLst/>
          </a:prstGeom>
        </p:spPr>
        <p:txBody>
          <a:bodyPr>
            <a:spAutoFit/>
          </a:bodyPr>
          <a:lstStyle/>
          <a:p>
            <a:r>
              <a:rPr lang="en-US" sz="2200" dirty="0" smtClean="0"/>
              <a:t>In </a:t>
            </a:r>
            <a:r>
              <a:rPr lang="en-US" sz="2200" dirty="0"/>
              <a:t>those days Caesar Augustus issued a decree that a census should be taken of the entire Roman world. </a:t>
            </a:r>
            <a:r>
              <a:rPr lang="en-US" sz="2200" baseline="30000" dirty="0" smtClean="0"/>
              <a:t>- 3 </a:t>
            </a:r>
            <a:r>
              <a:rPr lang="en-US" sz="2200" dirty="0"/>
              <a:t> </a:t>
            </a:r>
            <a:r>
              <a:rPr lang="en-US" sz="2200" b="1" dirty="0">
                <a:solidFill>
                  <a:srgbClr val="FFFF00"/>
                </a:solidFill>
              </a:rPr>
              <a:t>And everyone went to his own town to register</a:t>
            </a:r>
            <a:r>
              <a:rPr lang="en-US" sz="2200" dirty="0"/>
              <a:t>. </a:t>
            </a:r>
            <a:r>
              <a:rPr lang="en-US" sz="2200" b="1" dirty="0"/>
              <a:t>Luke </a:t>
            </a:r>
            <a:r>
              <a:rPr lang="en-US" sz="2200" b="1" dirty="0" smtClean="0"/>
              <a:t>2:1,3 </a:t>
            </a:r>
            <a:r>
              <a:rPr lang="en-US" sz="2200" b="1" dirty="0"/>
              <a:t>(NIV) </a:t>
            </a:r>
            <a:endParaRPr lang="en-US" sz="2200" dirty="0"/>
          </a:p>
        </p:txBody>
      </p:sp>
      <p:sp>
        <p:nvSpPr>
          <p:cNvPr id="6" name="Rectangle 5"/>
          <p:cNvSpPr/>
          <p:nvPr/>
        </p:nvSpPr>
        <p:spPr>
          <a:xfrm>
            <a:off x="321917" y="2460958"/>
            <a:ext cx="3670395" cy="2862322"/>
          </a:xfrm>
          <a:prstGeom prst="rect">
            <a:avLst/>
          </a:prstGeom>
        </p:spPr>
        <p:txBody>
          <a:bodyPr wrap="square">
            <a:spAutoFit/>
          </a:bodyPr>
          <a:lstStyle/>
          <a:p>
            <a:r>
              <a:rPr lang="en-US" sz="2000" dirty="0"/>
              <a:t> "But you, Bethlehem </a:t>
            </a:r>
            <a:r>
              <a:rPr lang="en-US" sz="2000" dirty="0" err="1"/>
              <a:t>Ephrathah</a:t>
            </a:r>
            <a:r>
              <a:rPr lang="en-US" sz="2000" dirty="0"/>
              <a:t>, though you are small among the clans of Judah, out of you will come for me one who will be ruler over Israel, whose origins are from of old, from ancient times." </a:t>
            </a:r>
            <a:r>
              <a:rPr lang="en-US" sz="2000" b="1" dirty="0"/>
              <a:t>Micah 5:2 (NIV) </a:t>
            </a:r>
            <a:r>
              <a:rPr lang="en-US" sz="2000" dirty="0"/>
              <a:t/>
            </a:r>
            <a:br>
              <a:rPr lang="en-US" sz="2000" dirty="0"/>
            </a:br>
            <a:endParaRPr lang="en-US" sz="2000" dirty="0"/>
          </a:p>
        </p:txBody>
      </p:sp>
      <p:sp>
        <p:nvSpPr>
          <p:cNvPr id="4" name="Rectangle 3"/>
          <p:cNvSpPr/>
          <p:nvPr/>
        </p:nvSpPr>
        <p:spPr>
          <a:xfrm>
            <a:off x="187827" y="5059740"/>
            <a:ext cx="8803771" cy="1569660"/>
          </a:xfrm>
          <a:prstGeom prst="rect">
            <a:avLst/>
          </a:prstGeom>
        </p:spPr>
        <p:txBody>
          <a:bodyPr wrap="square">
            <a:spAutoFit/>
          </a:bodyPr>
          <a:lstStyle/>
          <a:p>
            <a:r>
              <a:rPr lang="en-US" sz="1600" b="1" dirty="0" smtClean="0">
                <a:solidFill>
                  <a:srgbClr val="FFFF00"/>
                </a:solidFill>
              </a:rPr>
              <a:t>So </a:t>
            </a:r>
            <a:r>
              <a:rPr lang="en-US" sz="1600" b="1" dirty="0">
                <a:solidFill>
                  <a:srgbClr val="FFFF00"/>
                </a:solidFill>
              </a:rPr>
              <a:t>Joseph also went up from the town of Nazareth in Galilee to Judea, to Bethlehem the town of David, </a:t>
            </a:r>
            <a:r>
              <a:rPr lang="en-US" sz="1600" dirty="0"/>
              <a:t>because he belonged to the house and line of David. </a:t>
            </a:r>
            <a:r>
              <a:rPr lang="en-US" sz="1600" baseline="30000" dirty="0"/>
              <a:t>5 </a:t>
            </a:r>
            <a:r>
              <a:rPr lang="en-US" sz="1600" dirty="0"/>
              <a:t> He went there to register with Mary, who was pledged to be married to him and was expecting a child. </a:t>
            </a:r>
            <a:r>
              <a:rPr lang="en-US" sz="1600" baseline="30000" dirty="0"/>
              <a:t>6 </a:t>
            </a:r>
            <a:r>
              <a:rPr lang="en-US" sz="1600" dirty="0"/>
              <a:t> While they were there, the time came for the baby to be born, </a:t>
            </a:r>
            <a:r>
              <a:rPr lang="en-US" sz="1600" baseline="30000" dirty="0"/>
              <a:t>7 </a:t>
            </a:r>
            <a:r>
              <a:rPr lang="en-US" sz="1600" dirty="0"/>
              <a:t> and she gave birth to her firstborn, a son. She wrapped him in cloths and placed him in a manger, because there was no room for them in the inn. </a:t>
            </a:r>
            <a:r>
              <a:rPr lang="en-US" sz="1600" b="1" dirty="0"/>
              <a:t>Luke 2:4-7 (NIV) </a:t>
            </a:r>
            <a:endParaRPr lang="en-US" sz="1600" dirty="0"/>
          </a:p>
        </p:txBody>
      </p:sp>
    </p:spTree>
    <p:extLst>
      <p:ext uri="{BB962C8B-B14F-4D97-AF65-F5344CB8AC3E}">
        <p14:creationId xmlns:p14="http://schemas.microsoft.com/office/powerpoint/2010/main" val="313440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84318</TotalTime>
  <Words>1058</Words>
  <Application>Microsoft Office PowerPoint</Application>
  <PresentationFormat>On-screen Show (4:3)</PresentationFormat>
  <Paragraphs>85</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1014</cp:revision>
  <cp:lastPrinted>2020-12-06T13:47:00Z</cp:lastPrinted>
  <dcterms:created xsi:type="dcterms:W3CDTF">2019-07-16T01:09:40Z</dcterms:created>
  <dcterms:modified xsi:type="dcterms:W3CDTF">2024-12-22T16:25:04Z</dcterms:modified>
</cp:coreProperties>
</file>