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29"/>
  </p:notesMasterIdLst>
  <p:sldIdLst>
    <p:sldId id="259" r:id="rId3"/>
    <p:sldId id="281" r:id="rId4"/>
    <p:sldId id="260" r:id="rId5"/>
    <p:sldId id="280" r:id="rId6"/>
    <p:sldId id="28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5" r:id="rId24"/>
    <p:sldId id="286" r:id="rId25"/>
    <p:sldId id="283" r:id="rId26"/>
    <p:sldId id="277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829" autoAdjust="0"/>
    <p:restoredTop sz="94673" autoAdjust="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C3A9F-1AFE-44FA-991A-CB5D4B1D24A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B4E55-B8F8-4029-82AE-7B72373EA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9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B4E55-B8F8-4029-82AE-7B72373EA5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385735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8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5870578"/>
            <a:ext cx="367046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20" y="5870578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87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8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343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600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45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0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2" y="609604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4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2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08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75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2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1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799" y="1964267"/>
            <a:ext cx="539829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799" y="4385733"/>
            <a:ext cx="5398295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99419" y="5870576"/>
            <a:ext cx="1200150" cy="377825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799" y="5870576"/>
            <a:ext cx="3670469" cy="3778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719" y="5870576"/>
            <a:ext cx="413375" cy="3778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08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9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3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9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68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854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2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2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14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38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39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84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0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4732865"/>
            <a:ext cx="759857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8701" y="932112"/>
            <a:ext cx="656987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5299603"/>
            <a:ext cx="7598570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23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534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3406" y="3352800"/>
            <a:ext cx="70043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99" y="4343400"/>
            <a:ext cx="7614275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1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3308581"/>
            <a:ext cx="7598570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7381"/>
            <a:ext cx="759857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56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3308581"/>
            <a:ext cx="7598569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4777381"/>
            <a:ext cx="759857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09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8400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206" y="823337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44201" y="609602"/>
            <a:ext cx="71627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0" y="3886200"/>
            <a:ext cx="7601577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4775200"/>
            <a:ext cx="7601577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420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2"/>
            <a:ext cx="7598570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351" y="3505200"/>
            <a:ext cx="759857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4343400"/>
            <a:ext cx="759857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2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2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4006" y="609600"/>
            <a:ext cx="16189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09600"/>
            <a:ext cx="5874087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4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2142067"/>
            <a:ext cx="3746501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2142070"/>
            <a:ext cx="3746499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2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253" y="2218267"/>
            <a:ext cx="35317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870201"/>
            <a:ext cx="3747692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3" y="2226734"/>
            <a:ext cx="354211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67613" y="2870201"/>
            <a:ext cx="3746501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2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7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5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074333"/>
            <a:ext cx="276066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1" y="609601"/>
            <a:ext cx="4626770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445933"/>
            <a:ext cx="276066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6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600200"/>
            <a:ext cx="4623490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2191" y="914400"/>
            <a:ext cx="246073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971800"/>
            <a:ext cx="462349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4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2" y="609603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2" y="2142070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8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8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7" y="5870578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54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09601"/>
            <a:ext cx="7598569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142068"/>
            <a:ext cx="7598569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2245" y="5870576"/>
            <a:ext cx="120015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white"/>
                </a:solidFill>
              </a:rPr>
              <a:pPr defTabSz="457200"/>
              <a:t>12/15/2024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870576"/>
            <a:ext cx="587074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9546" y="5870576"/>
            <a:ext cx="41337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9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2%20Chronicles%2016&amp;version=NIV#fen-NIV-11514a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1" y="228600"/>
            <a:ext cx="8763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sz="4000" b="1" baseline="30000" dirty="0"/>
              <a:t>17 </a:t>
            </a:r>
            <a:r>
              <a:rPr lang="en-US" sz="4000" dirty="0"/>
              <a:t>so that Christ may dwell in your hearts through faith. And I pray that you, being rooted and established in love, </a:t>
            </a:r>
            <a:r>
              <a:rPr lang="en-US" sz="4000" b="1" baseline="30000" dirty="0"/>
              <a:t>18 </a:t>
            </a:r>
            <a:r>
              <a:rPr lang="en-US" sz="4000" dirty="0"/>
              <a:t>may have power, together with all the Lord’s holy people, to grasp how wide and long and high and deep is the love of Christ, </a:t>
            </a:r>
            <a:r>
              <a:rPr lang="en-US" sz="4000" b="1" baseline="30000" dirty="0"/>
              <a:t>19 </a:t>
            </a:r>
            <a:r>
              <a:rPr lang="en-US" sz="4000" dirty="0"/>
              <a:t>and to know this love that surpasses knowledge—that you may be filled to the measure of all the fullness of God.</a:t>
            </a:r>
          </a:p>
        </p:txBody>
      </p:sp>
    </p:spTree>
    <p:extLst>
      <p:ext uri="{BB962C8B-B14F-4D97-AF65-F5344CB8AC3E}">
        <p14:creationId xmlns:p14="http://schemas.microsoft.com/office/powerpoint/2010/main" val="27825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77249" cy="145626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An example of following   </a:t>
            </a:r>
            <a:b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15,16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2133600"/>
            <a:ext cx="9296399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God came on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Azariah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of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went out to meet Asa and said to him, “Listen to me, Asa and all Judah and Benjamin. 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sz="3600" b="1" cap="small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3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is with you when you are with him. If you seek him, he will be found by you, but if you forsake him, he will forsake you. 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long time Israel was without the true God, without a priest to teach and without the law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5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2" y="2209800"/>
            <a:ext cx="898403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 </a:t>
            </a:r>
            <a:r>
              <a:rPr lang="en-US" sz="3600" b="1" baseline="30000" dirty="0"/>
              <a:t>4 </a:t>
            </a:r>
            <a:r>
              <a:rPr lang="en-US" sz="3600" dirty="0"/>
              <a:t>But in their distress they turned to the </a:t>
            </a:r>
            <a:r>
              <a:rPr lang="en-US" sz="3600" cap="small" dirty="0"/>
              <a:t>Lord</a:t>
            </a:r>
            <a:r>
              <a:rPr lang="en-US" sz="3600" dirty="0"/>
              <a:t>, the God of Israel, and sought him, and he was found by them. </a:t>
            </a:r>
            <a:r>
              <a:rPr lang="en-US" sz="3600" b="1" baseline="30000" dirty="0"/>
              <a:t>5 </a:t>
            </a:r>
            <a:r>
              <a:rPr lang="en-US" sz="3600" dirty="0"/>
              <a:t>In those days it was not safe to travel about, for </a:t>
            </a:r>
            <a:r>
              <a:rPr lang="en-US" sz="3600" dirty="0">
                <a:solidFill>
                  <a:srgbClr val="00B0F0"/>
                </a:solidFill>
              </a:rPr>
              <a:t>all the inhabitants of the lands were in </a:t>
            </a:r>
            <a:r>
              <a:rPr lang="en-US" sz="3600" dirty="0">
                <a:solidFill>
                  <a:srgbClr val="FFC000"/>
                </a:solidFill>
              </a:rPr>
              <a:t>great turmoil</a:t>
            </a:r>
            <a:r>
              <a:rPr lang="en-US" sz="3600" dirty="0">
                <a:solidFill>
                  <a:srgbClr val="00B0F0"/>
                </a:solidFill>
              </a:rPr>
              <a:t>.</a:t>
            </a:r>
            <a:r>
              <a:rPr lang="en-US" sz="3600" dirty="0"/>
              <a:t> </a:t>
            </a:r>
            <a:r>
              <a:rPr lang="en-US" sz="3600" b="1" baseline="30000" dirty="0">
                <a:solidFill>
                  <a:srgbClr val="00B0F0"/>
                </a:solidFill>
              </a:rPr>
              <a:t>6 </a:t>
            </a:r>
            <a:r>
              <a:rPr lang="en-US" sz="3600" dirty="0">
                <a:solidFill>
                  <a:srgbClr val="00B0F0"/>
                </a:solidFill>
              </a:rPr>
              <a:t>One </a:t>
            </a:r>
            <a:r>
              <a:rPr lang="en-US" sz="3600" dirty="0">
                <a:solidFill>
                  <a:srgbClr val="FFC000"/>
                </a:solidFill>
              </a:rPr>
              <a:t>nation was being crushed by another</a:t>
            </a:r>
            <a:r>
              <a:rPr lang="en-US" sz="3600" dirty="0">
                <a:solidFill>
                  <a:srgbClr val="00B0F0"/>
                </a:solidFill>
              </a:rPr>
              <a:t> and </a:t>
            </a:r>
            <a:r>
              <a:rPr lang="en-US" sz="3600" dirty="0">
                <a:solidFill>
                  <a:srgbClr val="FFC000"/>
                </a:solidFill>
              </a:rPr>
              <a:t>one city by another</a:t>
            </a:r>
            <a:r>
              <a:rPr lang="en-US" sz="3600" dirty="0">
                <a:solidFill>
                  <a:srgbClr val="00B0F0"/>
                </a:solidFill>
              </a:rPr>
              <a:t>, because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C000"/>
                </a:solidFill>
              </a:rPr>
              <a:t>God was troubling them with every kind of distress. </a:t>
            </a:r>
            <a:r>
              <a:rPr lang="en-US" sz="3600" b="1" baseline="30000" dirty="0"/>
              <a:t>7 </a:t>
            </a:r>
            <a:r>
              <a:rPr lang="en-US" sz="3600" dirty="0"/>
              <a:t>But as for you, </a:t>
            </a:r>
            <a:r>
              <a:rPr lang="en-US" sz="36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be strong and do not give up, for your work will be rewarded.”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70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8477249" cy="41825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baseline="30000" dirty="0"/>
              <a:t>8 </a:t>
            </a:r>
            <a:r>
              <a:rPr lang="en-US" sz="3600" dirty="0"/>
              <a:t>When Asa 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heard these words and the prophecy of </a:t>
            </a:r>
            <a:r>
              <a:rPr lang="en-US" sz="3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Azariah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son 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of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 </a:t>
            </a:r>
            <a:r>
              <a:rPr lang="en-US" sz="36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Oded</a:t>
            </a:r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prophet, </a:t>
            </a:r>
            <a:r>
              <a:rPr lang="en-US" sz="3600" dirty="0">
                <a:solidFill>
                  <a:srgbClr val="FFC000"/>
                </a:solidFill>
              </a:rPr>
              <a:t>he took courage</a:t>
            </a:r>
            <a:r>
              <a:rPr lang="en-US" sz="3600" dirty="0"/>
              <a:t>. He removed the detestable idols from the whole land of Judah and Benjamin and from the towns he had captured in the hills of Ephraim. He repaired the altar of the </a:t>
            </a:r>
            <a:r>
              <a:rPr lang="en-US" sz="3600" cap="small" dirty="0"/>
              <a:t>Lord</a:t>
            </a:r>
            <a:r>
              <a:rPr lang="en-US" sz="3600" dirty="0"/>
              <a:t> that was in front of the portico of the </a:t>
            </a:r>
            <a:r>
              <a:rPr lang="en-US" sz="3600" cap="small" dirty="0"/>
              <a:t>Lord</a:t>
            </a:r>
            <a:r>
              <a:rPr lang="en-US" sz="3600" dirty="0"/>
              <a:t>’s temple.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8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6106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baseline="30000" dirty="0"/>
              <a:t>10 </a:t>
            </a:r>
            <a:r>
              <a:rPr lang="en-US" sz="4000" dirty="0"/>
              <a:t>They assembled at Jerusalem in the third month of the fifteenth year of Asa’s reign. </a:t>
            </a:r>
            <a:r>
              <a:rPr lang="en-US" sz="4000" b="1" baseline="30000" dirty="0"/>
              <a:t>11 </a:t>
            </a:r>
            <a:r>
              <a:rPr lang="en-US" sz="4000" dirty="0"/>
              <a:t>At that time they sacrificed to the </a:t>
            </a:r>
            <a:r>
              <a:rPr lang="en-US" sz="4000" cap="small" dirty="0"/>
              <a:t>Lord</a:t>
            </a:r>
            <a:r>
              <a:rPr lang="en-US" sz="4000" dirty="0"/>
              <a:t> seven hundred head of cattle and seven thousand sheep and goats from the plunder they had brought back. </a:t>
            </a:r>
          </a:p>
        </p:txBody>
      </p:sp>
    </p:spTree>
    <p:extLst>
      <p:ext uri="{BB962C8B-B14F-4D97-AF65-F5344CB8AC3E}">
        <p14:creationId xmlns:p14="http://schemas.microsoft.com/office/powerpoint/2010/main" val="20421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8629649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baseline="30000" dirty="0"/>
              <a:t>12 </a:t>
            </a:r>
            <a:r>
              <a:rPr lang="en-US" sz="4800" dirty="0"/>
              <a:t>They entered into a covenant to seek the </a:t>
            </a:r>
            <a:r>
              <a:rPr lang="en-US" sz="4800" cap="small" dirty="0"/>
              <a:t>Lord</a:t>
            </a:r>
            <a:r>
              <a:rPr lang="en-US" sz="4800" dirty="0"/>
              <a:t>, the God of their ancestors, with all their heart and soul. </a:t>
            </a:r>
            <a:r>
              <a:rPr lang="en-US" sz="4800" b="1" baseline="30000" dirty="0"/>
              <a:t>13 </a:t>
            </a:r>
            <a:r>
              <a:rPr lang="en-US" sz="4800" dirty="0"/>
              <a:t>All who would not seek the </a:t>
            </a:r>
            <a:r>
              <a:rPr lang="en-US" sz="4800" cap="small" dirty="0"/>
              <a:t>Lord</a:t>
            </a:r>
            <a:r>
              <a:rPr lang="en-US" sz="4800" dirty="0"/>
              <a:t>, the God of Israel, were to be put to death, whether small or great, man or woman. </a:t>
            </a:r>
          </a:p>
        </p:txBody>
      </p:sp>
    </p:spTree>
    <p:extLst>
      <p:ext uri="{BB962C8B-B14F-4D97-AF65-F5344CB8AC3E}">
        <p14:creationId xmlns:p14="http://schemas.microsoft.com/office/powerpoint/2010/main" val="13937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1295400"/>
            <a:ext cx="7867649" cy="44958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took an oath to the </a:t>
            </a:r>
            <a:r>
              <a:rPr lang="en-US" sz="43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with loud acclamation, with shouting and with trumpets and horns. </a:t>
            </a:r>
            <a:r>
              <a:rPr lang="en-US" sz="4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15 </a:t>
            </a:r>
            <a:r>
              <a: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Judah rejoiced about the oath because they had sworn it wholeheartedly. They sought God eagerly, and he was found by them. </a:t>
            </a:r>
            <a:r>
              <a:rPr lang="en-US" sz="4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 </a:t>
            </a:r>
            <a:r>
              <a:rPr lang="en-US" sz="43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4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gave them rest on every side.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307"/>
            <a:ext cx="7598569" cy="1456267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5 minutes later…..    2 </a:t>
            </a:r>
            <a:r>
              <a:rPr lang="en-US" b="1" dirty="0" err="1" smtClean="0">
                <a:solidFill>
                  <a:srgbClr val="FFC000"/>
                </a:solidFill>
              </a:rPr>
              <a:t>Chron</a:t>
            </a:r>
            <a:r>
              <a:rPr lang="en-US" b="1" dirty="0" smtClean="0">
                <a:solidFill>
                  <a:srgbClr val="FFC000"/>
                </a:solidFill>
              </a:rPr>
              <a:t> 16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142068"/>
            <a:ext cx="89154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/>
              <a:t>2 </a:t>
            </a:r>
            <a:r>
              <a:rPr lang="en-US" sz="3600" dirty="0"/>
              <a:t>Asa then took the silver and gold out of the treasuries of the </a:t>
            </a:r>
            <a:r>
              <a:rPr lang="en-US" sz="3600" cap="small" dirty="0"/>
              <a:t>Lord</a:t>
            </a:r>
            <a:r>
              <a:rPr lang="en-US" sz="3600" dirty="0"/>
              <a:t>’s temple and of his own palace and sent it to Ben-</a:t>
            </a:r>
            <a:r>
              <a:rPr lang="en-US" sz="3600" dirty="0" err="1"/>
              <a:t>Hadad</a:t>
            </a:r>
            <a:r>
              <a:rPr lang="en-US" sz="3600" dirty="0"/>
              <a:t> king of Aram, who was ruling in Damascus. </a:t>
            </a:r>
            <a:r>
              <a:rPr lang="en-US" sz="3600" b="1" baseline="30000" dirty="0"/>
              <a:t>3 </a:t>
            </a:r>
            <a:r>
              <a:rPr lang="en-US" sz="3600" dirty="0"/>
              <a:t>“Let there be a treaty between me and you,” he said, “as there was between my father and your father. See, I am sending you silver and gold. Now break your treaty with </a:t>
            </a:r>
            <a:r>
              <a:rPr lang="en-US" sz="3600" dirty="0" err="1"/>
              <a:t>Baasha</a:t>
            </a:r>
            <a:r>
              <a:rPr lang="en-US" sz="3600" dirty="0"/>
              <a:t> king of Israel so he will withdraw from me.”</a:t>
            </a:r>
          </a:p>
        </p:txBody>
      </p:sp>
    </p:spTree>
    <p:extLst>
      <p:ext uri="{BB962C8B-B14F-4D97-AF65-F5344CB8AC3E}">
        <p14:creationId xmlns:p14="http://schemas.microsoft.com/office/powerpoint/2010/main" val="363156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142068"/>
            <a:ext cx="89154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/>
              <a:t>4 </a:t>
            </a:r>
            <a:r>
              <a:rPr lang="en-US" sz="3600" dirty="0"/>
              <a:t>Ben-</a:t>
            </a:r>
            <a:r>
              <a:rPr lang="en-US" sz="3600" dirty="0" err="1"/>
              <a:t>Hadad</a:t>
            </a:r>
            <a:r>
              <a:rPr lang="en-US" sz="3600" dirty="0"/>
              <a:t> agreed with King Asa and sent the commanders of his forces against the towns of Israel. They conquered </a:t>
            </a:r>
            <a:r>
              <a:rPr lang="en-US" sz="3600" dirty="0" err="1"/>
              <a:t>Ijon</a:t>
            </a:r>
            <a:r>
              <a:rPr lang="en-US" sz="3600" dirty="0"/>
              <a:t>, Dan, Abel Maim</a:t>
            </a:r>
            <a:r>
              <a:rPr lang="en-US" sz="3600" baseline="30000" dirty="0"/>
              <a:t>[</a:t>
            </a:r>
            <a:r>
              <a:rPr lang="en-US" sz="3600" baseline="30000" dirty="0">
                <a:hlinkClick r:id="rId2" tooltip="See footnote a"/>
              </a:rPr>
              <a:t>a</a:t>
            </a:r>
            <a:r>
              <a:rPr lang="en-US" sz="3600" baseline="30000" dirty="0"/>
              <a:t>]</a:t>
            </a:r>
            <a:r>
              <a:rPr lang="en-US" sz="3600" dirty="0"/>
              <a:t> and all the store cities of Naphtali. </a:t>
            </a:r>
            <a:r>
              <a:rPr lang="en-US" sz="3600" b="1" baseline="30000" dirty="0"/>
              <a:t>5 </a:t>
            </a:r>
            <a:r>
              <a:rPr lang="en-US" sz="3600" dirty="0"/>
              <a:t>When </a:t>
            </a:r>
            <a:r>
              <a:rPr lang="en-US" sz="3600" dirty="0" err="1"/>
              <a:t>Baasha</a:t>
            </a:r>
            <a:r>
              <a:rPr lang="en-US" sz="3600" dirty="0"/>
              <a:t> heard this, he stopped building Ramah and abandoned his work. </a:t>
            </a:r>
            <a:r>
              <a:rPr lang="en-US" sz="3600" b="1" baseline="30000" dirty="0"/>
              <a:t>6 </a:t>
            </a:r>
            <a:r>
              <a:rPr lang="en-US" sz="3600" dirty="0"/>
              <a:t>Then King Asa brought all the men of Judah, and they carried away from Ramah the stones and timber </a:t>
            </a:r>
            <a:r>
              <a:rPr lang="en-US" sz="3600" dirty="0" err="1"/>
              <a:t>Baasha</a:t>
            </a:r>
            <a:r>
              <a:rPr lang="en-US" sz="3600" dirty="0"/>
              <a:t> had been using. With them he built up </a:t>
            </a:r>
            <a:r>
              <a:rPr lang="en-US" sz="3600" dirty="0" err="1"/>
              <a:t>Geba</a:t>
            </a:r>
            <a:r>
              <a:rPr lang="en-US" sz="3600" dirty="0"/>
              <a:t> and </a:t>
            </a:r>
            <a:r>
              <a:rPr lang="en-US" sz="3600" dirty="0" err="1"/>
              <a:t>Mizpah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At that time </a:t>
            </a:r>
            <a:r>
              <a:rPr lang="en-US" dirty="0" err="1"/>
              <a:t>Hanani</a:t>
            </a:r>
            <a:r>
              <a:rPr lang="en-US" dirty="0"/>
              <a:t> the seer came to Asa king of Judah and said to him: “Because you relied on the king of Aram and not on the </a:t>
            </a:r>
            <a:r>
              <a:rPr lang="en-US" cap="small" dirty="0"/>
              <a:t>Lord</a:t>
            </a:r>
            <a:r>
              <a:rPr lang="en-US" dirty="0"/>
              <a:t> your God, the army of the king of Aram has escaped from your hand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42862"/>
            <a:ext cx="7772400" cy="6781800"/>
          </a:xfrm>
        </p:spPr>
      </p:pic>
    </p:spTree>
    <p:extLst>
      <p:ext uri="{BB962C8B-B14F-4D97-AF65-F5344CB8AC3E}">
        <p14:creationId xmlns:p14="http://schemas.microsoft.com/office/powerpoint/2010/main" val="21907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609600"/>
            <a:ext cx="8248649" cy="5181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 </a:t>
            </a:r>
            <a:r>
              <a:rPr lang="en-US" sz="3600" b="1" baseline="30000" dirty="0"/>
              <a:t>8 </a:t>
            </a:r>
            <a:r>
              <a:rPr lang="en-US" sz="3600" dirty="0"/>
              <a:t>Were not the </a:t>
            </a:r>
            <a:r>
              <a:rPr lang="en-US" sz="3600" dirty="0" err="1" smtClean="0"/>
              <a:t>Cushites</a:t>
            </a:r>
            <a:r>
              <a:rPr lang="en-US" sz="3600" baseline="30000" dirty="0"/>
              <a:t> </a:t>
            </a:r>
            <a:r>
              <a:rPr lang="en-US" sz="3600" dirty="0" smtClean="0"/>
              <a:t>and </a:t>
            </a:r>
            <a:r>
              <a:rPr lang="en-US" sz="3600" dirty="0"/>
              <a:t>Libyans a mighty army with great numbers of chariots and </a:t>
            </a:r>
            <a:r>
              <a:rPr lang="en-US" sz="3600" dirty="0" smtClean="0"/>
              <a:t>horsemen? </a:t>
            </a:r>
            <a:r>
              <a:rPr lang="en-US" sz="3600" dirty="0"/>
              <a:t>Yet </a:t>
            </a:r>
            <a:r>
              <a:rPr lang="en-US" sz="3600" b="1" dirty="0">
                <a:solidFill>
                  <a:srgbClr val="FFC000"/>
                </a:solidFill>
              </a:rPr>
              <a:t>when you relied on the </a:t>
            </a:r>
            <a:r>
              <a:rPr lang="en-US" sz="3600" b="1" cap="small" dirty="0">
                <a:solidFill>
                  <a:srgbClr val="FFC000"/>
                </a:solidFill>
              </a:rPr>
              <a:t>Lord</a:t>
            </a:r>
            <a:r>
              <a:rPr lang="en-US" sz="3600" b="1" dirty="0">
                <a:solidFill>
                  <a:srgbClr val="FFC000"/>
                </a:solidFill>
              </a:rPr>
              <a:t>, he delivered them into your hand.</a:t>
            </a:r>
            <a:r>
              <a:rPr lang="en-US" sz="3600" dirty="0"/>
              <a:t> </a:t>
            </a:r>
            <a:r>
              <a:rPr lang="en-US" sz="36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9 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For the eyes of the </a:t>
            </a:r>
            <a:r>
              <a:rPr lang="en-US" sz="3600" cap="smal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Lord</a:t>
            </a:r>
            <a:r>
              <a:rPr lang="en-US" sz="3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 range throughout the earth to strengthen those whose hearts are fully committed to him. </a:t>
            </a:r>
            <a:r>
              <a:rPr lang="en-US" sz="3600" dirty="0"/>
              <a:t>You have done a foolish thing, and from now on you will be at war.”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685800"/>
            <a:ext cx="8839200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baseline="30000" dirty="0"/>
              <a:t>10 </a:t>
            </a:r>
            <a:r>
              <a:rPr lang="en-US" sz="3600" dirty="0"/>
              <a:t>Asa was angry with the seer because of this; he was so enraged that he put him in prison. At the same time Asa brutally oppressed some of the people.</a:t>
            </a:r>
          </a:p>
          <a:p>
            <a:pPr marL="0" indent="0">
              <a:buNone/>
            </a:pPr>
            <a:endParaRPr lang="en-US" sz="3600" b="1" baseline="30000" dirty="0" smtClean="0"/>
          </a:p>
          <a:p>
            <a:pPr marL="0" indent="0">
              <a:buNone/>
            </a:pPr>
            <a:r>
              <a:rPr lang="en-US" sz="3600" b="1" baseline="30000" dirty="0" smtClean="0"/>
              <a:t>11</a:t>
            </a:r>
            <a:r>
              <a:rPr lang="en-US" sz="3600" b="1" baseline="30000" dirty="0"/>
              <a:t> </a:t>
            </a:r>
            <a:r>
              <a:rPr lang="en-US" sz="3600" dirty="0"/>
              <a:t>The events of Asa’s reign, from beginning to end, are written in the book of the kings of Judah and Israel. </a:t>
            </a:r>
            <a:endParaRPr lang="en-US" sz="3600" dirty="0" smtClean="0"/>
          </a:p>
          <a:p>
            <a:pPr marL="0" indent="0">
              <a:buNone/>
            </a:pPr>
            <a:endParaRPr lang="en-US" sz="3600" b="1" baseline="30000" dirty="0" smtClean="0"/>
          </a:p>
          <a:p>
            <a:pPr marL="0" indent="0">
              <a:buNone/>
            </a:pPr>
            <a:r>
              <a:rPr lang="en-US" sz="3600" b="1" baseline="30000" dirty="0" smtClean="0"/>
              <a:t>12</a:t>
            </a:r>
            <a:r>
              <a:rPr lang="en-US" sz="3600" b="1" baseline="30000" dirty="0"/>
              <a:t> </a:t>
            </a:r>
            <a:r>
              <a:rPr lang="en-US" sz="3600" dirty="0"/>
              <a:t>In the thirty-ninth year of his reign Asa was afflicted with a disease in his feet. Though his disease was severe, even in his illness he did not seek help from the </a:t>
            </a:r>
            <a:r>
              <a:rPr lang="en-US" sz="3600" cap="small" dirty="0"/>
              <a:t>Lord</a:t>
            </a:r>
            <a:r>
              <a:rPr lang="en-US" sz="3600" dirty="0"/>
              <a:t>, but only from the physicians. </a:t>
            </a:r>
            <a:endParaRPr lang="en-US" sz="3600" dirty="0" smtClean="0"/>
          </a:p>
          <a:p>
            <a:pPr marL="0" indent="0">
              <a:buNone/>
            </a:pPr>
            <a:endParaRPr lang="en-US" sz="3600" b="1" baseline="30000" dirty="0" smtClean="0"/>
          </a:p>
          <a:p>
            <a:pPr marL="0" indent="0">
              <a:buNone/>
            </a:pPr>
            <a:r>
              <a:rPr lang="en-US" sz="3600" b="1" baseline="30000" dirty="0" smtClean="0"/>
              <a:t>13</a:t>
            </a:r>
            <a:r>
              <a:rPr lang="en-US" sz="3600" b="1" baseline="30000" dirty="0"/>
              <a:t> </a:t>
            </a:r>
            <a:r>
              <a:rPr lang="en-US" sz="3600" dirty="0"/>
              <a:t>Then in the forty-first year of his reign Asa died and rested with his ancestors.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9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225"/>
            <a:ext cx="70104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1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456267"/>
          </a:xfrm>
        </p:spPr>
        <p:txBody>
          <a:bodyPr/>
          <a:lstStyle/>
          <a:p>
            <a:r>
              <a:rPr lang="en-US" dirty="0" smtClean="0"/>
              <a:t>Recluse Billionaire dies in house fire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2743200" cy="3395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990600"/>
            <a:ext cx="4547616" cy="255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827169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Hebrews 2:1-4 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364913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/>
              <a:t>We must pay the most careful attention, therefore, to what we have heard, so that we do not drift away. </a:t>
            </a:r>
            <a:r>
              <a:rPr lang="en-US" sz="3200" b="1" baseline="30000" dirty="0"/>
              <a:t>2 </a:t>
            </a:r>
            <a:r>
              <a:rPr lang="en-US" sz="3200" dirty="0"/>
              <a:t>For since the message spoken through angels was binding, and every violation and disobedience received its just punishment, </a:t>
            </a:r>
            <a:r>
              <a:rPr lang="en-US" sz="3200" b="1" baseline="30000" dirty="0"/>
              <a:t>3 </a:t>
            </a:r>
            <a:r>
              <a:rPr lang="en-US" sz="3200" dirty="0"/>
              <a:t>how shall we escape if we ignore so great a salvation? This salvation, which was first announced by the Lord, was confirmed to us by those who heard him. </a:t>
            </a:r>
            <a:r>
              <a:rPr lang="en-US" sz="3200" b="1" baseline="30000" dirty="0"/>
              <a:t>4 </a:t>
            </a:r>
            <a:r>
              <a:rPr lang="en-US" sz="3200" dirty="0"/>
              <a:t>God also testified to it by signs, wonders and various miracles, and by gifts of the Holy Spirit distributed according to his will.</a:t>
            </a:r>
          </a:p>
        </p:txBody>
      </p:sp>
    </p:spTree>
    <p:extLst>
      <p:ext uri="{BB962C8B-B14F-4D97-AF65-F5344CB8AC3E}">
        <p14:creationId xmlns:p14="http://schemas.microsoft.com/office/powerpoint/2010/main" val="11964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1456267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Walking in the riches of Christ</a:t>
            </a:r>
            <a:br>
              <a:rPr lang="en-US" sz="4400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colossians</a:t>
            </a:r>
            <a:r>
              <a:rPr lang="en-US" b="1" dirty="0" smtClean="0">
                <a:solidFill>
                  <a:srgbClr val="FFC000"/>
                </a:solidFill>
              </a:rPr>
              <a:t> 1:24-28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2142070"/>
            <a:ext cx="88392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baseline="30000" dirty="0"/>
              <a:t>24 </a:t>
            </a:r>
            <a:r>
              <a:rPr lang="en-US" sz="4000" dirty="0"/>
              <a:t>Now I rejoice in what I am suffering for you, and I fill up in my flesh what is still lacking in regard to Christ’s afflictions, for the sake of his body, which is the church. </a:t>
            </a:r>
            <a:r>
              <a:rPr lang="en-US" sz="4000" b="1" baseline="30000" dirty="0"/>
              <a:t>25 </a:t>
            </a:r>
            <a:r>
              <a:rPr lang="en-US" sz="4000" dirty="0"/>
              <a:t>I have become </a:t>
            </a:r>
            <a:r>
              <a:rPr lang="en-US" sz="4000" dirty="0">
                <a:solidFill>
                  <a:srgbClr val="FFC000"/>
                </a:solidFill>
              </a:rPr>
              <a:t>its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FFC000"/>
                </a:solidFill>
              </a:rPr>
              <a:t>servant</a:t>
            </a:r>
            <a:r>
              <a:rPr lang="en-US" sz="4000" dirty="0"/>
              <a:t> by the commission God gave me to present to you the word of God in its fullness</a:t>
            </a:r>
            <a:r>
              <a:rPr lang="en-US" sz="4000" dirty="0" smtClean="0"/>
              <a:t>—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57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 </a:t>
            </a:r>
            <a:r>
              <a:rPr lang="en-US" sz="4800" b="1" baseline="30000" dirty="0"/>
              <a:t>26 </a:t>
            </a:r>
            <a:r>
              <a:rPr lang="en-US" sz="4800" dirty="0"/>
              <a:t>the mystery that has been kept hidden for ages and generations, but is now disclosed to the Lord’s people. </a:t>
            </a:r>
            <a:r>
              <a:rPr lang="en-US" sz="4800" b="1" baseline="30000" dirty="0"/>
              <a:t>27 </a:t>
            </a:r>
            <a:r>
              <a:rPr lang="en-US" sz="4800" dirty="0"/>
              <a:t>To them God has chosen to make known among the Gentiles the glorious riches of this mystery, which is </a:t>
            </a:r>
            <a:r>
              <a:rPr lang="en-US" sz="4800" dirty="0">
                <a:solidFill>
                  <a:srgbClr val="FFC000"/>
                </a:solidFill>
              </a:rPr>
              <a:t>Christ in you, the hope of glory.</a:t>
            </a:r>
            <a:endParaRPr lang="en-US" sz="4800" dirty="0"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3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598569" cy="60959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The Say/Do Gap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0574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 </a:t>
            </a:r>
            <a:endParaRPr lang="en-US" sz="40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15809"/>
            <a:ext cx="4343400" cy="519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24849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If we do not </a:t>
            </a:r>
            <a:r>
              <a:rPr lang="en-US" sz="3600" u="sng" dirty="0" smtClean="0"/>
              <a:t>do</a:t>
            </a:r>
            <a:r>
              <a:rPr lang="en-US" sz="3600" dirty="0" smtClean="0"/>
              <a:t> what the LORD says then we really don’t </a:t>
            </a:r>
            <a:r>
              <a:rPr lang="en-US" sz="3600" u="sng" dirty="0" smtClean="0"/>
              <a:t>believe</a:t>
            </a:r>
            <a:r>
              <a:rPr lang="en-US" sz="3600" dirty="0" smtClean="0"/>
              <a:t> Him at His Word.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04801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and Action are inseparable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0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000"/>
                </a:solidFill>
              </a:rPr>
              <a:t>Paul struggled for others to see their growth. 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1" y="2142068"/>
            <a:ext cx="8477249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/>
              <a:t>I rejoice in what I am suffering for you, and I fill up in my flesh what is still lacking in regard to Christ’s afflictions, for the sake of his body, which is the church. </a:t>
            </a:r>
          </a:p>
        </p:txBody>
      </p:sp>
    </p:spTree>
    <p:extLst>
      <p:ext uri="{BB962C8B-B14F-4D97-AF65-F5344CB8AC3E}">
        <p14:creationId xmlns:p14="http://schemas.microsoft.com/office/powerpoint/2010/main" val="2729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142068"/>
            <a:ext cx="89154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baseline="30000" dirty="0" smtClean="0"/>
              <a:t>19</a:t>
            </a:r>
            <a:r>
              <a:rPr lang="en-US" sz="4000" b="1" baseline="30000" dirty="0"/>
              <a:t> </a:t>
            </a:r>
            <a:r>
              <a:rPr lang="en-US" sz="4000" dirty="0"/>
              <a:t>my little children, for whom I am again in the anguish of childbirth until Christ is formed in you! </a:t>
            </a:r>
            <a:r>
              <a:rPr lang="en-US" sz="4000" b="1" baseline="30000" dirty="0"/>
              <a:t>20 </a:t>
            </a:r>
            <a:r>
              <a:rPr lang="en-US" sz="4000" dirty="0"/>
              <a:t>I wish I could be present with you now and change my tone, for I am perplexed about you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Galatians 4:19,20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Why Paul prayed for believers</a:t>
            </a:r>
            <a:br>
              <a:rPr lang="en-US" sz="4000" b="1" dirty="0" smtClean="0">
                <a:solidFill>
                  <a:srgbClr val="FFC000"/>
                </a:solidFill>
              </a:rPr>
            </a:br>
            <a:r>
              <a:rPr lang="en-US" sz="4000" b="1" dirty="0" smtClean="0">
                <a:solidFill>
                  <a:srgbClr val="FFC000"/>
                </a:solidFill>
              </a:rPr>
              <a:t>Ephesians 3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2142068"/>
            <a:ext cx="8915400" cy="36491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b="1" baseline="30000" dirty="0"/>
              <a:t>14 </a:t>
            </a:r>
            <a:r>
              <a:rPr lang="en-US" sz="3900" dirty="0"/>
              <a:t>For this cause I bow my knees unto the Father of our Lord Jesus Christ,</a:t>
            </a:r>
          </a:p>
          <a:p>
            <a:pPr marL="0" indent="0">
              <a:buNone/>
            </a:pPr>
            <a:r>
              <a:rPr lang="en-US" sz="3900" b="1" baseline="30000" dirty="0"/>
              <a:t>15 </a:t>
            </a:r>
            <a:r>
              <a:rPr lang="en-US" sz="3900" dirty="0"/>
              <a:t>Of whom the whole family in heaven and earth is named,</a:t>
            </a:r>
          </a:p>
          <a:p>
            <a:pPr marL="0" indent="0">
              <a:buNone/>
            </a:pPr>
            <a:r>
              <a:rPr lang="en-US" sz="3900" b="1" baseline="30000" dirty="0"/>
              <a:t>16 </a:t>
            </a:r>
            <a:r>
              <a:rPr lang="en-US" sz="3900" dirty="0"/>
              <a:t>That he would grant you, according to the riches of his glory, to be strengthened with might by his Spirit in the inner man;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2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107</Words>
  <Application>Microsoft Office PowerPoint</Application>
  <PresentationFormat>On-screen Show (4:3)</PresentationFormat>
  <Paragraphs>39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Celestial</vt:lpstr>
      <vt:lpstr>1_Celestial</vt:lpstr>
      <vt:lpstr>PowerPoint Presentation</vt:lpstr>
      <vt:lpstr>PowerPoint Presentation</vt:lpstr>
      <vt:lpstr>Walking in the riches of Christ colossians 1:24-28</vt:lpstr>
      <vt:lpstr>PowerPoint Presentation</vt:lpstr>
      <vt:lpstr>The Say/Do Gap</vt:lpstr>
      <vt:lpstr>PowerPoint Presentation</vt:lpstr>
      <vt:lpstr>Paul struggled for others to see their growth. </vt:lpstr>
      <vt:lpstr>PowerPoint Presentation</vt:lpstr>
      <vt:lpstr>Why Paul prayed for believers Ephesians 3</vt:lpstr>
      <vt:lpstr>PowerPoint Presentation</vt:lpstr>
      <vt:lpstr>Asa: An example of following    2 chron 15,16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minutes later…..    2 Chron 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Recluse Billionaire dies in house fire</vt:lpstr>
      <vt:lpstr>Hebrews 2:1-4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Lamb</dc:creator>
  <cp:lastModifiedBy>LifeGate</cp:lastModifiedBy>
  <cp:revision>14</cp:revision>
  <dcterms:created xsi:type="dcterms:W3CDTF">2024-12-14T17:51:37Z</dcterms:created>
  <dcterms:modified xsi:type="dcterms:W3CDTF">2024-12-15T16:29:54Z</dcterms:modified>
</cp:coreProperties>
</file>