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47" r:id="rId3"/>
    <p:sldId id="364" r:id="rId4"/>
    <p:sldId id="358" r:id="rId5"/>
    <p:sldId id="363" r:id="rId6"/>
    <p:sldId id="359" r:id="rId7"/>
    <p:sldId id="346" r:id="rId8"/>
    <p:sldId id="342" r:id="rId9"/>
    <p:sldId id="361" r:id="rId10"/>
    <p:sldId id="370" r:id="rId11"/>
    <p:sldId id="368" r:id="rId12"/>
    <p:sldId id="362" r:id="rId13"/>
    <p:sldId id="369" r:id="rId14"/>
    <p:sldId id="367" r:id="rId15"/>
    <p:sldId id="332" r:id="rId16"/>
    <p:sldId id="334" r:id="rId17"/>
    <p:sldId id="333" r:id="rId18"/>
    <p:sldId id="272" r:id="rId19"/>
    <p:sldId id="371" r:id="rId20"/>
    <p:sldId id="365" r:id="rId21"/>
    <p:sldId id="366" r:id="rId22"/>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333333"/>
    <a:srgbClr val="35759D"/>
    <a:srgbClr val="000000"/>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2</a:t>
            </a:fld>
            <a:endParaRPr lang="en-US" altLang="en-US"/>
          </a:p>
        </p:txBody>
      </p:sp>
    </p:spTree>
    <p:extLst>
      <p:ext uri="{BB962C8B-B14F-4D97-AF65-F5344CB8AC3E}">
        <p14:creationId xmlns:p14="http://schemas.microsoft.com/office/powerpoint/2010/main" val="8713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62FE-F8D6-418F-A017-284762CA26E0}" type="slidenum">
              <a:rPr lang="en-US" altLang="en-US"/>
              <a:pPr/>
              <a:t>18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5486400"/>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March 30</a:t>
            </a:r>
            <a:r>
              <a:rPr lang="en-US" sz="3600" b="1" baseline="30000" dirty="0" smtClean="0">
                <a:ln w="11430"/>
                <a:effectLst>
                  <a:glow rad="101600">
                    <a:schemeClr val="accent6">
                      <a:satMod val="175000"/>
                      <a:alpha val="40000"/>
                    </a:schemeClr>
                  </a:glow>
                  <a:outerShdw blurRad="50800" dist="39000" dir="5460000" algn="tl">
                    <a:srgbClr val="000000">
                      <a:alpha val="38000"/>
                    </a:srgbClr>
                  </a:outerShdw>
                </a:effectLst>
              </a:rPr>
              <a:t>th</a:t>
            </a:r>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sp>
        <p:nvSpPr>
          <p:cNvPr id="4" name="TextBox 3"/>
          <p:cNvSpPr txBox="1"/>
          <p:nvPr/>
        </p:nvSpPr>
        <p:spPr>
          <a:xfrm>
            <a:off x="457200" y="4162961"/>
            <a:ext cx="8305800" cy="1323439"/>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God Outmaneuvered </a:t>
            </a:r>
          </a:p>
          <a:p>
            <a:r>
              <a:rPr lang="en-US" sz="4000" b="1" dirty="0" smtClean="0">
                <a:solidFill>
                  <a:srgbClr val="FFFF00"/>
                </a:solidFill>
                <a:effectLst>
                  <a:outerShdw blurRad="38100" dist="38100" dir="2700000" algn="tl">
                    <a:srgbClr val="000000">
                      <a:alpha val="43137"/>
                    </a:srgbClr>
                  </a:outerShdw>
                </a:effectLst>
              </a:rPr>
              <a:t>The Enemy At The Cross </a:t>
            </a:r>
            <a:endParaRPr lang="en-US" sz="4000" b="1" dirty="0">
              <a:solidFill>
                <a:srgbClr val="FFFF00"/>
              </a:solidFill>
              <a:effectLst>
                <a:outerShdw blurRad="38100" dist="38100" dir="2700000" algn="tl">
                  <a:srgbClr val="000000">
                    <a:alpha val="43137"/>
                  </a:srgbClr>
                </a:outerShdw>
              </a:effectLst>
            </a:endParaRPr>
          </a:p>
        </p:txBody>
      </p:sp>
      <p:pic>
        <p:nvPicPr>
          <p:cNvPr id="1026" name="Picture 2" descr="Crucifixion Jesus Christ Cross Sunset Photography Religious Backdrop S"/>
          <p:cNvPicPr>
            <a:picLocks noChangeAspect="1" noChangeArrowheads="1"/>
          </p:cNvPicPr>
          <p:nvPr/>
        </p:nvPicPr>
        <p:blipFill rotWithShape="1">
          <a:blip r:embed="rId4">
            <a:extLst>
              <a:ext uri="{28A0092B-C50C-407E-A947-70E740481C1C}">
                <a14:useLocalDpi xmlns:a14="http://schemas.microsoft.com/office/drawing/2010/main" val="0"/>
              </a:ext>
            </a:extLst>
          </a:blip>
          <a:srcRect l="-186" t="10486" r="186" b="23324"/>
          <a:stretch/>
        </p:blipFill>
        <p:spPr bwMode="auto">
          <a:xfrm>
            <a:off x="2324100" y="223284"/>
            <a:ext cx="4572000" cy="3865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11" y="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 THROUGH THE GOSPEL</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OUT MANEUVERED THE  ENEMY</a:t>
            </a:r>
          </a:p>
        </p:txBody>
      </p:sp>
      <p:sp>
        <p:nvSpPr>
          <p:cNvPr id="2" name="TextBox 1"/>
          <p:cNvSpPr txBox="1"/>
          <p:nvPr/>
        </p:nvSpPr>
        <p:spPr>
          <a:xfrm>
            <a:off x="304799" y="2089919"/>
            <a:ext cx="8660219" cy="1200329"/>
          </a:xfrm>
          <a:prstGeom prst="rect">
            <a:avLst/>
          </a:prstGeom>
          <a:noFill/>
        </p:spPr>
        <p:txBody>
          <a:bodyPr wrap="square" rtlCol="0">
            <a:spAutoFit/>
          </a:bodyPr>
          <a:lstStyle/>
          <a:p>
            <a:pPr algn="l"/>
            <a:r>
              <a:rPr lang="en-US" dirty="0" smtClean="0">
                <a:solidFill>
                  <a:srgbClr val="FFFF00"/>
                </a:solidFill>
              </a:rPr>
              <a:t>He did it through the </a:t>
            </a:r>
            <a:r>
              <a:rPr lang="en-US" dirty="0" smtClean="0"/>
              <a:t>mystery of God coming cloaked in weakness as a Man </a:t>
            </a:r>
            <a:r>
              <a:rPr lang="en-US" dirty="0" smtClean="0">
                <a:solidFill>
                  <a:srgbClr val="FFFF00"/>
                </a:solidFill>
              </a:rPr>
              <a:t>and FULLY SALVAGING His original plan of having a Bride For His Son</a:t>
            </a:r>
            <a:endParaRPr lang="en-US" dirty="0">
              <a:solidFill>
                <a:srgbClr val="FFFF00"/>
              </a:solidFill>
            </a:endParaRPr>
          </a:p>
        </p:txBody>
      </p:sp>
      <p:sp>
        <p:nvSpPr>
          <p:cNvPr id="4" name="TextBox 3"/>
          <p:cNvSpPr txBox="1"/>
          <p:nvPr/>
        </p:nvSpPr>
        <p:spPr>
          <a:xfrm>
            <a:off x="315431" y="3453479"/>
            <a:ext cx="8610599" cy="1200329"/>
          </a:xfrm>
          <a:prstGeom prst="rect">
            <a:avLst/>
          </a:prstGeom>
          <a:noFill/>
        </p:spPr>
        <p:txBody>
          <a:bodyPr wrap="square" rtlCol="0">
            <a:spAutoFit/>
          </a:bodyPr>
          <a:lstStyle/>
          <a:p>
            <a:pPr algn="l"/>
            <a:r>
              <a:rPr lang="en-US" dirty="0" smtClean="0"/>
              <a:t>On the CROSS Jesus paid for every debt owed by all mankind – everything was covered – no sin was not recompensed – they were all PAID IN FULL</a:t>
            </a:r>
            <a:endParaRPr lang="en-US" dirty="0"/>
          </a:p>
        </p:txBody>
      </p:sp>
      <p:sp>
        <p:nvSpPr>
          <p:cNvPr id="6" name="TextBox 5"/>
          <p:cNvSpPr txBox="1"/>
          <p:nvPr/>
        </p:nvSpPr>
        <p:spPr>
          <a:xfrm>
            <a:off x="233914" y="5596684"/>
            <a:ext cx="8847173" cy="523220"/>
          </a:xfrm>
          <a:prstGeom prst="rect">
            <a:avLst/>
          </a:prstGeom>
          <a:noFill/>
        </p:spPr>
        <p:txBody>
          <a:bodyPr wrap="square" rtlCol="0">
            <a:spAutoFit/>
          </a:bodyPr>
          <a:lstStyle/>
          <a:p>
            <a:pPr algn="l"/>
            <a:r>
              <a:rPr lang="en-US" sz="2800" dirty="0" smtClean="0"/>
              <a:t>HE RESTORED EVERYTHING THAT WAS STOLEN. </a:t>
            </a:r>
            <a:endParaRPr lang="en-US" sz="2800" dirty="0"/>
          </a:p>
        </p:txBody>
      </p:sp>
      <p:sp>
        <p:nvSpPr>
          <p:cNvPr id="3" name="Rectangle 2"/>
          <p:cNvSpPr/>
          <p:nvPr/>
        </p:nvSpPr>
        <p:spPr>
          <a:xfrm>
            <a:off x="269358" y="889590"/>
            <a:ext cx="8686800" cy="1200329"/>
          </a:xfrm>
          <a:prstGeom prst="rect">
            <a:avLst/>
          </a:prstGeom>
        </p:spPr>
        <p:txBody>
          <a:bodyPr wrap="square">
            <a:spAutoFit/>
          </a:bodyPr>
          <a:lstStyle/>
          <a:p>
            <a:r>
              <a:rPr lang="en-US" dirty="0" smtClean="0"/>
              <a:t>The </a:t>
            </a:r>
            <a:r>
              <a:rPr lang="en-US" dirty="0"/>
              <a:t>thief </a:t>
            </a:r>
            <a:r>
              <a:rPr lang="en-US" dirty="0" smtClean="0"/>
              <a:t>comes, </a:t>
            </a:r>
            <a:r>
              <a:rPr lang="en-US" dirty="0"/>
              <a:t>but </a:t>
            </a:r>
            <a:r>
              <a:rPr lang="en-US" dirty="0" smtClean="0"/>
              <a:t>to </a:t>
            </a:r>
            <a:r>
              <a:rPr lang="en-US" dirty="0"/>
              <a:t>steal, and to kill, and to destroy: I am come that they might have life, and that they might have </a:t>
            </a:r>
            <a:r>
              <a:rPr lang="en-US" i="1" dirty="0"/>
              <a:t>it</a:t>
            </a:r>
            <a:r>
              <a:rPr lang="en-US" dirty="0"/>
              <a:t> more abundantly. </a:t>
            </a:r>
            <a:r>
              <a:rPr lang="en-US" b="1" dirty="0"/>
              <a:t>John 10:10 (KJV) </a:t>
            </a:r>
            <a:endParaRPr lang="en-US" dirty="0"/>
          </a:p>
        </p:txBody>
      </p:sp>
      <p:sp>
        <p:nvSpPr>
          <p:cNvPr id="7" name="Rectangle 6"/>
          <p:cNvSpPr/>
          <p:nvPr/>
        </p:nvSpPr>
        <p:spPr>
          <a:xfrm>
            <a:off x="374800" y="4678645"/>
            <a:ext cx="8468830" cy="830997"/>
          </a:xfrm>
          <a:prstGeom prst="rect">
            <a:avLst/>
          </a:prstGeom>
        </p:spPr>
        <p:txBody>
          <a:bodyPr wrap="square">
            <a:spAutoFit/>
          </a:bodyPr>
          <a:lstStyle/>
          <a:p>
            <a:r>
              <a:rPr lang="en-US" dirty="0" smtClean="0">
                <a:solidFill>
                  <a:srgbClr val="FFFF00"/>
                </a:solidFill>
              </a:rPr>
              <a:t>Restore </a:t>
            </a:r>
            <a:r>
              <a:rPr lang="en-US" dirty="0">
                <a:solidFill>
                  <a:srgbClr val="FFFF00"/>
                </a:solidFill>
              </a:rPr>
              <a:t>us, O God; make your face shine upon us, that we may be saved. </a:t>
            </a:r>
            <a:r>
              <a:rPr lang="en-US" b="1" dirty="0">
                <a:solidFill>
                  <a:srgbClr val="FFFF00"/>
                </a:solidFill>
              </a:rPr>
              <a:t>Psalm 80:3 (NIV) </a:t>
            </a:r>
            <a:endParaRPr lang="en-US" dirty="0">
              <a:solidFill>
                <a:srgbClr val="FFFF00"/>
              </a:solidFill>
            </a:endParaRPr>
          </a:p>
        </p:txBody>
      </p:sp>
      <p:sp>
        <p:nvSpPr>
          <p:cNvPr id="8" name="TextBox 7"/>
          <p:cNvSpPr txBox="1"/>
          <p:nvPr/>
        </p:nvSpPr>
        <p:spPr>
          <a:xfrm>
            <a:off x="251637" y="6271399"/>
            <a:ext cx="8847173" cy="461665"/>
          </a:xfrm>
          <a:prstGeom prst="rect">
            <a:avLst/>
          </a:prstGeom>
          <a:noFill/>
        </p:spPr>
        <p:txBody>
          <a:bodyPr wrap="square" rtlCol="0">
            <a:spAutoFit/>
          </a:bodyPr>
          <a:lstStyle/>
          <a:p>
            <a:r>
              <a:rPr lang="en-US" dirty="0" smtClean="0">
                <a:solidFill>
                  <a:srgbClr val="FFFF00"/>
                </a:solidFill>
              </a:rPr>
              <a:t>HE ALSO UNLOCKED THE STOREHOUSE OF HEAVEN. </a:t>
            </a:r>
            <a:endParaRPr lang="en-US" dirty="0">
              <a:solidFill>
                <a:srgbClr val="FFFF00"/>
              </a:solidFill>
            </a:endParaRPr>
          </a:p>
        </p:txBody>
      </p:sp>
    </p:spTree>
    <p:extLst>
      <p:ext uri="{BB962C8B-B14F-4D97-AF65-F5344CB8AC3E}">
        <p14:creationId xmlns:p14="http://schemas.microsoft.com/office/powerpoint/2010/main" val="35086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902" y="76200"/>
            <a:ext cx="8686800" cy="6740307"/>
          </a:xfrm>
          <a:prstGeom prst="rect">
            <a:avLst/>
          </a:prstGeom>
        </p:spPr>
        <p:txBody>
          <a:bodyPr wrap="square">
            <a:spAutoFit/>
          </a:bodyPr>
          <a:lstStyle/>
          <a:p>
            <a:pPr marL="342900" lvl="0" indent="-342900" algn="l">
              <a:buFont typeface="Arial" panose="020B0604020202020204" pitchFamily="34" charset="0"/>
              <a:buChar char="•"/>
            </a:pPr>
            <a:r>
              <a:rPr lang="en-US" dirty="0"/>
              <a:t>OUR INEPTITUDE  (WEAKNESSES) – LACK OF PERSEVERING INTERCESSION </a:t>
            </a:r>
          </a:p>
          <a:p>
            <a:pPr marL="342900" lvl="0" indent="-342900" algn="l">
              <a:buFont typeface="Arial" panose="020B0604020202020204" pitchFamily="34" charset="0"/>
              <a:buChar char="•"/>
            </a:pPr>
            <a:r>
              <a:rPr lang="en-US" dirty="0"/>
              <a:t>OUR BROKEN RELATIONSHIP SKILLS – FULL OF SOULISH-FLESHLY IRRITABILITY, OFFENDED SPIRIT, UNSANCTIFIED QUIRKY ATTITUDES. </a:t>
            </a:r>
          </a:p>
          <a:p>
            <a:pPr marL="342900" lvl="0" indent="-342900" algn="l">
              <a:buFont typeface="Arial" panose="020B0604020202020204" pitchFamily="34" charset="0"/>
              <a:buChar char="•"/>
            </a:pPr>
            <a:r>
              <a:rPr lang="en-US" dirty="0"/>
              <a:t>OUR INSURMOUNTABLE SENSE OF  POWERLESSNESS FACING PROBLEMS IN THE CHURCH AND IN THE COMMUNITY.  </a:t>
            </a:r>
          </a:p>
          <a:p>
            <a:pPr marL="342900" lvl="0" indent="-342900" algn="l">
              <a:buFont typeface="Arial" panose="020B0604020202020204" pitchFamily="34" charset="0"/>
              <a:buChar char="•"/>
            </a:pPr>
            <a:r>
              <a:rPr lang="en-US" dirty="0"/>
              <a:t>OUR CONSTANT HEAVINESS AND WEARINESS.</a:t>
            </a:r>
          </a:p>
          <a:p>
            <a:pPr marL="342900" lvl="0" indent="-342900" algn="l">
              <a:buFont typeface="Arial" panose="020B0604020202020204" pitchFamily="34" charset="0"/>
              <a:buChar char="•"/>
            </a:pPr>
            <a:r>
              <a:rPr lang="en-US" dirty="0"/>
              <a:t>OUR LACK OF EXPECTATION AND FAITH FOR IMMEDIATE ANSWERS.</a:t>
            </a:r>
          </a:p>
          <a:p>
            <a:pPr marL="342900" lvl="0" indent="-342900" algn="l">
              <a:buFont typeface="Arial" panose="020B0604020202020204" pitchFamily="34" charset="0"/>
              <a:buChar char="•"/>
            </a:pPr>
            <a:r>
              <a:rPr lang="en-US" dirty="0"/>
              <a:t>OUR LACK OF HOLY SPIRIT UNCTION AND BAPTISMS OF POWER TO EFFECTUALLY WIN THE LOST</a:t>
            </a:r>
          </a:p>
          <a:p>
            <a:pPr marL="342900" lvl="0" indent="-342900" algn="l">
              <a:buFont typeface="Arial" panose="020B0604020202020204" pitchFamily="34" charset="0"/>
              <a:buChar char="•"/>
            </a:pPr>
            <a:r>
              <a:rPr lang="en-US" dirty="0"/>
              <a:t>SOCIAL AND GOVERNMENTAL STRUCTURAL SYSTEM COLLAPSE</a:t>
            </a:r>
          </a:p>
          <a:p>
            <a:pPr marL="342900" lvl="0" indent="-342900" algn="l">
              <a:buFont typeface="Arial" panose="020B0604020202020204" pitchFamily="34" charset="0"/>
              <a:buChar char="•"/>
            </a:pPr>
            <a:r>
              <a:rPr lang="en-US" dirty="0"/>
              <a:t>GENERATIONAL SIN AND LIMITATIONS</a:t>
            </a:r>
          </a:p>
          <a:p>
            <a:pPr marL="342900" lvl="0" indent="-342900" algn="l">
              <a:buFont typeface="Arial" panose="020B0604020202020204" pitchFamily="34" charset="0"/>
              <a:buChar char="•"/>
            </a:pPr>
            <a:r>
              <a:rPr lang="en-US" dirty="0" smtClean="0"/>
              <a:t>POOR FINANCIAL DECISIONS, AND </a:t>
            </a:r>
            <a:r>
              <a:rPr lang="en-US" dirty="0"/>
              <a:t>IMPOSSIBILITIES</a:t>
            </a:r>
          </a:p>
          <a:p>
            <a:pPr marL="342900" lvl="0" indent="-342900" algn="l">
              <a:buFont typeface="Arial" panose="020B0604020202020204" pitchFamily="34" charset="0"/>
              <a:buChar char="•"/>
            </a:pPr>
            <a:r>
              <a:rPr lang="en-US" dirty="0"/>
              <a:t>CONSTANT SICKNESS AND INFIRMITIES  </a:t>
            </a:r>
          </a:p>
        </p:txBody>
      </p:sp>
    </p:spTree>
    <p:extLst>
      <p:ext uri="{BB962C8B-B14F-4D97-AF65-F5344CB8AC3E}">
        <p14:creationId xmlns:p14="http://schemas.microsoft.com/office/powerpoint/2010/main" val="804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79" y="228600"/>
            <a:ext cx="8686800" cy="1569660"/>
          </a:xfrm>
          <a:prstGeom prst="rect">
            <a:avLst/>
          </a:prstGeom>
        </p:spPr>
        <p:txBody>
          <a:bodyPr wrap="square">
            <a:spAutoFit/>
          </a:bodyPr>
          <a:lstStyle/>
          <a:p>
            <a:r>
              <a:rPr lang="en-US" b="1" dirty="0"/>
              <a:t>GOD PAID THE ULTIMATE PRICE FOR US TO BE SAVED – BUT WE CANNOT ENTER INTO THE BLESSINGS OF THIS PROVISION WITHOUT – </a:t>
            </a:r>
            <a:r>
              <a:rPr lang="en-US" b="1" dirty="0" smtClean="0"/>
              <a:t>FAITH/ </a:t>
            </a:r>
            <a:r>
              <a:rPr lang="en-US" b="1" dirty="0"/>
              <a:t>REPENTANCE – AND TURNING AWAY FROM OUR SIN</a:t>
            </a:r>
            <a:endParaRPr lang="en-US" dirty="0"/>
          </a:p>
        </p:txBody>
      </p:sp>
      <p:sp>
        <p:nvSpPr>
          <p:cNvPr id="3" name="Rectangle 2"/>
          <p:cNvSpPr/>
          <p:nvPr/>
        </p:nvSpPr>
        <p:spPr>
          <a:xfrm>
            <a:off x="427074" y="4191000"/>
            <a:ext cx="8382000" cy="2308324"/>
          </a:xfrm>
          <a:prstGeom prst="rect">
            <a:avLst/>
          </a:prstGeom>
        </p:spPr>
        <p:txBody>
          <a:bodyPr wrap="square">
            <a:spAutoFit/>
          </a:bodyPr>
          <a:lstStyle/>
          <a:p>
            <a:r>
              <a:rPr lang="en-US" b="1" dirty="0" smtClean="0">
                <a:solidFill>
                  <a:srgbClr val="FFFF00"/>
                </a:solidFill>
              </a:rPr>
              <a:t>“DEAR </a:t>
            </a:r>
            <a:r>
              <a:rPr lang="en-US" b="1" dirty="0">
                <a:solidFill>
                  <a:srgbClr val="FFFF00"/>
                </a:solidFill>
              </a:rPr>
              <a:t>PRECIOUS </a:t>
            </a:r>
            <a:r>
              <a:rPr lang="en-US" b="1" dirty="0" smtClean="0">
                <a:solidFill>
                  <a:srgbClr val="FFFF00"/>
                </a:solidFill>
              </a:rPr>
              <a:t>FATHER, </a:t>
            </a:r>
            <a:r>
              <a:rPr lang="en-US" b="1" dirty="0">
                <a:solidFill>
                  <a:srgbClr val="FFFF00"/>
                </a:solidFill>
              </a:rPr>
              <a:t>IN THE NAME OF THE LORD JESUS – WE COUNT ALL THESE THINGS AS DEFEATED – FORGIVEN – COVERED – DISARMED – BROKEN – DISABLED – AND OVERCOME BY HIS WORK ON THE CROSS – THAT YOU HAVE APPLIED TO OUR ACCOUNT</a:t>
            </a:r>
            <a:endParaRPr lang="en-US" dirty="0">
              <a:solidFill>
                <a:srgbClr val="FFFF00"/>
              </a:solidFill>
            </a:endParaRPr>
          </a:p>
        </p:txBody>
      </p:sp>
      <p:pic>
        <p:nvPicPr>
          <p:cNvPr id="10242" name="Picture 2" descr="Repentance and Faith - Linda Markowitz Ministri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277" b="11813"/>
          <a:stretch/>
        </p:blipFill>
        <p:spPr bwMode="auto">
          <a:xfrm>
            <a:off x="2093532" y="1905000"/>
            <a:ext cx="4769094" cy="200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3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9067800" cy="5078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7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Gospel Makes Us Blessed But Also Responsible </a:t>
            </a:r>
            <a:endParaRPr lang="en-US" sz="27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3074" name="Picture 2" descr="Flood barriers for doors - 3 ways to protect from flooding"/>
          <p:cNvPicPr>
            <a:picLocks noChangeAspect="1" noChangeArrowheads="1"/>
          </p:cNvPicPr>
          <p:nvPr/>
        </p:nvPicPr>
        <p:blipFill rotWithShape="1">
          <a:blip r:embed="rId2">
            <a:extLst>
              <a:ext uri="{28A0092B-C50C-407E-A947-70E740481C1C}">
                <a14:useLocalDpi xmlns:a14="http://schemas.microsoft.com/office/drawing/2010/main" val="0"/>
              </a:ext>
            </a:extLst>
          </a:blip>
          <a:srcRect t="6288"/>
          <a:stretch/>
        </p:blipFill>
        <p:spPr bwMode="auto">
          <a:xfrm>
            <a:off x="3059157" y="4134892"/>
            <a:ext cx="5932443" cy="25707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6567" y="594012"/>
            <a:ext cx="8534400" cy="707886"/>
          </a:xfrm>
          <a:prstGeom prst="rect">
            <a:avLst/>
          </a:prstGeom>
        </p:spPr>
        <p:txBody>
          <a:bodyPr wrap="square">
            <a:spAutoFit/>
          </a:bodyPr>
          <a:lstStyle/>
          <a:p>
            <a:r>
              <a:rPr lang="en-US" sz="2000" dirty="0" smtClean="0"/>
              <a:t>For </a:t>
            </a:r>
            <a:r>
              <a:rPr lang="en-US" sz="2000" dirty="0"/>
              <a:t>I am not ashamed of the gospel of Christ: for it is the power of God unto salvation to every one that believeth</a:t>
            </a:r>
            <a:r>
              <a:rPr lang="en-US" sz="2000" dirty="0" smtClean="0"/>
              <a:t>;  Romans 1:16,17</a:t>
            </a:r>
            <a:endParaRPr lang="en-US" sz="2000" dirty="0"/>
          </a:p>
        </p:txBody>
      </p:sp>
      <p:sp>
        <p:nvSpPr>
          <p:cNvPr id="5" name="Rectangle 4"/>
          <p:cNvSpPr/>
          <p:nvPr/>
        </p:nvSpPr>
        <p:spPr>
          <a:xfrm>
            <a:off x="-76200" y="2057400"/>
            <a:ext cx="2982957" cy="4431983"/>
          </a:xfrm>
          <a:prstGeom prst="rect">
            <a:avLst/>
          </a:prstGeom>
        </p:spPr>
        <p:txBody>
          <a:bodyPr wrap="square">
            <a:spAutoFit/>
          </a:bodyPr>
          <a:lstStyle/>
          <a:p>
            <a:r>
              <a:rPr lang="en-US" b="1" dirty="0">
                <a:solidFill>
                  <a:srgbClr val="FFFF00"/>
                </a:solidFill>
              </a:rPr>
              <a:t>You come to the help of those who gladly do right, who remember Your ways. But when we continued to sin against </a:t>
            </a:r>
            <a:r>
              <a:rPr lang="en-US" b="1" dirty="0" smtClean="0">
                <a:solidFill>
                  <a:srgbClr val="FFFF00"/>
                </a:solidFill>
              </a:rPr>
              <a:t>(Your ways), </a:t>
            </a:r>
            <a:r>
              <a:rPr lang="en-US" b="1" dirty="0">
                <a:solidFill>
                  <a:srgbClr val="FFFF00"/>
                </a:solidFill>
              </a:rPr>
              <a:t>You were angry. How then can we be saved?</a:t>
            </a:r>
            <a:r>
              <a:rPr lang="en-US" dirty="0">
                <a:solidFill>
                  <a:srgbClr val="FFFF00"/>
                </a:solidFill>
              </a:rPr>
              <a:t> </a:t>
            </a:r>
            <a:r>
              <a:rPr lang="en-US" sz="1800" b="1" dirty="0">
                <a:solidFill>
                  <a:srgbClr val="FFFF00"/>
                </a:solidFill>
              </a:rPr>
              <a:t>Isaiah </a:t>
            </a:r>
            <a:r>
              <a:rPr lang="en-US" sz="1800" b="1" dirty="0" smtClean="0">
                <a:solidFill>
                  <a:srgbClr val="FFFF00"/>
                </a:solidFill>
              </a:rPr>
              <a:t>64:4-5</a:t>
            </a:r>
            <a:endParaRPr lang="en-US" sz="1800" dirty="0">
              <a:solidFill>
                <a:srgbClr val="FFFF00"/>
              </a:solidFill>
            </a:endParaRPr>
          </a:p>
        </p:txBody>
      </p:sp>
      <p:pic>
        <p:nvPicPr>
          <p:cNvPr id="3076" name="Picture 4" descr="Sand Master 20 Sandbagging System For Skid Ste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85" t="19470" b="16382"/>
          <a:stretch/>
        </p:blipFill>
        <p:spPr bwMode="auto">
          <a:xfrm>
            <a:off x="5894868" y="1996262"/>
            <a:ext cx="3211918" cy="2000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15732" y="1981200"/>
            <a:ext cx="3075468" cy="1938992"/>
          </a:xfrm>
          <a:prstGeom prst="rect">
            <a:avLst/>
          </a:prstGeom>
          <a:noFill/>
        </p:spPr>
        <p:txBody>
          <a:bodyPr wrap="square" rtlCol="0">
            <a:spAutoFit/>
          </a:bodyPr>
          <a:lstStyle/>
          <a:p>
            <a:r>
              <a:rPr lang="en-US" dirty="0" smtClean="0"/>
              <a:t>You Can Say </a:t>
            </a:r>
            <a:r>
              <a:rPr lang="en-US" b="1" dirty="0" smtClean="0">
                <a:solidFill>
                  <a:srgbClr val="FFFF00"/>
                </a:solidFill>
              </a:rPr>
              <a:t>NO</a:t>
            </a:r>
            <a:r>
              <a:rPr lang="en-US" dirty="0" smtClean="0"/>
              <a:t> to the offer of the PROVISION and the RESPONSIBILITY</a:t>
            </a:r>
          </a:p>
          <a:p>
            <a:r>
              <a:rPr lang="en-US" dirty="0" smtClean="0"/>
              <a:t>To Use The provision</a:t>
            </a:r>
            <a:endParaRPr lang="en-US" dirty="0"/>
          </a:p>
        </p:txBody>
      </p:sp>
      <p:sp>
        <p:nvSpPr>
          <p:cNvPr id="7" name="Rectangle 6"/>
          <p:cNvSpPr/>
          <p:nvPr/>
        </p:nvSpPr>
        <p:spPr>
          <a:xfrm>
            <a:off x="-76200" y="1295400"/>
            <a:ext cx="9057167" cy="461665"/>
          </a:xfrm>
          <a:prstGeom prst="rect">
            <a:avLst/>
          </a:prstGeom>
        </p:spPr>
        <p:txBody>
          <a:bodyPr wrap="square">
            <a:spAutoFit/>
          </a:bodyPr>
          <a:lstStyle/>
          <a:p>
            <a:r>
              <a:rPr lang="en-US" dirty="0" smtClean="0">
                <a:solidFill>
                  <a:srgbClr val="FFFF00"/>
                </a:solidFill>
              </a:rPr>
              <a:t> “Woe </a:t>
            </a:r>
            <a:r>
              <a:rPr lang="en-US" dirty="0">
                <a:solidFill>
                  <a:srgbClr val="FFFF00"/>
                </a:solidFill>
              </a:rPr>
              <a:t>to me if I do not preach the gospel! </a:t>
            </a:r>
            <a:r>
              <a:rPr lang="en-US" dirty="0" smtClean="0">
                <a:solidFill>
                  <a:srgbClr val="FFFF00"/>
                </a:solidFill>
              </a:rPr>
              <a:t>“</a:t>
            </a:r>
            <a:r>
              <a:rPr lang="en-US" b="1" dirty="0" smtClean="0">
                <a:solidFill>
                  <a:srgbClr val="FFFF00"/>
                </a:solidFill>
              </a:rPr>
              <a:t>1 </a:t>
            </a:r>
            <a:r>
              <a:rPr lang="en-US" b="1" dirty="0">
                <a:solidFill>
                  <a:srgbClr val="FFFF00"/>
                </a:solidFill>
              </a:rPr>
              <a:t>Corinthians </a:t>
            </a:r>
            <a:r>
              <a:rPr lang="en-US" b="1" dirty="0" smtClean="0">
                <a:solidFill>
                  <a:srgbClr val="FFFF00"/>
                </a:solidFill>
              </a:rPr>
              <a:t>9:16</a:t>
            </a:r>
            <a:endParaRPr lang="en-US" dirty="0">
              <a:solidFill>
                <a:srgbClr val="FFFF00"/>
              </a:solidFill>
            </a:endParaRPr>
          </a:p>
        </p:txBody>
      </p:sp>
    </p:spTree>
    <p:extLst>
      <p:ext uri="{BB962C8B-B14F-4D97-AF65-F5344CB8AC3E}">
        <p14:creationId xmlns:p14="http://schemas.microsoft.com/office/powerpoint/2010/main" val="25126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5878532"/>
          </a:xfrm>
          <a:prstGeom prst="rect">
            <a:avLst/>
          </a:prstGeom>
        </p:spPr>
        <p:txBody>
          <a:bodyPr wrap="square">
            <a:spAutoFit/>
          </a:bodyPr>
          <a:lstStyle/>
          <a:p>
            <a:pPr algn="l"/>
            <a:r>
              <a:rPr lang="en-US" dirty="0" smtClean="0"/>
              <a:t> </a:t>
            </a:r>
            <a:r>
              <a:rPr lang="en-US" sz="2800" b="1" dirty="0"/>
              <a:t>I will betroth you to Me forever; I will betroth you in </a:t>
            </a:r>
            <a:r>
              <a:rPr lang="en-US" sz="2800" b="1" dirty="0">
                <a:solidFill>
                  <a:srgbClr val="FFFF00"/>
                </a:solidFill>
              </a:rPr>
              <a:t>righteousness</a:t>
            </a:r>
            <a:r>
              <a:rPr lang="en-US" b="1" dirty="0"/>
              <a:t> </a:t>
            </a:r>
            <a:r>
              <a:rPr lang="en-US" sz="1600" b="1" dirty="0"/>
              <a:t>(GOD WILL DO IT IN SUCH A WAY – NO NONE CAN SAY IT IS UNFAIR) </a:t>
            </a:r>
            <a:r>
              <a:rPr lang="en-US" b="1" dirty="0"/>
              <a:t>and </a:t>
            </a:r>
            <a:r>
              <a:rPr lang="en-US" sz="2800" b="1" dirty="0">
                <a:solidFill>
                  <a:srgbClr val="FFFF00"/>
                </a:solidFill>
              </a:rPr>
              <a:t>justice</a:t>
            </a:r>
            <a:r>
              <a:rPr lang="en-US" b="1" dirty="0"/>
              <a:t> </a:t>
            </a:r>
            <a:r>
              <a:rPr lang="en-US" sz="1600" b="1" dirty="0"/>
              <a:t>(THE CROSS WILL PAY FOR OUR REBELLIONS AND SIN), </a:t>
            </a:r>
            <a:r>
              <a:rPr lang="en-US" b="1" dirty="0"/>
              <a:t>in love </a:t>
            </a:r>
            <a:r>
              <a:rPr lang="en-US" sz="1600" b="1" dirty="0"/>
              <a:t>(HIS INITIATING MOTIVE WAS THAT </a:t>
            </a:r>
            <a:r>
              <a:rPr lang="en-US" sz="1600" b="1" dirty="0" smtClean="0"/>
              <a:t>HE </a:t>
            </a:r>
            <a:r>
              <a:rPr lang="en-US" sz="1600" b="1" dirty="0"/>
              <a:t>LOVED THE WORLD) </a:t>
            </a:r>
            <a:r>
              <a:rPr lang="en-US" sz="2800" b="1" dirty="0"/>
              <a:t>and compassion MERCY</a:t>
            </a:r>
            <a:r>
              <a:rPr lang="en-US" sz="2800" dirty="0"/>
              <a:t>  </a:t>
            </a:r>
            <a:r>
              <a:rPr lang="en-US" sz="1800" dirty="0" err="1"/>
              <a:t>RAHK-HAHMEEM</a:t>
            </a:r>
            <a:r>
              <a:rPr lang="en-US" sz="1800" dirty="0"/>
              <a:t>  7356– TENDER LOVE, COMPASSION </a:t>
            </a:r>
            <a:r>
              <a:rPr lang="en-US" sz="1800" dirty="0" smtClean="0"/>
              <a:t> (love for a child in the womb)  </a:t>
            </a:r>
            <a:r>
              <a:rPr lang="en-US" dirty="0"/>
              <a:t>. 20  </a:t>
            </a:r>
            <a:r>
              <a:rPr lang="en-US" sz="2800" dirty="0"/>
              <a:t>I will betroth you in faithfulness, and you will acknowledge the LORD. 21  "In that day I will respond</a:t>
            </a:r>
            <a:r>
              <a:rPr lang="en-US" dirty="0"/>
              <a:t> </a:t>
            </a:r>
            <a:r>
              <a:rPr lang="en-US" sz="1600" dirty="0"/>
              <a:t>(</a:t>
            </a:r>
            <a:r>
              <a:rPr lang="en-US" sz="1600" dirty="0" err="1"/>
              <a:t>Awnaw</a:t>
            </a:r>
            <a:r>
              <a:rPr lang="en-US" sz="1600" dirty="0"/>
              <a:t>- PAY ATTENTION – HEAR – ANSWER)</a:t>
            </a:r>
            <a:r>
              <a:rPr lang="en-US" dirty="0"/>
              <a:t>," </a:t>
            </a:r>
            <a:r>
              <a:rPr lang="en-US" sz="2800" dirty="0"/>
              <a:t>declares the LORD-- "I will respond to the skies, and they will respond to the earth; </a:t>
            </a:r>
            <a:r>
              <a:rPr lang="en-US" sz="1600" dirty="0"/>
              <a:t>(CONVICTION – ILLUMINATION – ARRESTING REVELATIONS – PENETRATING GRACE – OPENED HEAVENS – GOD-CONSCIOUSNESS – DIRECT REVELATION MINISTRY -</a:t>
            </a:r>
          </a:p>
          <a:p>
            <a:pPr algn="l"/>
            <a:r>
              <a:rPr lang="en-US" dirty="0"/>
              <a:t>22  </a:t>
            </a:r>
            <a:r>
              <a:rPr lang="en-US" sz="2800" dirty="0"/>
              <a:t>and the earth will respond to the grain, the new wine and </a:t>
            </a:r>
            <a:r>
              <a:rPr lang="en-US" sz="2800" dirty="0" smtClean="0"/>
              <a:t>oil.” </a:t>
            </a:r>
            <a:r>
              <a:rPr lang="en-US" dirty="0"/>
              <a:t>Hosea 2:19-22 (NIV)</a:t>
            </a:r>
          </a:p>
        </p:txBody>
      </p:sp>
    </p:spTree>
    <p:extLst>
      <p:ext uri="{BB962C8B-B14F-4D97-AF65-F5344CB8AC3E}">
        <p14:creationId xmlns:p14="http://schemas.microsoft.com/office/powerpoint/2010/main" val="33735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Is “Penal Substitutionary Atonement?” </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9218" name="Picture 2" descr="Problems with the Penal Substitutionary Atonement View - NICK NORBIE"/>
          <p:cNvPicPr>
            <a:picLocks noChangeAspect="1" noChangeArrowheads="1"/>
          </p:cNvPicPr>
          <p:nvPr/>
        </p:nvPicPr>
        <p:blipFill rotWithShape="1">
          <a:blip r:embed="rId2">
            <a:extLst>
              <a:ext uri="{28A0092B-C50C-407E-A947-70E740481C1C}">
                <a14:useLocalDpi xmlns:a14="http://schemas.microsoft.com/office/drawing/2010/main" val="0"/>
              </a:ext>
            </a:extLst>
          </a:blip>
          <a:srcRect l="10209" t="5600" r="2934" b="15236"/>
          <a:stretch/>
        </p:blipFill>
        <p:spPr bwMode="auto">
          <a:xfrm>
            <a:off x="2142460" y="2128284"/>
            <a:ext cx="6889898" cy="2955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295" y="660975"/>
            <a:ext cx="8635409" cy="1200329"/>
          </a:xfrm>
          <a:prstGeom prst="rect">
            <a:avLst/>
          </a:prstGeom>
        </p:spPr>
        <p:txBody>
          <a:bodyPr wrap="square">
            <a:spAutoFit/>
          </a:bodyPr>
          <a:lstStyle/>
          <a:p>
            <a:r>
              <a:rPr lang="en-US" dirty="0" smtClean="0">
                <a:solidFill>
                  <a:srgbClr val="FFFF00"/>
                </a:solidFill>
              </a:rPr>
              <a:t>For </a:t>
            </a:r>
            <a:r>
              <a:rPr lang="en-US" dirty="0">
                <a:solidFill>
                  <a:srgbClr val="FFFF00"/>
                </a:solidFill>
              </a:rPr>
              <a:t>what I received I passed on to you as of first importance: that Christ died for our sins according to the Scriptures, </a:t>
            </a:r>
            <a:endParaRPr lang="en-US" dirty="0" smtClean="0">
              <a:solidFill>
                <a:srgbClr val="FFFF00"/>
              </a:solidFill>
            </a:endParaRPr>
          </a:p>
          <a:p>
            <a:r>
              <a:rPr lang="en-US" b="1" dirty="0" smtClean="0">
                <a:solidFill>
                  <a:srgbClr val="FFFF00"/>
                </a:solidFill>
              </a:rPr>
              <a:t>1 </a:t>
            </a:r>
            <a:r>
              <a:rPr lang="en-US" b="1" dirty="0">
                <a:solidFill>
                  <a:srgbClr val="FFFF00"/>
                </a:solidFill>
              </a:rPr>
              <a:t>Corinthians 15:3 (NIV) </a:t>
            </a:r>
            <a:endParaRPr lang="en-US" dirty="0">
              <a:solidFill>
                <a:srgbClr val="FFFF00"/>
              </a:solidFill>
            </a:endParaRPr>
          </a:p>
        </p:txBody>
      </p:sp>
      <p:sp>
        <p:nvSpPr>
          <p:cNvPr id="3" name="TextBox 2"/>
          <p:cNvSpPr txBox="1"/>
          <p:nvPr/>
        </p:nvSpPr>
        <p:spPr>
          <a:xfrm>
            <a:off x="108098" y="5092995"/>
            <a:ext cx="8895907" cy="1569660"/>
          </a:xfrm>
          <a:prstGeom prst="rect">
            <a:avLst/>
          </a:prstGeom>
          <a:noFill/>
        </p:spPr>
        <p:txBody>
          <a:bodyPr wrap="square" rtlCol="0">
            <a:spAutoFit/>
          </a:bodyPr>
          <a:lstStyle/>
          <a:p>
            <a:r>
              <a:rPr lang="en-US" dirty="0" smtClean="0">
                <a:solidFill>
                  <a:srgbClr val="FFFF00"/>
                </a:solidFill>
              </a:rPr>
              <a:t>Sorry – But this is a Catholic and Calvinistic imposition on the atonement. The Father allowed Jesus  to be the Ransom for our sins – the sacrifice that took our sins away – and in that – He suffered unjustly – but was not under the Wrath of the Father.</a:t>
            </a:r>
            <a:endParaRPr lang="en-US" dirty="0">
              <a:solidFill>
                <a:srgbClr val="FFFF00"/>
              </a:solidFill>
            </a:endParaRPr>
          </a:p>
        </p:txBody>
      </p:sp>
      <p:sp>
        <p:nvSpPr>
          <p:cNvPr id="8" name="Rectangle 7"/>
          <p:cNvSpPr/>
          <p:nvPr/>
        </p:nvSpPr>
        <p:spPr>
          <a:xfrm>
            <a:off x="161260" y="1676675"/>
            <a:ext cx="1803105" cy="3416320"/>
          </a:xfrm>
          <a:prstGeom prst="rect">
            <a:avLst/>
          </a:prstGeom>
        </p:spPr>
        <p:txBody>
          <a:bodyPr wrap="square">
            <a:spAutoFit/>
          </a:bodyPr>
          <a:lstStyle/>
          <a:p>
            <a:pPr lvl="0"/>
            <a:r>
              <a:rPr lang="en-US" dirty="0"/>
              <a:t>“God shows </a:t>
            </a:r>
            <a:r>
              <a:rPr lang="en-US" dirty="0" smtClean="0"/>
              <a:t>His </a:t>
            </a:r>
            <a:r>
              <a:rPr lang="en-US" dirty="0"/>
              <a:t>love for us in that while we were still sinners, Christ died for us.” (Rom 5:8)</a:t>
            </a:r>
          </a:p>
        </p:txBody>
      </p:sp>
    </p:spTree>
    <p:extLst>
      <p:ext uri="{BB962C8B-B14F-4D97-AF65-F5344CB8AC3E}">
        <p14:creationId xmlns:p14="http://schemas.microsoft.com/office/powerpoint/2010/main" val="290577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0"/>
            <a:ext cx="8534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 The Danger In Our Day Is Not</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Torah Pushers – or Judiazers</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It Is Apostasy and False Teaching </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256953" y="2993778"/>
            <a:ext cx="8534400" cy="2308324"/>
          </a:xfrm>
          <a:prstGeom prst="rect">
            <a:avLst/>
          </a:prstGeom>
        </p:spPr>
        <p:txBody>
          <a:bodyPr wrap="square">
            <a:spAutoFit/>
          </a:bodyPr>
          <a:lstStyle/>
          <a:p>
            <a:r>
              <a:rPr lang="en-US" dirty="0" smtClean="0">
                <a:solidFill>
                  <a:srgbClr val="FFFF00"/>
                </a:solidFill>
              </a:rPr>
              <a:t>But </a:t>
            </a:r>
            <a:r>
              <a:rPr lang="en-US" dirty="0">
                <a:solidFill>
                  <a:srgbClr val="FFFF00"/>
                </a:solidFill>
              </a:rPr>
              <a:t>there were also false prophets among the people, just as there will be false teachers among you. They will secretly introduce destructive heresies, even denying the sovereign Lord who bought them--bringing swift destruction on themselves. </a:t>
            </a:r>
            <a:r>
              <a:rPr lang="en-US" baseline="30000" dirty="0">
                <a:solidFill>
                  <a:srgbClr val="FFFF00"/>
                </a:solidFill>
              </a:rPr>
              <a:t>2 </a:t>
            </a:r>
            <a:r>
              <a:rPr lang="en-US" dirty="0">
                <a:solidFill>
                  <a:srgbClr val="FFFF00"/>
                </a:solidFill>
              </a:rPr>
              <a:t> Many will follow their shameful ways and will bring the way of truth into disrepute</a:t>
            </a:r>
            <a:r>
              <a:rPr lang="en-US" dirty="0" smtClean="0">
                <a:solidFill>
                  <a:srgbClr val="FFFF00"/>
                </a:solidFill>
              </a:rPr>
              <a:t>. </a:t>
            </a:r>
            <a:r>
              <a:rPr lang="en-US" b="1" dirty="0">
                <a:solidFill>
                  <a:srgbClr val="FFFF00"/>
                </a:solidFill>
              </a:rPr>
              <a:t>2 Peter 2:1-3 (NIV) </a:t>
            </a:r>
            <a:endParaRPr lang="en-US" dirty="0">
              <a:solidFill>
                <a:srgbClr val="FFFF00"/>
              </a:solidFill>
            </a:endParaRPr>
          </a:p>
        </p:txBody>
      </p:sp>
      <p:sp>
        <p:nvSpPr>
          <p:cNvPr id="3" name="Rectangle 2"/>
          <p:cNvSpPr/>
          <p:nvPr/>
        </p:nvSpPr>
        <p:spPr>
          <a:xfrm>
            <a:off x="256953" y="5302102"/>
            <a:ext cx="8676167" cy="1200329"/>
          </a:xfrm>
          <a:prstGeom prst="rect">
            <a:avLst/>
          </a:prstGeom>
        </p:spPr>
        <p:txBody>
          <a:bodyPr wrap="square">
            <a:spAutoFit/>
          </a:bodyPr>
          <a:lstStyle/>
          <a:p>
            <a:pPr algn="l"/>
            <a:r>
              <a:rPr lang="en-US" dirty="0" smtClean="0">
                <a:solidFill>
                  <a:schemeClr val="bg1"/>
                </a:solidFill>
              </a:rPr>
              <a:t>They </a:t>
            </a:r>
            <a:r>
              <a:rPr lang="en-US" dirty="0">
                <a:solidFill>
                  <a:schemeClr val="bg1"/>
                </a:solidFill>
              </a:rPr>
              <a:t>have left the straight way and wandered off to follow the way of Balaam son of </a:t>
            </a:r>
            <a:r>
              <a:rPr lang="en-US" dirty="0" err="1">
                <a:solidFill>
                  <a:schemeClr val="bg1"/>
                </a:solidFill>
              </a:rPr>
              <a:t>Beor</a:t>
            </a:r>
            <a:r>
              <a:rPr lang="en-US" dirty="0">
                <a:solidFill>
                  <a:schemeClr val="bg1"/>
                </a:solidFill>
              </a:rPr>
              <a:t>, who loved the wages of wickedness. </a:t>
            </a:r>
            <a:r>
              <a:rPr lang="en-US" b="1" dirty="0">
                <a:solidFill>
                  <a:schemeClr val="bg1"/>
                </a:solidFill>
              </a:rPr>
              <a:t>2 Peter 2:15 (NIV) </a:t>
            </a:r>
            <a:endParaRPr lang="en-US" dirty="0">
              <a:solidFill>
                <a:schemeClr val="bg1"/>
              </a:solidFill>
            </a:endParaRPr>
          </a:p>
        </p:txBody>
      </p:sp>
      <p:sp>
        <p:nvSpPr>
          <p:cNvPr id="4" name="Rectangle 3"/>
          <p:cNvSpPr/>
          <p:nvPr/>
        </p:nvSpPr>
        <p:spPr>
          <a:xfrm>
            <a:off x="256953" y="1600200"/>
            <a:ext cx="8810847" cy="1323439"/>
          </a:xfrm>
          <a:prstGeom prst="rect">
            <a:avLst/>
          </a:prstGeom>
        </p:spPr>
        <p:txBody>
          <a:bodyPr wrap="square">
            <a:spAutoFit/>
          </a:bodyPr>
          <a:lstStyle/>
          <a:p>
            <a:r>
              <a:rPr lang="en-US" sz="2000" baseline="30000" dirty="0"/>
              <a:t>1 </a:t>
            </a:r>
            <a:r>
              <a:rPr lang="en-US" sz="2000" dirty="0"/>
              <a:t> The Spirit clearly says that in later times some will abandon the faith and follow deceiving spirits and things taught by demons. </a:t>
            </a:r>
            <a:r>
              <a:rPr lang="en-US" sz="2000" baseline="30000" dirty="0"/>
              <a:t>2 </a:t>
            </a:r>
            <a:r>
              <a:rPr lang="en-US" sz="2000" dirty="0"/>
              <a:t> Such teachings come through hypocritical liars, whose consciences have been seared as with a hot iron. </a:t>
            </a:r>
            <a:r>
              <a:rPr lang="en-US" sz="2000" b="1" dirty="0"/>
              <a:t>1 Timothy 4:1-2 (NIV) </a:t>
            </a:r>
            <a:endParaRPr lang="en-US" sz="2000" dirty="0"/>
          </a:p>
        </p:txBody>
      </p:sp>
    </p:spTree>
    <p:extLst>
      <p:ext uri="{BB962C8B-B14F-4D97-AF65-F5344CB8AC3E}">
        <p14:creationId xmlns:p14="http://schemas.microsoft.com/office/powerpoint/2010/main" val="347217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235803"/>
            <a:ext cx="8991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Glory of Knowing That All Of Our Sins and Failures Are Already nailed to the Cross</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04800" y="1720840"/>
            <a:ext cx="8458200" cy="1938992"/>
          </a:xfrm>
          <a:prstGeom prst="rect">
            <a:avLst/>
          </a:prstGeom>
        </p:spPr>
        <p:txBody>
          <a:bodyPr wrap="square">
            <a:spAutoFit/>
          </a:bodyPr>
          <a:lstStyle/>
          <a:p>
            <a:r>
              <a:rPr lang="en-US" b="1" dirty="0"/>
              <a:t>GOD PAID THE ULTIMATE PRICE FOR US TO BE SAVED – BUT WE CANNOT ENTER INTO THE BLESSINGS OF THIS PROVISION WITHOUT – FAITH REPENTANCE – AND TURNING AWAY FROM OUR SIN</a:t>
            </a:r>
            <a:endParaRPr lang="en-US" dirty="0"/>
          </a:p>
          <a:p>
            <a:r>
              <a:rPr lang="en-US" dirty="0"/>
              <a:t> </a:t>
            </a:r>
          </a:p>
        </p:txBody>
      </p:sp>
      <p:sp>
        <p:nvSpPr>
          <p:cNvPr id="3" name="Rectangle 2"/>
          <p:cNvSpPr/>
          <p:nvPr/>
        </p:nvSpPr>
        <p:spPr>
          <a:xfrm>
            <a:off x="430619" y="3886200"/>
            <a:ext cx="8153400" cy="1938992"/>
          </a:xfrm>
          <a:prstGeom prst="rect">
            <a:avLst/>
          </a:prstGeom>
        </p:spPr>
        <p:txBody>
          <a:bodyPr wrap="square">
            <a:spAutoFit/>
          </a:bodyPr>
          <a:lstStyle/>
          <a:p>
            <a:r>
              <a:rPr lang="en-US" b="1" dirty="0">
                <a:solidFill>
                  <a:srgbClr val="FFFF00"/>
                </a:solidFill>
              </a:rPr>
              <a:t>WE COUNT ALL THESE THINGS AS DEFEATED – FORGIVEN – COVERED – DISARMED – BROKEN – DISABLED – AND OVERCOME BY HIS WORK ON THE CROSS – THAT YOU HAVE APPLIED TO OUR ACCOUNT</a:t>
            </a:r>
            <a:endParaRPr lang="en-US" dirty="0">
              <a:solidFill>
                <a:srgbClr val="FFFF00"/>
              </a:solidFill>
            </a:endParaRPr>
          </a:p>
        </p:txBody>
      </p:sp>
    </p:spTree>
    <p:extLst>
      <p:ext uri="{BB962C8B-B14F-4D97-AF65-F5344CB8AC3E}">
        <p14:creationId xmlns:p14="http://schemas.microsoft.com/office/powerpoint/2010/main" val="4089984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686800" cy="5509200"/>
          </a:xfrm>
          <a:prstGeom prst="rect">
            <a:avLst/>
          </a:prstGeom>
        </p:spPr>
        <p:txBody>
          <a:bodyPr wrap="square">
            <a:spAutoFit/>
          </a:bodyPr>
          <a:lstStyle/>
          <a:p>
            <a:pPr algn="l"/>
            <a:r>
              <a:rPr lang="en-US" sz="3200" b="1" dirty="0">
                <a:effectLst>
                  <a:outerShdw blurRad="38100" dist="38100" dir="2700000" algn="tl">
                    <a:srgbClr val="000000">
                      <a:alpha val="43137"/>
                    </a:srgbClr>
                  </a:outerShdw>
                </a:effectLst>
              </a:rPr>
              <a:t>1 </a:t>
            </a:r>
            <a:r>
              <a:rPr lang="en-US" sz="3200" b="1" dirty="0" smtClean="0">
                <a:effectLst>
                  <a:outerShdw blurRad="38100" dist="38100" dir="2700000" algn="tl">
                    <a:srgbClr val="000000">
                      <a:alpha val="43137"/>
                    </a:srgbClr>
                  </a:outerShdw>
                </a:effectLst>
              </a:rPr>
              <a:t>–</a:t>
            </a:r>
            <a:r>
              <a:rPr lang="en-US" sz="3200" b="1" dirty="0" smtClean="0">
                <a:solidFill>
                  <a:schemeClr val="tx2"/>
                </a:solidFill>
                <a:effectLst>
                  <a:outerShdw blurRad="38100" dist="38100" dir="2700000" algn="tl">
                    <a:srgbClr val="000000">
                      <a:alpha val="43137"/>
                    </a:srgbClr>
                  </a:outerShdw>
                </a:effectLst>
              </a:rPr>
              <a:t>Are you truly captured by the glory of Jesus and what He accomplished for you</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a:p>
            <a:pPr algn="l"/>
            <a:r>
              <a:rPr lang="en-US" sz="3200" b="1" dirty="0" smtClean="0">
                <a:effectLst>
                  <a:outerShdw blurRad="38100" dist="38100" dir="2700000" algn="tl">
                    <a:srgbClr val="000000">
                      <a:alpha val="43137"/>
                    </a:srgbClr>
                  </a:outerShdw>
                </a:effectLst>
              </a:rPr>
              <a:t>2- Give God your YES – He will get you through.</a:t>
            </a:r>
            <a:endParaRPr lang="en-US" sz="3200" b="1" dirty="0" smtClean="0">
              <a:solidFill>
                <a:srgbClr val="FFFFFF"/>
              </a:solidFill>
              <a:latin typeface="Arial"/>
            </a:endParaRPr>
          </a:p>
          <a:p>
            <a:pPr algn="l"/>
            <a:r>
              <a:rPr lang="en-US" sz="3200" b="1" dirty="0" smtClean="0">
                <a:effectLst>
                  <a:outerShdw blurRad="38100" dist="38100" dir="2700000" algn="tl">
                    <a:srgbClr val="000000">
                      <a:alpha val="43137"/>
                    </a:srgbClr>
                  </a:outerShdw>
                </a:effectLst>
              </a:rPr>
              <a:t>3 – Can you push through in prayer for others to succeed – even when you are still frustrated with them</a:t>
            </a:r>
            <a:r>
              <a:rPr lang="en-US" sz="3200" b="1" dirty="0" smtClean="0"/>
              <a:t>?</a:t>
            </a:r>
          </a:p>
          <a:p>
            <a:pPr algn="l"/>
            <a:r>
              <a:rPr lang="en-US" sz="3200" b="1" dirty="0" smtClean="0"/>
              <a:t>4 – Do you really appreciate the BLESSING and the RESPONSIBILITY of the GOSPEL?</a:t>
            </a:r>
          </a:p>
          <a:p>
            <a:pPr algn="l"/>
            <a:r>
              <a:rPr lang="en-US" sz="3200" b="1" dirty="0" smtClean="0"/>
              <a:t>5- Do you believe the STOREHOUSE of heaven is OPEN by the work of Christ? </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2514600" y="152400"/>
            <a:ext cx="4038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outerShdw blurRad="50800" dist="39000" dir="5460000" algn="tl">
                    <a:srgbClr val="000000">
                      <a:alpha val="38000"/>
                    </a:srgbClr>
                  </a:outerShdw>
                </a:effectLst>
              </a:rPr>
              <a:t>Application</a:t>
            </a:r>
            <a:endParaRPr lang="en-US" sz="4400" b="1"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871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Is “Penal Substitutionary Atonement?” </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9218" name="Picture 2" descr="Problems with the Penal Substitutionary Atonement View - NICK NORBIE"/>
          <p:cNvPicPr>
            <a:picLocks noChangeAspect="1" noChangeArrowheads="1"/>
          </p:cNvPicPr>
          <p:nvPr/>
        </p:nvPicPr>
        <p:blipFill rotWithShape="1">
          <a:blip r:embed="rId2">
            <a:extLst>
              <a:ext uri="{28A0092B-C50C-407E-A947-70E740481C1C}">
                <a14:useLocalDpi xmlns:a14="http://schemas.microsoft.com/office/drawing/2010/main" val="0"/>
              </a:ext>
            </a:extLst>
          </a:blip>
          <a:srcRect l="10209" t="5600" r="2934" b="15236"/>
          <a:stretch/>
        </p:blipFill>
        <p:spPr bwMode="auto">
          <a:xfrm>
            <a:off x="2142460" y="2128284"/>
            <a:ext cx="6889898" cy="2955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295" y="660975"/>
            <a:ext cx="8635409" cy="1200329"/>
          </a:xfrm>
          <a:prstGeom prst="rect">
            <a:avLst/>
          </a:prstGeom>
        </p:spPr>
        <p:txBody>
          <a:bodyPr wrap="square">
            <a:spAutoFit/>
          </a:bodyPr>
          <a:lstStyle/>
          <a:p>
            <a:r>
              <a:rPr lang="en-US" dirty="0" smtClean="0">
                <a:solidFill>
                  <a:srgbClr val="FFFF00"/>
                </a:solidFill>
              </a:rPr>
              <a:t>For </a:t>
            </a:r>
            <a:r>
              <a:rPr lang="en-US" dirty="0">
                <a:solidFill>
                  <a:srgbClr val="FFFF00"/>
                </a:solidFill>
              </a:rPr>
              <a:t>what I received I passed on to you as of first importance: that Christ died for our sins according to the Scriptures, </a:t>
            </a:r>
            <a:endParaRPr lang="en-US" dirty="0" smtClean="0">
              <a:solidFill>
                <a:srgbClr val="FFFF00"/>
              </a:solidFill>
            </a:endParaRPr>
          </a:p>
          <a:p>
            <a:r>
              <a:rPr lang="en-US" b="1" dirty="0" smtClean="0">
                <a:solidFill>
                  <a:srgbClr val="FFFF00"/>
                </a:solidFill>
              </a:rPr>
              <a:t>1 </a:t>
            </a:r>
            <a:r>
              <a:rPr lang="en-US" b="1" dirty="0">
                <a:solidFill>
                  <a:srgbClr val="FFFF00"/>
                </a:solidFill>
              </a:rPr>
              <a:t>Corinthians 15:3 (NIV) </a:t>
            </a:r>
            <a:endParaRPr lang="en-US" dirty="0">
              <a:solidFill>
                <a:srgbClr val="FFFF00"/>
              </a:solidFill>
            </a:endParaRPr>
          </a:p>
        </p:txBody>
      </p:sp>
      <p:sp>
        <p:nvSpPr>
          <p:cNvPr id="3" name="TextBox 2"/>
          <p:cNvSpPr txBox="1"/>
          <p:nvPr/>
        </p:nvSpPr>
        <p:spPr>
          <a:xfrm>
            <a:off x="108098" y="5092995"/>
            <a:ext cx="8895907" cy="1569660"/>
          </a:xfrm>
          <a:prstGeom prst="rect">
            <a:avLst/>
          </a:prstGeom>
          <a:noFill/>
        </p:spPr>
        <p:txBody>
          <a:bodyPr wrap="square" rtlCol="0">
            <a:spAutoFit/>
          </a:bodyPr>
          <a:lstStyle/>
          <a:p>
            <a:r>
              <a:rPr lang="en-US" dirty="0" smtClean="0">
                <a:solidFill>
                  <a:srgbClr val="FFFF00"/>
                </a:solidFill>
              </a:rPr>
              <a:t>Sorry – But this is a Catholic and Calvinistic imposition on the atonement. The Father allowed Jesus  to be the Ransom for our sins – the sacrifice that took our sins away – and in that – He suffered unjustly – but was not under the Wrath of the Father.</a:t>
            </a:r>
            <a:endParaRPr lang="en-US" dirty="0">
              <a:solidFill>
                <a:srgbClr val="FFFF00"/>
              </a:solidFill>
            </a:endParaRPr>
          </a:p>
        </p:txBody>
      </p:sp>
      <p:sp>
        <p:nvSpPr>
          <p:cNvPr id="8" name="Rectangle 7"/>
          <p:cNvSpPr/>
          <p:nvPr/>
        </p:nvSpPr>
        <p:spPr>
          <a:xfrm>
            <a:off x="161260" y="1676675"/>
            <a:ext cx="1803105" cy="3416320"/>
          </a:xfrm>
          <a:prstGeom prst="rect">
            <a:avLst/>
          </a:prstGeom>
        </p:spPr>
        <p:txBody>
          <a:bodyPr wrap="square">
            <a:spAutoFit/>
          </a:bodyPr>
          <a:lstStyle/>
          <a:p>
            <a:pPr lvl="0"/>
            <a:r>
              <a:rPr lang="en-US" dirty="0"/>
              <a:t>“God shows </a:t>
            </a:r>
            <a:r>
              <a:rPr lang="en-US" dirty="0" smtClean="0"/>
              <a:t>His </a:t>
            </a:r>
            <a:r>
              <a:rPr lang="en-US" dirty="0"/>
              <a:t>love for us in that while we were still sinners, Christ died for us.” (Rom 5:8)</a:t>
            </a:r>
          </a:p>
        </p:txBody>
      </p:sp>
    </p:spTree>
    <p:extLst>
      <p:ext uri="{BB962C8B-B14F-4D97-AF65-F5344CB8AC3E}">
        <p14:creationId xmlns:p14="http://schemas.microsoft.com/office/powerpoint/2010/main" val="2847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279" y="15849"/>
            <a:ext cx="85344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Responding To Error</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Letter Attacking LifeGate </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152400" y="1000082"/>
            <a:ext cx="4056321" cy="2554545"/>
          </a:xfrm>
          <a:prstGeom prst="rect">
            <a:avLst/>
          </a:prstGeom>
        </p:spPr>
        <p:txBody>
          <a:bodyPr wrap="square">
            <a:spAutoFit/>
          </a:bodyPr>
          <a:lstStyle/>
          <a:p>
            <a:pPr algn="l"/>
            <a:r>
              <a:rPr lang="en-US" sz="1600" dirty="0" smtClean="0"/>
              <a:t>And </a:t>
            </a:r>
            <a:r>
              <a:rPr lang="en-US" sz="1600" dirty="0"/>
              <a:t>the Lord's </a:t>
            </a:r>
            <a:r>
              <a:rPr lang="en-US" sz="1600" dirty="0" smtClean="0"/>
              <a:t>servant-- </a:t>
            </a:r>
            <a:r>
              <a:rPr lang="en-US" sz="1600" dirty="0"/>
              <a:t>must be kind to everyone, able to teach, not resentful. 25  Those who oppose him he must gently instruct, in the hope that God will grant them repentance </a:t>
            </a:r>
            <a:r>
              <a:rPr lang="en-US" sz="1600" dirty="0" smtClean="0"/>
              <a:t>leading </a:t>
            </a:r>
            <a:r>
              <a:rPr lang="en-US" sz="1600" dirty="0"/>
              <a:t>them to a knowledge of the truth, 26  and that they will come to their senses and escape from the trap of the devil, who has taken them captive to do his will. 2 Timothy </a:t>
            </a:r>
            <a:r>
              <a:rPr lang="en-US" sz="1600" dirty="0" smtClean="0"/>
              <a:t>2:24-26 </a:t>
            </a:r>
            <a:r>
              <a:rPr lang="en-US" sz="1600" dirty="0"/>
              <a:t>(NIV)</a:t>
            </a:r>
          </a:p>
        </p:txBody>
      </p:sp>
      <p:pic>
        <p:nvPicPr>
          <p:cNvPr id="6146" name="Picture 2" descr="The Power of God's Word - March 24, 2024pm Lesso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94" y="3774377"/>
            <a:ext cx="2984205" cy="223815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3554627"/>
            <a:ext cx="2895600" cy="2677656"/>
          </a:xfrm>
          <a:prstGeom prst="rect">
            <a:avLst/>
          </a:prstGeom>
          <a:noFill/>
        </p:spPr>
        <p:txBody>
          <a:bodyPr wrap="square" rtlCol="0">
            <a:spAutoFit/>
          </a:bodyPr>
          <a:lstStyle/>
          <a:p>
            <a:r>
              <a:rPr lang="en-US" dirty="0" smtClean="0">
                <a:solidFill>
                  <a:srgbClr val="FFFF00"/>
                </a:solidFill>
              </a:rPr>
              <a:t>Jesus came to fulfill the LAW and be </a:t>
            </a:r>
            <a:r>
              <a:rPr lang="en-US" dirty="0">
                <a:solidFill>
                  <a:srgbClr val="FFFF00"/>
                </a:solidFill>
              </a:rPr>
              <a:t>a</a:t>
            </a:r>
            <a:r>
              <a:rPr lang="en-US" dirty="0" smtClean="0">
                <a:solidFill>
                  <a:srgbClr val="FFFF00"/>
                </a:solidFill>
              </a:rPr>
              <a:t> Sacrifice for our sins but also He upheld the Moral Law and taught Holiness</a:t>
            </a:r>
            <a:endParaRPr lang="en-US" dirty="0">
              <a:solidFill>
                <a:srgbClr val="FFFF00"/>
              </a:solidFill>
            </a:endParaRPr>
          </a:p>
        </p:txBody>
      </p:sp>
      <p:sp>
        <p:nvSpPr>
          <p:cNvPr id="8" name="TextBox 7"/>
          <p:cNvSpPr txBox="1"/>
          <p:nvPr/>
        </p:nvSpPr>
        <p:spPr>
          <a:xfrm>
            <a:off x="5867400" y="4114800"/>
            <a:ext cx="3076353" cy="2677656"/>
          </a:xfrm>
          <a:prstGeom prst="rect">
            <a:avLst/>
          </a:prstGeom>
          <a:noFill/>
        </p:spPr>
        <p:txBody>
          <a:bodyPr wrap="square" rtlCol="0">
            <a:spAutoFit/>
          </a:bodyPr>
          <a:lstStyle/>
          <a:p>
            <a:r>
              <a:rPr lang="en-US" dirty="0" smtClean="0">
                <a:solidFill>
                  <a:schemeClr val="bg1"/>
                </a:solidFill>
              </a:rPr>
              <a:t>There will be battles over worldviews until Jesus returns. We can remain humble while still being a LIGHT TO THE WORLD</a:t>
            </a:r>
            <a:endParaRPr lang="en-US" dirty="0">
              <a:solidFill>
                <a:schemeClr val="bg1"/>
              </a:solidFill>
            </a:endParaRPr>
          </a:p>
        </p:txBody>
      </p:sp>
      <p:pic>
        <p:nvPicPr>
          <p:cNvPr id="6148" name="Picture 4" descr="Culture Wars: An Encyclopedia of Issues, Viewpoints and Voices:  9780765683021: Reference Books @ Amazon.co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935" b="62367"/>
          <a:stretch/>
        </p:blipFill>
        <p:spPr bwMode="auto">
          <a:xfrm>
            <a:off x="6458392" y="3361378"/>
            <a:ext cx="1922721" cy="7357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325679" y="1006511"/>
            <a:ext cx="4572000" cy="2246769"/>
          </a:xfrm>
          <a:prstGeom prst="rect">
            <a:avLst/>
          </a:prstGeom>
        </p:spPr>
        <p:txBody>
          <a:bodyPr>
            <a:spAutoFit/>
          </a:bodyPr>
          <a:lstStyle/>
          <a:p>
            <a:r>
              <a:rPr lang="en-US" sz="2000" dirty="0" smtClean="0">
                <a:solidFill>
                  <a:srgbClr val="FFFF00"/>
                </a:solidFill>
              </a:rPr>
              <a:t> </a:t>
            </a:r>
            <a:r>
              <a:rPr lang="en-US" sz="2000" b="1" dirty="0">
                <a:solidFill>
                  <a:srgbClr val="FFFF00"/>
                </a:solidFill>
              </a:rPr>
              <a:t>Woe to those who call evil good and good evil, who put darkness for light and light for darkness, who put bitter for sweet and sweet for bitter</a:t>
            </a:r>
            <a:r>
              <a:rPr lang="en-US" sz="2000" dirty="0">
                <a:solidFill>
                  <a:srgbClr val="FFFF00"/>
                </a:solidFill>
              </a:rPr>
              <a:t>. 21  Woe to those who are wise in their own eyes and clever in their own sight. Isaiah 5:20-21 (NIV)</a:t>
            </a:r>
          </a:p>
        </p:txBody>
      </p:sp>
      <p:sp>
        <p:nvSpPr>
          <p:cNvPr id="5" name="TextBox 4"/>
          <p:cNvSpPr txBox="1"/>
          <p:nvPr/>
        </p:nvSpPr>
        <p:spPr>
          <a:xfrm>
            <a:off x="21265" y="6035086"/>
            <a:ext cx="3733800" cy="646331"/>
          </a:xfrm>
          <a:prstGeom prst="rect">
            <a:avLst/>
          </a:prstGeom>
          <a:noFill/>
        </p:spPr>
        <p:txBody>
          <a:bodyPr wrap="square" rtlCol="0">
            <a:spAutoFit/>
          </a:bodyPr>
          <a:lstStyle/>
          <a:p>
            <a:r>
              <a:rPr lang="en-US" sz="1800" dirty="0" smtClean="0"/>
              <a:t>The Old And New</a:t>
            </a:r>
          </a:p>
          <a:p>
            <a:r>
              <a:rPr lang="en-US" sz="1800" dirty="0" smtClean="0"/>
              <a:t>Testaments Are In Agreement </a:t>
            </a:r>
            <a:endParaRPr lang="en-US" sz="1800" dirty="0"/>
          </a:p>
        </p:txBody>
      </p:sp>
    </p:spTree>
    <p:extLst>
      <p:ext uri="{BB962C8B-B14F-4D97-AF65-F5344CB8AC3E}">
        <p14:creationId xmlns:p14="http://schemas.microsoft.com/office/powerpoint/2010/main" val="32961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5344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Strategic Flaws In Mankind</a:t>
            </a:r>
            <a:endParaRPr lang="en-US" sz="40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495300" y="3581400"/>
            <a:ext cx="8001000" cy="2554545"/>
          </a:xfrm>
          <a:prstGeom prst="rect">
            <a:avLst/>
          </a:prstGeom>
          <a:noFill/>
        </p:spPr>
        <p:txBody>
          <a:bodyPr wrap="square" rtlCol="0">
            <a:spAutoFit/>
          </a:bodyPr>
          <a:lstStyle/>
          <a:p>
            <a:r>
              <a:rPr lang="en-US" sz="3200" dirty="0" smtClean="0">
                <a:solidFill>
                  <a:srgbClr val="FFFF00"/>
                </a:solidFill>
              </a:rPr>
              <a:t>Since the FALL – it seems like we are PRELOADED </a:t>
            </a:r>
            <a:r>
              <a:rPr lang="en-US" sz="3200" dirty="0" smtClean="0">
                <a:solidFill>
                  <a:schemeClr val="bg1"/>
                </a:solidFill>
              </a:rPr>
              <a:t>with a fear that God will ask me to do something that I DON’T WANT TO DO.</a:t>
            </a:r>
            <a:r>
              <a:rPr lang="en-US" sz="3200" dirty="0" smtClean="0">
                <a:solidFill>
                  <a:srgbClr val="FFFF00"/>
                </a:solidFill>
              </a:rPr>
              <a:t>”  “Oh Lord Don’t tell me to go to Africa as a missionary.”</a:t>
            </a:r>
            <a:endParaRPr lang="en-US" sz="3200" dirty="0">
              <a:solidFill>
                <a:srgbClr val="FFFF00"/>
              </a:solidFill>
            </a:endParaRPr>
          </a:p>
        </p:txBody>
      </p:sp>
      <p:pic>
        <p:nvPicPr>
          <p:cNvPr id="8194" name="Picture 2" descr="Eight fatal flaws in the data strategy underpinning your place brand  strategy | City Nation Pl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808" y="1524000"/>
            <a:ext cx="2844799"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1143000"/>
            <a:ext cx="5562600" cy="2554545"/>
          </a:xfrm>
          <a:prstGeom prst="rect">
            <a:avLst/>
          </a:prstGeom>
          <a:noFill/>
        </p:spPr>
        <p:txBody>
          <a:bodyPr wrap="square" rtlCol="0">
            <a:spAutoFit/>
          </a:bodyPr>
          <a:lstStyle/>
          <a:p>
            <a:r>
              <a:rPr lang="en-US" sz="3200" dirty="0" smtClean="0"/>
              <a:t>Since the FALL – when the call of repentance comes to selfish hearts – THERE IS THIS FEAR – I WILL NOT HAVE ANY MORE FUN</a:t>
            </a:r>
            <a:endParaRPr lang="en-US" sz="3200" dirty="0"/>
          </a:p>
        </p:txBody>
      </p:sp>
    </p:spTree>
    <p:extLst>
      <p:ext uri="{BB962C8B-B14F-4D97-AF65-F5344CB8AC3E}">
        <p14:creationId xmlns:p14="http://schemas.microsoft.com/office/powerpoint/2010/main" val="31905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5344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Tendency of 50 Year Spiritual Cycles</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Stream wmbchurch | Listen to Dead Religion playlist online for free on  Sound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1679" y="948392"/>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990600"/>
            <a:ext cx="6172200" cy="1938992"/>
          </a:xfrm>
          <a:prstGeom prst="rect">
            <a:avLst/>
          </a:prstGeom>
        </p:spPr>
        <p:txBody>
          <a:bodyPr wrap="square">
            <a:spAutoFit/>
          </a:bodyPr>
          <a:lstStyle/>
          <a:p>
            <a:r>
              <a:rPr lang="en-US" dirty="0"/>
              <a:t> The Lord says: "These people come near to me with their mouth and honor me with their lips, but their hearts are far from me. Their worship of me is made up only of rules taught by men. </a:t>
            </a:r>
            <a:r>
              <a:rPr lang="en-US" b="1" dirty="0"/>
              <a:t>Isaiah 29:13 (NIV) </a:t>
            </a:r>
            <a:endParaRPr lang="en-US" dirty="0"/>
          </a:p>
        </p:txBody>
      </p:sp>
      <p:sp>
        <p:nvSpPr>
          <p:cNvPr id="3" name="Rectangle 2"/>
          <p:cNvSpPr/>
          <p:nvPr/>
        </p:nvSpPr>
        <p:spPr>
          <a:xfrm>
            <a:off x="152400" y="3200400"/>
            <a:ext cx="8915400" cy="3631763"/>
          </a:xfrm>
          <a:prstGeom prst="rect">
            <a:avLst/>
          </a:prstGeom>
        </p:spPr>
        <p:txBody>
          <a:bodyPr wrap="square">
            <a:spAutoFit/>
          </a:bodyPr>
          <a:lstStyle/>
          <a:p>
            <a:pPr algn="l"/>
            <a:r>
              <a:rPr lang="en-US" sz="2300" dirty="0">
                <a:solidFill>
                  <a:srgbClr val="FFFF00"/>
                </a:solidFill>
              </a:rPr>
              <a:t>“The symptoms prior to a move of the Holy Spirit are the phenomena of death, corruption and decay. It is always the darkest before the dawn. Every nation always seems to be given over to the evil one before the coming of the Son of Man. The decay of spiritual faith, the deadness of the churches, the rise of atheism and secularism among the well-to-do and governing institutions, the brutality of the masses, all these, when at their worst, herald the approach of an outpouring of the Holy Spirit. </a:t>
            </a:r>
            <a:r>
              <a:rPr lang="en-US" sz="2300" b="1" dirty="0">
                <a:solidFill>
                  <a:srgbClr val="FFFF00"/>
                </a:solidFill>
              </a:rPr>
              <a:t>Things actually seem to get too bad to last. The reign of evil becomes intolerable. Then the soul of the nation awakes.”</a:t>
            </a:r>
            <a:r>
              <a:rPr lang="en-US" sz="2300" dirty="0">
                <a:solidFill>
                  <a:srgbClr val="FFFF00"/>
                </a:solidFill>
              </a:rPr>
              <a:t> C. T. Stead</a:t>
            </a:r>
          </a:p>
        </p:txBody>
      </p:sp>
    </p:spTree>
    <p:extLst>
      <p:ext uri="{BB962C8B-B14F-4D97-AF65-F5344CB8AC3E}">
        <p14:creationId xmlns:p14="http://schemas.microsoft.com/office/powerpoint/2010/main" val="7533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1869"/>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Three Phases of Kingdom Breakthrough</a:t>
            </a:r>
            <a:endParaRPr lang="en-US"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8" name="Picture 7"/>
          <p:cNvPicPr/>
          <p:nvPr/>
        </p:nvPicPr>
        <p:blipFill>
          <a:blip r:embed="rId2"/>
          <a:stretch>
            <a:fillRect/>
          </a:stretch>
        </p:blipFill>
        <p:spPr>
          <a:xfrm>
            <a:off x="5945372" y="5243623"/>
            <a:ext cx="1219200" cy="1264353"/>
          </a:xfrm>
          <a:prstGeom prst="rect">
            <a:avLst/>
          </a:prstGeom>
        </p:spPr>
      </p:pic>
      <p:sp>
        <p:nvSpPr>
          <p:cNvPr id="6" name="Rectangle 5"/>
          <p:cNvSpPr/>
          <p:nvPr/>
        </p:nvSpPr>
        <p:spPr>
          <a:xfrm>
            <a:off x="2438400" y="5715000"/>
            <a:ext cx="3279296" cy="461665"/>
          </a:xfrm>
          <a:prstGeom prst="rect">
            <a:avLst/>
          </a:prstGeom>
        </p:spPr>
        <p:txBody>
          <a:bodyPr wrap="none">
            <a:spAutoFit/>
          </a:bodyPr>
          <a:lstStyle/>
          <a:p>
            <a:r>
              <a:rPr lang="en-US" dirty="0" err="1"/>
              <a:t>Norvel</a:t>
            </a:r>
            <a:r>
              <a:rPr lang="en-US" dirty="0"/>
              <a:t> </a:t>
            </a:r>
            <a:r>
              <a:rPr lang="en-US" dirty="0" smtClean="0"/>
              <a:t>Hayes – 1980’s</a:t>
            </a:r>
            <a:endParaRPr lang="en-US" dirty="0"/>
          </a:p>
        </p:txBody>
      </p:sp>
      <p:sp>
        <p:nvSpPr>
          <p:cNvPr id="7" name="Rectangle 6"/>
          <p:cNvSpPr/>
          <p:nvPr/>
        </p:nvSpPr>
        <p:spPr>
          <a:xfrm>
            <a:off x="342900" y="1752600"/>
            <a:ext cx="8458200" cy="3416320"/>
          </a:xfrm>
          <a:prstGeom prst="rect">
            <a:avLst/>
          </a:prstGeom>
        </p:spPr>
        <p:txBody>
          <a:bodyPr wrap="square">
            <a:spAutoFit/>
          </a:bodyPr>
          <a:lstStyle/>
          <a:p>
            <a:pPr algn="l"/>
            <a:r>
              <a:rPr lang="en-US" dirty="0"/>
              <a:t>John answered them all, "I baptize you with water. But one more powerful than I will come, the thongs of whose sandals I am not worthy to untie</a:t>
            </a:r>
            <a:r>
              <a:rPr lang="en-US" b="1" dirty="0"/>
              <a:t>. He will baptize you with the Holy Spirit and with fire. </a:t>
            </a:r>
            <a:r>
              <a:rPr lang="en-US" b="1" baseline="30000" dirty="0"/>
              <a:t>17 </a:t>
            </a:r>
            <a:r>
              <a:rPr lang="en-US" b="1" dirty="0"/>
              <a:t> His winnowing fork is in </a:t>
            </a:r>
            <a:r>
              <a:rPr lang="en-US" b="1" dirty="0" smtClean="0"/>
              <a:t>His </a:t>
            </a:r>
            <a:r>
              <a:rPr lang="en-US" b="1" dirty="0"/>
              <a:t>hand to clear his threshing floor (</a:t>
            </a:r>
            <a:r>
              <a:rPr lang="en-US" b="1" dirty="0">
                <a:solidFill>
                  <a:srgbClr val="FFFF00"/>
                </a:solidFill>
              </a:rPr>
              <a:t>PREPARATION – FOR PENTECOST</a:t>
            </a:r>
            <a:r>
              <a:rPr lang="en-US" b="1" dirty="0" smtClean="0">
                <a:solidFill>
                  <a:srgbClr val="FFFF00"/>
                </a:solidFill>
              </a:rPr>
              <a:t>) </a:t>
            </a:r>
            <a:r>
              <a:rPr lang="en-US" b="1" dirty="0" smtClean="0"/>
              <a:t>and </a:t>
            </a:r>
            <a:r>
              <a:rPr lang="en-US" b="1" dirty="0"/>
              <a:t>to gather the wheat into his barn (</a:t>
            </a:r>
            <a:r>
              <a:rPr lang="en-US" b="1" dirty="0">
                <a:solidFill>
                  <a:srgbClr val="FFFF00"/>
                </a:solidFill>
              </a:rPr>
              <a:t>HARVEST AFTER </a:t>
            </a:r>
            <a:r>
              <a:rPr lang="en-US" b="1" dirty="0" smtClean="0">
                <a:solidFill>
                  <a:srgbClr val="FFFF00"/>
                </a:solidFill>
              </a:rPr>
              <a:t>THE OUTPOURING</a:t>
            </a:r>
            <a:r>
              <a:rPr lang="en-US" b="1" dirty="0" smtClean="0"/>
              <a:t>), </a:t>
            </a:r>
            <a:r>
              <a:rPr lang="en-US" b="1" dirty="0"/>
              <a:t>but He will burn up the chaff with unquenchable fire</a:t>
            </a:r>
            <a:r>
              <a:rPr lang="en-US" dirty="0"/>
              <a:t>. </a:t>
            </a:r>
            <a:r>
              <a:rPr lang="en-US" dirty="0">
                <a:solidFill>
                  <a:srgbClr val="FFFF00"/>
                </a:solidFill>
              </a:rPr>
              <a:t>(THE </a:t>
            </a:r>
            <a:r>
              <a:rPr lang="en-US" dirty="0" smtClean="0">
                <a:solidFill>
                  <a:srgbClr val="FFFF00"/>
                </a:solidFill>
              </a:rPr>
              <a:t>JUDGMENT</a:t>
            </a:r>
            <a:r>
              <a:rPr lang="en-US" dirty="0" smtClean="0"/>
              <a:t>)" </a:t>
            </a:r>
            <a:r>
              <a:rPr lang="en-US" b="1" dirty="0"/>
              <a:t>Luke 3:16-17 (NIV)</a:t>
            </a:r>
            <a:endParaRPr lang="en-US" dirty="0"/>
          </a:p>
        </p:txBody>
      </p:sp>
      <p:sp>
        <p:nvSpPr>
          <p:cNvPr id="3" name="TextBox 2"/>
          <p:cNvSpPr txBox="1"/>
          <p:nvPr/>
        </p:nvSpPr>
        <p:spPr>
          <a:xfrm>
            <a:off x="7088" y="834202"/>
            <a:ext cx="3886200" cy="461665"/>
          </a:xfrm>
          <a:prstGeom prst="rect">
            <a:avLst/>
          </a:prstGeom>
          <a:noFill/>
        </p:spPr>
        <p:txBody>
          <a:bodyPr wrap="square" rtlCol="0">
            <a:spAutoFit/>
          </a:bodyPr>
          <a:lstStyle/>
          <a:p>
            <a:r>
              <a:rPr lang="en-US" dirty="0" smtClean="0"/>
              <a:t>Preparation/ Refining </a:t>
            </a:r>
            <a:endParaRPr lang="en-US" dirty="0"/>
          </a:p>
        </p:txBody>
      </p:sp>
      <p:sp>
        <p:nvSpPr>
          <p:cNvPr id="9" name="TextBox 8"/>
          <p:cNvSpPr txBox="1"/>
          <p:nvPr/>
        </p:nvSpPr>
        <p:spPr>
          <a:xfrm>
            <a:off x="2438400" y="1295867"/>
            <a:ext cx="3886200" cy="461665"/>
          </a:xfrm>
          <a:prstGeom prst="rect">
            <a:avLst/>
          </a:prstGeom>
          <a:noFill/>
        </p:spPr>
        <p:txBody>
          <a:bodyPr wrap="square" rtlCol="0">
            <a:spAutoFit/>
          </a:bodyPr>
          <a:lstStyle/>
          <a:p>
            <a:r>
              <a:rPr lang="en-US" dirty="0" smtClean="0">
                <a:solidFill>
                  <a:srgbClr val="FFFF00"/>
                </a:solidFill>
              </a:rPr>
              <a:t>Breakthrough Harvesting </a:t>
            </a:r>
            <a:endParaRPr lang="en-US" dirty="0">
              <a:solidFill>
                <a:srgbClr val="FFFF00"/>
              </a:solidFill>
            </a:endParaRPr>
          </a:p>
        </p:txBody>
      </p:sp>
      <p:sp>
        <p:nvSpPr>
          <p:cNvPr id="10" name="TextBox 9"/>
          <p:cNvSpPr txBox="1"/>
          <p:nvPr/>
        </p:nvSpPr>
        <p:spPr>
          <a:xfrm>
            <a:off x="5029200" y="842609"/>
            <a:ext cx="3886200" cy="461665"/>
          </a:xfrm>
          <a:prstGeom prst="rect">
            <a:avLst/>
          </a:prstGeom>
          <a:noFill/>
        </p:spPr>
        <p:txBody>
          <a:bodyPr wrap="square" rtlCol="0">
            <a:spAutoFit/>
          </a:bodyPr>
          <a:lstStyle/>
          <a:p>
            <a:r>
              <a:rPr lang="en-US" dirty="0" smtClean="0"/>
              <a:t>Final Gathering/ Judgment </a:t>
            </a:r>
            <a:endParaRPr lang="en-US" dirty="0"/>
          </a:p>
        </p:txBody>
      </p:sp>
    </p:spTree>
    <p:extLst>
      <p:ext uri="{BB962C8B-B14F-4D97-AF65-F5344CB8AC3E}">
        <p14:creationId xmlns:p14="http://schemas.microsoft.com/office/powerpoint/2010/main" val="132376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Paul Was A Strategic Vessel</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Captured For A Strategic Mission</a:t>
            </a:r>
          </a:p>
        </p:txBody>
      </p:sp>
      <p:sp>
        <p:nvSpPr>
          <p:cNvPr id="4" name="Rectangle 3"/>
          <p:cNvSpPr/>
          <p:nvPr/>
        </p:nvSpPr>
        <p:spPr>
          <a:xfrm>
            <a:off x="4258340" y="2872563"/>
            <a:ext cx="4572000" cy="3785652"/>
          </a:xfrm>
          <a:prstGeom prst="rect">
            <a:avLst/>
          </a:prstGeom>
        </p:spPr>
        <p:txBody>
          <a:bodyPr>
            <a:spAutoFit/>
          </a:bodyPr>
          <a:lstStyle/>
          <a:p>
            <a:pPr algn="l"/>
            <a:r>
              <a:rPr lang="en-US" dirty="0"/>
              <a:t>WITHOUT THESE BOOKS </a:t>
            </a:r>
            <a:r>
              <a:rPr lang="en-US" dirty="0" smtClean="0"/>
              <a:t>BEING WRITTEN </a:t>
            </a:r>
            <a:r>
              <a:rPr lang="en-US" dirty="0"/>
              <a:t>BY PAUL THROUGH THE HOLY SPIRIT – SALVATION THROUGH FAITH IN JESUS CHRIST BY GRACE ALONE – ABSENT FROM OBEYING THE MOSAIC LAW WOULD POSSIBLY NOT HAVE SURVIVED THE FIRST CENTURY. </a:t>
            </a:r>
          </a:p>
        </p:txBody>
      </p:sp>
      <p:sp>
        <p:nvSpPr>
          <p:cNvPr id="5" name="Rectangle 4"/>
          <p:cNvSpPr/>
          <p:nvPr/>
        </p:nvSpPr>
        <p:spPr>
          <a:xfrm>
            <a:off x="152400" y="4256544"/>
            <a:ext cx="4572000" cy="2677656"/>
          </a:xfrm>
          <a:prstGeom prst="rect">
            <a:avLst/>
          </a:prstGeom>
        </p:spPr>
        <p:txBody>
          <a:bodyPr>
            <a:spAutoFit/>
          </a:bodyPr>
          <a:lstStyle/>
          <a:p>
            <a:pPr algn="l"/>
            <a:r>
              <a:rPr lang="en-US" sz="2800" dirty="0" smtClean="0">
                <a:solidFill>
                  <a:srgbClr val="FFFF00"/>
                </a:solidFill>
              </a:rPr>
              <a:t>GALATIANS – 54 AD</a:t>
            </a:r>
            <a:endParaRPr lang="en-US" sz="2800" dirty="0">
              <a:solidFill>
                <a:srgbClr val="FFFF00"/>
              </a:solidFill>
            </a:endParaRPr>
          </a:p>
          <a:p>
            <a:pPr algn="l"/>
            <a:r>
              <a:rPr lang="en-US" sz="2800" dirty="0" smtClean="0">
                <a:solidFill>
                  <a:srgbClr val="FFFF00"/>
                </a:solidFill>
              </a:rPr>
              <a:t>ROMANS – 57 AD</a:t>
            </a:r>
            <a:endParaRPr lang="en-US" sz="2800" dirty="0">
              <a:solidFill>
                <a:srgbClr val="FFFF00"/>
              </a:solidFill>
            </a:endParaRPr>
          </a:p>
          <a:p>
            <a:pPr algn="l"/>
            <a:r>
              <a:rPr lang="en-US" sz="2800" dirty="0" smtClean="0">
                <a:solidFill>
                  <a:srgbClr val="FFFF00"/>
                </a:solidFill>
              </a:rPr>
              <a:t>PHILIPPIANS – 62 AD</a:t>
            </a:r>
            <a:endParaRPr lang="en-US" sz="2800" dirty="0">
              <a:solidFill>
                <a:srgbClr val="FFFF00"/>
              </a:solidFill>
            </a:endParaRPr>
          </a:p>
          <a:p>
            <a:pPr algn="l"/>
            <a:r>
              <a:rPr lang="en-US" sz="2800" dirty="0" smtClean="0"/>
              <a:t>COLOSSIANS – 62 AD</a:t>
            </a:r>
            <a:endParaRPr lang="en-US" sz="2800" dirty="0"/>
          </a:p>
          <a:p>
            <a:pPr algn="l"/>
            <a:r>
              <a:rPr lang="en-US" sz="2800" dirty="0" smtClean="0">
                <a:solidFill>
                  <a:srgbClr val="FFFF00"/>
                </a:solidFill>
              </a:rPr>
              <a:t>EPHESIANS – 63 - AD </a:t>
            </a:r>
            <a:endParaRPr lang="en-US" sz="2800" dirty="0">
              <a:solidFill>
                <a:srgbClr val="FFFF00"/>
              </a:solidFill>
            </a:endParaRPr>
          </a:p>
          <a:p>
            <a:pPr algn="l"/>
            <a:r>
              <a:rPr lang="en-US" sz="2800" dirty="0" smtClean="0">
                <a:solidFill>
                  <a:srgbClr val="FFFF00"/>
                </a:solidFill>
              </a:rPr>
              <a:t>HEBREWS – 67 AD</a:t>
            </a:r>
            <a:endParaRPr lang="en-US" sz="2800" dirty="0">
              <a:solidFill>
                <a:srgbClr val="FFFF00"/>
              </a:solidFill>
            </a:endParaRPr>
          </a:p>
        </p:txBody>
      </p:sp>
      <p:sp>
        <p:nvSpPr>
          <p:cNvPr id="6" name="Rectangle 5"/>
          <p:cNvSpPr/>
          <p:nvPr/>
        </p:nvSpPr>
        <p:spPr>
          <a:xfrm>
            <a:off x="304799" y="1038761"/>
            <a:ext cx="8812619" cy="1323439"/>
          </a:xfrm>
          <a:prstGeom prst="rect">
            <a:avLst/>
          </a:prstGeom>
        </p:spPr>
        <p:txBody>
          <a:bodyPr wrap="square">
            <a:spAutoFit/>
          </a:bodyPr>
          <a:lstStyle/>
          <a:p>
            <a:pPr algn="l"/>
            <a:r>
              <a:rPr lang="en-US" sz="2000" dirty="0"/>
              <a:t>We lived in malice and envy, being hated and hating one another. 4  But when the kindness and love of God our Savior appeared, 5  </a:t>
            </a:r>
            <a:r>
              <a:rPr lang="en-US" sz="2000" dirty="0" smtClean="0"/>
              <a:t>He </a:t>
            </a:r>
            <a:r>
              <a:rPr lang="en-US" sz="2000" dirty="0"/>
              <a:t>saved us, not because of righteous things we had done, but because of </a:t>
            </a:r>
            <a:r>
              <a:rPr lang="en-US" sz="2000" dirty="0" smtClean="0"/>
              <a:t>His mercy. Titus 3:3-5</a:t>
            </a:r>
            <a:endParaRPr lang="en-US" sz="2000" dirty="0"/>
          </a:p>
        </p:txBody>
      </p:sp>
      <p:pic>
        <p:nvPicPr>
          <p:cNvPr id="5122" name="Picture 2" descr="Sunday: Persecutor of Christians | Sabbath School Net"/>
          <p:cNvPicPr>
            <a:picLocks noChangeAspect="1" noChangeArrowheads="1"/>
          </p:cNvPicPr>
          <p:nvPr/>
        </p:nvPicPr>
        <p:blipFill rotWithShape="1">
          <a:blip r:embed="rId2">
            <a:extLst>
              <a:ext uri="{28A0092B-C50C-407E-A947-70E740481C1C}">
                <a14:useLocalDpi xmlns:a14="http://schemas.microsoft.com/office/drawing/2010/main" val="0"/>
              </a:ext>
            </a:extLst>
          </a:blip>
          <a:srcRect l="93" t="10357" r="54511" b="26927"/>
          <a:stretch/>
        </p:blipFill>
        <p:spPr bwMode="auto">
          <a:xfrm>
            <a:off x="1981200" y="2133600"/>
            <a:ext cx="1947531" cy="20583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58340" y="1997032"/>
            <a:ext cx="4876800" cy="830997"/>
          </a:xfrm>
          <a:prstGeom prst="rect">
            <a:avLst/>
          </a:prstGeom>
          <a:noFill/>
        </p:spPr>
        <p:txBody>
          <a:bodyPr wrap="square" rtlCol="0">
            <a:spAutoFit/>
          </a:bodyPr>
          <a:lstStyle/>
          <a:p>
            <a:pPr algn="l"/>
            <a:r>
              <a:rPr lang="en-US" dirty="0" smtClean="0">
                <a:solidFill>
                  <a:srgbClr val="FFFF00"/>
                </a:solidFill>
              </a:rPr>
              <a:t>Disliked  - endured Gentiles</a:t>
            </a:r>
          </a:p>
          <a:p>
            <a:pPr algn="l"/>
            <a:r>
              <a:rPr lang="en-US" dirty="0" smtClean="0">
                <a:solidFill>
                  <a:srgbClr val="FFFF00"/>
                </a:solidFill>
              </a:rPr>
              <a:t>Studied and Loved The Torah </a:t>
            </a:r>
            <a:endParaRPr lang="en-US" dirty="0">
              <a:solidFill>
                <a:srgbClr val="FFFF00"/>
              </a:solidFill>
            </a:endParaRPr>
          </a:p>
        </p:txBody>
      </p:sp>
      <p:pic>
        <p:nvPicPr>
          <p:cNvPr id="9" name="Picture 2" descr="Colossians | calvarychapelont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8778"/>
            <a:ext cx="2383433"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5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842" y="304800"/>
            <a:ext cx="4572000" cy="2677656"/>
          </a:xfrm>
          <a:prstGeom prst="rect">
            <a:avLst/>
          </a:prstGeom>
        </p:spPr>
        <p:txBody>
          <a:bodyPr>
            <a:spAutoFit/>
          </a:bodyPr>
          <a:lstStyle/>
          <a:p>
            <a:pPr algn="l"/>
            <a:r>
              <a:rPr lang="en-US" sz="2800" dirty="0" smtClean="0">
                <a:solidFill>
                  <a:srgbClr val="FFFF00"/>
                </a:solidFill>
              </a:rPr>
              <a:t>GALATIANS – 54 AD</a:t>
            </a:r>
            <a:endParaRPr lang="en-US" sz="2800" dirty="0">
              <a:solidFill>
                <a:srgbClr val="FFFF00"/>
              </a:solidFill>
            </a:endParaRPr>
          </a:p>
          <a:p>
            <a:pPr algn="l"/>
            <a:r>
              <a:rPr lang="en-US" sz="2800" dirty="0" smtClean="0">
                <a:solidFill>
                  <a:srgbClr val="FFFF00"/>
                </a:solidFill>
              </a:rPr>
              <a:t>ROMANS – 57 AD</a:t>
            </a:r>
            <a:endParaRPr lang="en-US" sz="2800" dirty="0">
              <a:solidFill>
                <a:srgbClr val="FFFF00"/>
              </a:solidFill>
            </a:endParaRPr>
          </a:p>
          <a:p>
            <a:pPr algn="l"/>
            <a:r>
              <a:rPr lang="en-US" sz="2800" dirty="0" smtClean="0">
                <a:solidFill>
                  <a:srgbClr val="FFFF00"/>
                </a:solidFill>
              </a:rPr>
              <a:t>PHILIPPIANS – 62 AD</a:t>
            </a:r>
            <a:endParaRPr lang="en-US" sz="2800" dirty="0">
              <a:solidFill>
                <a:srgbClr val="FFFF00"/>
              </a:solidFill>
            </a:endParaRPr>
          </a:p>
          <a:p>
            <a:pPr algn="l"/>
            <a:r>
              <a:rPr lang="en-US" sz="2800" dirty="0" smtClean="0"/>
              <a:t>COLOSSIANS – 62 AD</a:t>
            </a:r>
            <a:endParaRPr lang="en-US" sz="2800" dirty="0"/>
          </a:p>
          <a:p>
            <a:pPr algn="l"/>
            <a:r>
              <a:rPr lang="en-US" sz="2800" dirty="0" smtClean="0">
                <a:solidFill>
                  <a:srgbClr val="FFFF00"/>
                </a:solidFill>
              </a:rPr>
              <a:t>EPHESIANS – 63 - AD </a:t>
            </a:r>
            <a:endParaRPr lang="en-US" sz="2800" dirty="0">
              <a:solidFill>
                <a:srgbClr val="FFFF00"/>
              </a:solidFill>
            </a:endParaRPr>
          </a:p>
          <a:p>
            <a:pPr algn="l"/>
            <a:r>
              <a:rPr lang="en-US" sz="2800" dirty="0" smtClean="0">
                <a:solidFill>
                  <a:srgbClr val="FFFF00"/>
                </a:solidFill>
              </a:rPr>
              <a:t>HEBREWS – 67 AD</a:t>
            </a:r>
            <a:endParaRPr lang="en-US" sz="2800" dirty="0">
              <a:solidFill>
                <a:srgbClr val="FFFF00"/>
              </a:solidFill>
            </a:endParaRPr>
          </a:p>
        </p:txBody>
      </p:sp>
      <p:sp>
        <p:nvSpPr>
          <p:cNvPr id="5" name="Rectangle 4"/>
          <p:cNvSpPr/>
          <p:nvPr/>
        </p:nvSpPr>
        <p:spPr>
          <a:xfrm>
            <a:off x="4038600" y="304800"/>
            <a:ext cx="4876800" cy="2031325"/>
          </a:xfrm>
          <a:prstGeom prst="rect">
            <a:avLst/>
          </a:prstGeom>
        </p:spPr>
        <p:txBody>
          <a:bodyPr wrap="square">
            <a:spAutoFit/>
          </a:bodyPr>
          <a:lstStyle/>
          <a:p>
            <a:r>
              <a:rPr lang="en-US" sz="1800" dirty="0" smtClean="0"/>
              <a:t>I </a:t>
            </a:r>
            <a:r>
              <a:rPr lang="en-US" sz="1800" dirty="0"/>
              <a:t>am astonished that you are so quickly deserting the one who called you by the grace of Christ and are turning to a different gospel-- </a:t>
            </a:r>
            <a:r>
              <a:rPr lang="en-US" sz="1800" baseline="30000" dirty="0"/>
              <a:t>7 </a:t>
            </a:r>
            <a:r>
              <a:rPr lang="en-US" sz="1800" dirty="0"/>
              <a:t> which is really no gospel at all. Evidently some people are throwing you into confusion and are trying to pervert the gospel of Christ. </a:t>
            </a:r>
            <a:r>
              <a:rPr lang="en-US" sz="1800" b="1" dirty="0"/>
              <a:t>Galatians 1:6-7 (NIV) </a:t>
            </a:r>
            <a:endParaRPr lang="en-US" sz="1800" dirty="0"/>
          </a:p>
        </p:txBody>
      </p:sp>
      <p:sp>
        <p:nvSpPr>
          <p:cNvPr id="6" name="Rectangle 5"/>
          <p:cNvSpPr/>
          <p:nvPr/>
        </p:nvSpPr>
        <p:spPr>
          <a:xfrm>
            <a:off x="4191000" y="2336125"/>
            <a:ext cx="4572000" cy="984885"/>
          </a:xfrm>
          <a:prstGeom prst="rect">
            <a:avLst/>
          </a:prstGeom>
        </p:spPr>
        <p:txBody>
          <a:bodyPr>
            <a:spAutoFit/>
          </a:bodyPr>
          <a:lstStyle/>
          <a:p>
            <a:r>
              <a:rPr lang="en-US" sz="1800" baseline="30000" dirty="0">
                <a:solidFill>
                  <a:srgbClr val="FFFF00"/>
                </a:solidFill>
              </a:rPr>
              <a:t>14 </a:t>
            </a:r>
            <a:r>
              <a:rPr lang="en-US" sz="1800" dirty="0">
                <a:solidFill>
                  <a:srgbClr val="FFFF00"/>
                </a:solidFill>
              </a:rPr>
              <a:t> For if those who live by law are heirs, </a:t>
            </a:r>
            <a:r>
              <a:rPr lang="en-US" sz="2000" b="1" dirty="0"/>
              <a:t>faith has no value and the promise is worthless</a:t>
            </a:r>
            <a:r>
              <a:rPr lang="en-US" sz="1800" dirty="0">
                <a:solidFill>
                  <a:srgbClr val="FFFF00"/>
                </a:solidFill>
              </a:rPr>
              <a:t>, </a:t>
            </a:r>
            <a:r>
              <a:rPr lang="en-US" sz="1800" b="1" dirty="0">
                <a:solidFill>
                  <a:srgbClr val="FFFF00"/>
                </a:solidFill>
              </a:rPr>
              <a:t>Romans 4:14 (NIV) </a:t>
            </a:r>
            <a:endParaRPr lang="en-US" sz="1800" dirty="0">
              <a:solidFill>
                <a:srgbClr val="FFFF00"/>
              </a:solidFill>
            </a:endParaRPr>
          </a:p>
        </p:txBody>
      </p:sp>
      <p:sp>
        <p:nvSpPr>
          <p:cNvPr id="7" name="Rectangle 6"/>
          <p:cNvSpPr/>
          <p:nvPr/>
        </p:nvSpPr>
        <p:spPr>
          <a:xfrm>
            <a:off x="272902" y="3314735"/>
            <a:ext cx="8458200" cy="923330"/>
          </a:xfrm>
          <a:prstGeom prst="rect">
            <a:avLst/>
          </a:prstGeom>
        </p:spPr>
        <p:txBody>
          <a:bodyPr wrap="square">
            <a:spAutoFit/>
          </a:bodyPr>
          <a:lstStyle/>
          <a:p>
            <a:r>
              <a:rPr lang="en-US" sz="1800" dirty="0" smtClean="0"/>
              <a:t>Watch </a:t>
            </a:r>
            <a:r>
              <a:rPr lang="en-US" sz="1800" dirty="0"/>
              <a:t>out for those dogs, those men who do evil, those mutilators of the flesh. </a:t>
            </a:r>
            <a:r>
              <a:rPr lang="en-US" sz="1800" baseline="30000" dirty="0"/>
              <a:t>3 </a:t>
            </a:r>
            <a:r>
              <a:rPr lang="en-US" sz="1800" dirty="0"/>
              <a:t> For it is we who are the circumcision, we who worship by the Spirit of God, who glory in Christ Jesus, and who put no confidence in the flesh-- </a:t>
            </a:r>
            <a:r>
              <a:rPr lang="en-US" sz="1800" b="1" dirty="0"/>
              <a:t>Philippians 3:2-3 </a:t>
            </a:r>
            <a:r>
              <a:rPr lang="en-US" sz="1800" b="1" dirty="0" smtClean="0"/>
              <a:t> </a:t>
            </a:r>
            <a:endParaRPr lang="en-US" sz="1800" dirty="0"/>
          </a:p>
        </p:txBody>
      </p:sp>
      <p:sp>
        <p:nvSpPr>
          <p:cNvPr id="8" name="Rectangle 7"/>
          <p:cNvSpPr/>
          <p:nvPr/>
        </p:nvSpPr>
        <p:spPr>
          <a:xfrm>
            <a:off x="331381" y="4362271"/>
            <a:ext cx="8341242" cy="1200329"/>
          </a:xfrm>
          <a:prstGeom prst="rect">
            <a:avLst/>
          </a:prstGeom>
        </p:spPr>
        <p:txBody>
          <a:bodyPr wrap="square">
            <a:spAutoFit/>
          </a:bodyPr>
          <a:lstStyle/>
          <a:p>
            <a:r>
              <a:rPr lang="en-US" sz="1800" baseline="30000" dirty="0">
                <a:solidFill>
                  <a:srgbClr val="FFFF00"/>
                </a:solidFill>
              </a:rPr>
              <a:t>16 </a:t>
            </a:r>
            <a:r>
              <a:rPr lang="en-US" sz="1800" dirty="0">
                <a:solidFill>
                  <a:srgbClr val="FFFF00"/>
                </a:solidFill>
              </a:rPr>
              <a:t> Therefore do not let anyone judge you by what you eat or drink, or with regard to a religious festival, a New Moon celebration or a Sabbath day. </a:t>
            </a:r>
            <a:r>
              <a:rPr lang="en-US" sz="1800" baseline="30000" dirty="0">
                <a:solidFill>
                  <a:srgbClr val="FFFF00"/>
                </a:solidFill>
              </a:rPr>
              <a:t>17 </a:t>
            </a:r>
            <a:r>
              <a:rPr lang="en-US" sz="1800" dirty="0">
                <a:solidFill>
                  <a:srgbClr val="FFFF00"/>
                </a:solidFill>
              </a:rPr>
              <a:t> These are a shadow of the things that were to come; the reality, however, is found in Christ. </a:t>
            </a:r>
            <a:r>
              <a:rPr lang="en-US" sz="1800" b="1" dirty="0">
                <a:solidFill>
                  <a:srgbClr val="FFFF00"/>
                </a:solidFill>
              </a:rPr>
              <a:t>Colossians 2:16-17 (NIV) </a:t>
            </a:r>
            <a:endParaRPr lang="en-US" sz="1800" dirty="0">
              <a:solidFill>
                <a:srgbClr val="FFFF00"/>
              </a:solidFill>
            </a:endParaRPr>
          </a:p>
        </p:txBody>
      </p:sp>
      <p:sp>
        <p:nvSpPr>
          <p:cNvPr id="9" name="Rectangle 8"/>
          <p:cNvSpPr/>
          <p:nvPr/>
        </p:nvSpPr>
        <p:spPr>
          <a:xfrm>
            <a:off x="228600" y="5657671"/>
            <a:ext cx="8871098" cy="1200329"/>
          </a:xfrm>
          <a:prstGeom prst="rect">
            <a:avLst/>
          </a:prstGeom>
        </p:spPr>
        <p:txBody>
          <a:bodyPr wrap="square">
            <a:spAutoFit/>
          </a:bodyPr>
          <a:lstStyle/>
          <a:p>
            <a:r>
              <a:rPr lang="en-US" sz="1800" baseline="30000" dirty="0"/>
              <a:t>1 </a:t>
            </a:r>
            <a:r>
              <a:rPr lang="en-US" sz="1800" dirty="0"/>
              <a:t> The law is only a shadow of the good things that are coming--not the realities themselves. For this reason it can never, by the same sacrifices repeated endlessly year after year, make perfect those who draw near to worship. </a:t>
            </a:r>
            <a:r>
              <a:rPr lang="en-US" sz="1800" b="1" dirty="0"/>
              <a:t>Hebrews 10:1 (NIV) </a:t>
            </a:r>
            <a:r>
              <a:rPr lang="en-US" sz="1800" dirty="0"/>
              <a:t/>
            </a:r>
            <a:br>
              <a:rPr lang="en-US" sz="1800" dirty="0"/>
            </a:br>
            <a:endParaRPr lang="en-US" sz="1800" dirty="0"/>
          </a:p>
        </p:txBody>
      </p:sp>
    </p:spTree>
    <p:extLst>
      <p:ext uri="{BB962C8B-B14F-4D97-AF65-F5344CB8AC3E}">
        <p14:creationId xmlns:p14="http://schemas.microsoft.com/office/powerpoint/2010/main" val="36191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6324808"/>
          </a:xfrm>
          <a:prstGeom prst="rect">
            <a:avLst/>
          </a:prstGeom>
        </p:spPr>
        <p:txBody>
          <a:bodyPr wrap="square">
            <a:spAutoFit/>
          </a:bodyPr>
          <a:lstStyle/>
          <a:p>
            <a:pPr algn="l"/>
            <a:r>
              <a:rPr lang="en-US" sz="2700" dirty="0"/>
              <a:t>WITHOUT THE POWER OF THE HOLY SPIRIT STEERING THE EARLY CHURCH CLEAR OF THIS MORTAL THREAT OF LAW-CENTRIC CHRISTIANITY </a:t>
            </a:r>
            <a:r>
              <a:rPr lang="en-US" sz="2700" dirty="0" smtClean="0"/>
              <a:t>THE JUDIAZERS WOULD </a:t>
            </a:r>
            <a:r>
              <a:rPr lang="en-US" sz="2700" dirty="0"/>
              <a:t>HAVE SNUFFED OUT THE GENTILE </a:t>
            </a:r>
            <a:r>
              <a:rPr lang="en-US" sz="2700" dirty="0" smtClean="0"/>
              <a:t>CHURCH. THE </a:t>
            </a:r>
            <a:r>
              <a:rPr lang="en-US" sz="2700" dirty="0"/>
              <a:t>EARLY CHURCH WOULD NOT HAVE BECOME A WORLD IMPACTING FORCE FOR BOTH JEWS AND GENTILES. IF THE JUDIAZERS HAD WON THE GENTILE CHURCH WOULD HAVE SHRIVELED AND THE GOSPEL WOULD HAVE BEEN TAINTED. </a:t>
            </a:r>
            <a:r>
              <a:rPr lang="en-US" sz="2700" dirty="0">
                <a:solidFill>
                  <a:srgbClr val="FFFF00"/>
                </a:solidFill>
              </a:rPr>
              <a:t>PAUL’S WRITINGS PUT A NAIL IN THE COFFIN OF THE USE OF THE MOSAIC LAW AS A MEANS OF SALVATION </a:t>
            </a:r>
            <a:r>
              <a:rPr lang="en-US" sz="2700" dirty="0"/>
              <a:t>IN DAILY LIFE OF THE </a:t>
            </a:r>
            <a:r>
              <a:rPr lang="en-US" sz="2700" dirty="0" smtClean="0"/>
              <a:t>CHURCH. </a:t>
            </a:r>
            <a:r>
              <a:rPr lang="en-US" sz="2700" dirty="0"/>
              <a:t>WE </a:t>
            </a:r>
            <a:r>
              <a:rPr lang="en-US" sz="2700" dirty="0" smtClean="0"/>
              <a:t>ARE SAVED </a:t>
            </a:r>
            <a:r>
              <a:rPr lang="en-US" sz="2700" dirty="0"/>
              <a:t>BY GRACE – BUT CALLED TO HOLINESS AND </a:t>
            </a:r>
            <a:r>
              <a:rPr lang="en-US" sz="2700" dirty="0" smtClean="0"/>
              <a:t>FRUIT-BEARING BY OBEDIENCE THROUGH FAITH.  </a:t>
            </a:r>
            <a:endParaRPr lang="en-US" sz="2700" dirty="0"/>
          </a:p>
        </p:txBody>
      </p:sp>
    </p:spTree>
    <p:extLst>
      <p:ext uri="{BB962C8B-B14F-4D97-AF65-F5344CB8AC3E}">
        <p14:creationId xmlns:p14="http://schemas.microsoft.com/office/powerpoint/2010/main" val="4055046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 y="76200"/>
            <a:ext cx="90678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GENTILES WERE WONDERING IF THEY WERE FIRST CLASS OR SECOND CLASS CITIZENS OF THE KINGDOM </a:t>
            </a:r>
          </a:p>
        </p:txBody>
      </p:sp>
      <p:sp>
        <p:nvSpPr>
          <p:cNvPr id="3" name="TextBox 2"/>
          <p:cNvSpPr txBox="1"/>
          <p:nvPr/>
        </p:nvSpPr>
        <p:spPr>
          <a:xfrm>
            <a:off x="-76200" y="907197"/>
            <a:ext cx="9258300" cy="954107"/>
          </a:xfrm>
          <a:prstGeom prst="rect">
            <a:avLst/>
          </a:prstGeom>
          <a:noFill/>
        </p:spPr>
        <p:txBody>
          <a:bodyPr wrap="square" rtlCol="0">
            <a:spAutoFit/>
          </a:bodyPr>
          <a:lstStyle/>
          <a:p>
            <a:r>
              <a:rPr lang="en-US" sz="2800" dirty="0" smtClean="0"/>
              <a:t>The Judiazers were telling  the Gentiles they needed circumcised and needed to follow the Torah to be spiritual</a:t>
            </a:r>
            <a:endParaRPr lang="en-US" sz="2800" dirty="0"/>
          </a:p>
        </p:txBody>
      </p:sp>
      <p:sp>
        <p:nvSpPr>
          <p:cNvPr id="5" name="Rectangle 4"/>
          <p:cNvSpPr/>
          <p:nvPr/>
        </p:nvSpPr>
        <p:spPr>
          <a:xfrm>
            <a:off x="241447" y="1935540"/>
            <a:ext cx="8763000" cy="1569660"/>
          </a:xfrm>
          <a:prstGeom prst="rect">
            <a:avLst/>
          </a:prstGeom>
        </p:spPr>
        <p:txBody>
          <a:bodyPr wrap="square">
            <a:spAutoFit/>
          </a:bodyPr>
          <a:lstStyle/>
          <a:p>
            <a:r>
              <a:rPr lang="en-US" dirty="0">
                <a:solidFill>
                  <a:srgbClr val="FFFF00"/>
                </a:solidFill>
              </a:rPr>
              <a:t>I pray also that the eyes of your heart may be enlightened in order that </a:t>
            </a:r>
            <a:r>
              <a:rPr lang="en-US" b="1" dirty="0">
                <a:solidFill>
                  <a:srgbClr val="FFFF00"/>
                </a:solidFill>
              </a:rPr>
              <a:t>you may know the hope to which He has called you, </a:t>
            </a:r>
            <a:r>
              <a:rPr lang="en-US" b="1" dirty="0"/>
              <a:t>the riches of His glorious inheritance in the saints</a:t>
            </a:r>
            <a:r>
              <a:rPr lang="en-US" b="1" dirty="0">
                <a:solidFill>
                  <a:srgbClr val="FFFF00"/>
                </a:solidFill>
              </a:rPr>
              <a:t>,</a:t>
            </a:r>
            <a:r>
              <a:rPr lang="en-US" dirty="0">
                <a:solidFill>
                  <a:srgbClr val="FFFF00"/>
                </a:solidFill>
              </a:rPr>
              <a:t> Ephesians 1:18 </a:t>
            </a:r>
          </a:p>
        </p:txBody>
      </p:sp>
      <p:sp>
        <p:nvSpPr>
          <p:cNvPr id="6" name="Rectangle 5"/>
          <p:cNvSpPr/>
          <p:nvPr/>
        </p:nvSpPr>
        <p:spPr>
          <a:xfrm>
            <a:off x="76200" y="3581400"/>
            <a:ext cx="9067800" cy="830997"/>
          </a:xfrm>
          <a:prstGeom prst="rect">
            <a:avLst/>
          </a:prstGeom>
        </p:spPr>
        <p:txBody>
          <a:bodyPr wrap="square">
            <a:spAutoFit/>
          </a:bodyPr>
          <a:lstStyle/>
          <a:p>
            <a:r>
              <a:rPr lang="en-US" b="1" dirty="0"/>
              <a:t>And God raised us up with Christ and seated us with Him in the heavenly realms in Christ Jesus,</a:t>
            </a:r>
            <a:r>
              <a:rPr lang="en-US" dirty="0"/>
              <a:t> </a:t>
            </a:r>
            <a:r>
              <a:rPr lang="en-US" dirty="0" smtClean="0"/>
              <a:t>Ephesians 2:6</a:t>
            </a:r>
            <a:endParaRPr lang="en-US" dirty="0"/>
          </a:p>
        </p:txBody>
      </p:sp>
      <p:sp>
        <p:nvSpPr>
          <p:cNvPr id="7" name="Rectangle 6"/>
          <p:cNvSpPr/>
          <p:nvPr/>
        </p:nvSpPr>
        <p:spPr>
          <a:xfrm>
            <a:off x="76200" y="4476452"/>
            <a:ext cx="8864895" cy="2000548"/>
          </a:xfrm>
          <a:prstGeom prst="rect">
            <a:avLst/>
          </a:prstGeom>
        </p:spPr>
        <p:txBody>
          <a:bodyPr wrap="square">
            <a:spAutoFit/>
          </a:bodyPr>
          <a:lstStyle/>
          <a:p>
            <a:r>
              <a:rPr lang="en-US" sz="2000" dirty="0" smtClean="0">
                <a:solidFill>
                  <a:srgbClr val="FFFF00"/>
                </a:solidFill>
              </a:rPr>
              <a:t>See </a:t>
            </a:r>
            <a:r>
              <a:rPr lang="en-US" sz="2000" dirty="0">
                <a:solidFill>
                  <a:srgbClr val="FFFF00"/>
                </a:solidFill>
              </a:rPr>
              <a:t>to it that no one takes you captive through hollow and deceptive philosophy, which depends on human tradition and the basic principles of this world rather than on Christ. </a:t>
            </a:r>
            <a:r>
              <a:rPr lang="en-US" sz="2000" baseline="30000" dirty="0">
                <a:solidFill>
                  <a:srgbClr val="FFFF00"/>
                </a:solidFill>
              </a:rPr>
              <a:t>9 </a:t>
            </a:r>
            <a:r>
              <a:rPr lang="en-US" sz="2000" dirty="0">
                <a:solidFill>
                  <a:srgbClr val="FFFF00"/>
                </a:solidFill>
              </a:rPr>
              <a:t> For in Christ all the fullness of the Deity lives in bodily form, </a:t>
            </a:r>
            <a:r>
              <a:rPr lang="en-US" sz="2000" baseline="30000" dirty="0">
                <a:solidFill>
                  <a:srgbClr val="FFFF00"/>
                </a:solidFill>
              </a:rPr>
              <a:t>10 </a:t>
            </a:r>
            <a:r>
              <a:rPr lang="en-US" sz="2000" dirty="0">
                <a:solidFill>
                  <a:srgbClr val="FFFF00"/>
                </a:solidFill>
              </a:rPr>
              <a:t> </a:t>
            </a:r>
            <a:r>
              <a:rPr lang="en-US" dirty="0">
                <a:solidFill>
                  <a:schemeClr val="bg1"/>
                </a:solidFill>
              </a:rPr>
              <a:t>and you have been given fullness in Christ</a:t>
            </a:r>
            <a:r>
              <a:rPr lang="en-US" sz="2000" dirty="0">
                <a:solidFill>
                  <a:srgbClr val="FFFF00"/>
                </a:solidFill>
              </a:rPr>
              <a:t>, who is the head over every power and authority. </a:t>
            </a:r>
            <a:r>
              <a:rPr lang="en-US" sz="2000" baseline="30000" dirty="0">
                <a:solidFill>
                  <a:srgbClr val="FFFF00"/>
                </a:solidFill>
              </a:rPr>
              <a:t>11 </a:t>
            </a:r>
            <a:r>
              <a:rPr lang="en-US" sz="2000" dirty="0">
                <a:solidFill>
                  <a:srgbClr val="FFFF00"/>
                </a:solidFill>
              </a:rPr>
              <a:t> In </a:t>
            </a:r>
            <a:r>
              <a:rPr lang="en-US" sz="2000" dirty="0" smtClean="0">
                <a:solidFill>
                  <a:srgbClr val="FFFF00"/>
                </a:solidFill>
              </a:rPr>
              <a:t>Him </a:t>
            </a:r>
            <a:r>
              <a:rPr lang="en-US" sz="2000" dirty="0">
                <a:solidFill>
                  <a:srgbClr val="FFFF00"/>
                </a:solidFill>
              </a:rPr>
              <a:t>you were also circumcised, in the putting off of the sinful </a:t>
            </a:r>
            <a:r>
              <a:rPr lang="en-US" sz="2000" dirty="0" smtClean="0">
                <a:solidFill>
                  <a:srgbClr val="FFFF00"/>
                </a:solidFill>
              </a:rPr>
              <a:t>nature. </a:t>
            </a:r>
            <a:r>
              <a:rPr lang="en-US" sz="2000" b="1" dirty="0">
                <a:solidFill>
                  <a:srgbClr val="FFFF00"/>
                </a:solidFill>
              </a:rPr>
              <a:t>Colossians 2:8-11 (NIV) </a:t>
            </a:r>
            <a:endParaRPr lang="en-US" sz="2000" dirty="0">
              <a:solidFill>
                <a:srgbClr val="FFFF00"/>
              </a:solidFill>
            </a:endParaRPr>
          </a:p>
        </p:txBody>
      </p:sp>
    </p:spTree>
    <p:extLst>
      <p:ext uri="{BB962C8B-B14F-4D97-AF65-F5344CB8AC3E}">
        <p14:creationId xmlns:p14="http://schemas.microsoft.com/office/powerpoint/2010/main" val="428977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9916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GLORIOUS </a:t>
            </a: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GOSPEL PLAN </a:t>
            </a:r>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UNFOLDED IN PAUL’S DAY AS THE FIRST CHAPTER OF TWO THOUSAND YEARS OF GLORY </a:t>
            </a:r>
          </a:p>
        </p:txBody>
      </p:sp>
      <p:sp>
        <p:nvSpPr>
          <p:cNvPr id="4" name="Rectangle 3"/>
          <p:cNvSpPr/>
          <p:nvPr/>
        </p:nvSpPr>
        <p:spPr>
          <a:xfrm>
            <a:off x="228600" y="2058174"/>
            <a:ext cx="8458200" cy="4647426"/>
          </a:xfrm>
          <a:prstGeom prst="rect">
            <a:avLst/>
          </a:prstGeom>
        </p:spPr>
        <p:txBody>
          <a:bodyPr wrap="square">
            <a:spAutoFit/>
          </a:bodyPr>
          <a:lstStyle/>
          <a:p>
            <a:r>
              <a:rPr lang="en-US" b="1" dirty="0" smtClean="0"/>
              <a:t>This </a:t>
            </a:r>
            <a:r>
              <a:rPr lang="en-US" b="1" dirty="0"/>
              <a:t>mystery is that through the gospel the Gentiles are heirs together with Israel, members together of one body, and sharers together in the promise in Christ Jesus.</a:t>
            </a:r>
            <a:r>
              <a:rPr lang="en-US" dirty="0"/>
              <a:t> 7  I became a servant of this gospel by the gift of God's grace given me through the working of his power. 8  </a:t>
            </a:r>
            <a:r>
              <a:rPr lang="en-US" sz="3200" b="1" dirty="0">
                <a:solidFill>
                  <a:srgbClr val="FFFF00"/>
                </a:solidFill>
              </a:rPr>
              <a:t>Although I am less than the least of all God's people, this grace was given me: to preach to the Gentiles the unsearchable riches of Christ</a:t>
            </a:r>
            <a:r>
              <a:rPr lang="en-US" b="1" dirty="0"/>
              <a:t>,</a:t>
            </a:r>
            <a:r>
              <a:rPr lang="en-US" dirty="0"/>
              <a:t> 9  and to make plain to everyone the administration of this mystery, which for ages past was kept hidden in God, who created all things. Ephesians 3:6-9 (NIV)</a:t>
            </a:r>
          </a:p>
        </p:txBody>
      </p:sp>
      <p:sp>
        <p:nvSpPr>
          <p:cNvPr id="6" name="TextBox 5"/>
          <p:cNvSpPr txBox="1"/>
          <p:nvPr/>
        </p:nvSpPr>
        <p:spPr>
          <a:xfrm>
            <a:off x="876300" y="1480827"/>
            <a:ext cx="7543800" cy="523220"/>
          </a:xfrm>
          <a:prstGeom prst="rect">
            <a:avLst/>
          </a:prstGeom>
          <a:noFill/>
        </p:spPr>
        <p:txBody>
          <a:bodyPr wrap="square" rtlCol="0">
            <a:spAutoFit/>
          </a:bodyPr>
          <a:lstStyle/>
          <a:p>
            <a:r>
              <a:rPr lang="en-US" sz="2800" dirty="0" smtClean="0">
                <a:solidFill>
                  <a:srgbClr val="FFFF00"/>
                </a:solidFill>
              </a:rPr>
              <a:t>God was always outmaneuvering the enemy</a:t>
            </a:r>
            <a:endParaRPr lang="en-US" sz="2800" dirty="0">
              <a:solidFill>
                <a:srgbClr val="FFFF00"/>
              </a:solidFill>
            </a:endParaRPr>
          </a:p>
        </p:txBody>
      </p:sp>
    </p:spTree>
    <p:extLst>
      <p:ext uri="{BB962C8B-B14F-4D97-AF65-F5344CB8AC3E}">
        <p14:creationId xmlns:p14="http://schemas.microsoft.com/office/powerpoint/2010/main" val="35871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14" y="7620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MONUMENTAL </a:t>
            </a:r>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GLORY </a:t>
            </a: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JESUS’  FINISHED WORK ON </a:t>
            </a:r>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CROSS</a:t>
            </a:r>
            <a:endPar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37214" y="914400"/>
            <a:ext cx="8991600" cy="6001643"/>
          </a:xfrm>
          <a:prstGeom prst="rect">
            <a:avLst/>
          </a:prstGeom>
        </p:spPr>
        <p:txBody>
          <a:bodyPr wrap="square">
            <a:spAutoFit/>
          </a:bodyPr>
          <a:lstStyle/>
          <a:p>
            <a:r>
              <a:rPr lang="en-US" b="1" dirty="0"/>
              <a:t> When you were dead in your sins and in the uncircumcision of your sinful nature, God made you alive with Christ</a:t>
            </a:r>
            <a:r>
              <a:rPr lang="en-US" b="1" dirty="0" smtClean="0"/>
              <a:t>.</a:t>
            </a:r>
          </a:p>
          <a:p>
            <a:endParaRPr lang="en-US" b="1" dirty="0"/>
          </a:p>
          <a:p>
            <a:r>
              <a:rPr lang="en-US" b="1" dirty="0" smtClean="0">
                <a:solidFill>
                  <a:srgbClr val="FFFF00"/>
                </a:solidFill>
              </a:rPr>
              <a:t> </a:t>
            </a:r>
            <a:r>
              <a:rPr lang="en-US" b="1" dirty="0">
                <a:solidFill>
                  <a:srgbClr val="FFFF00"/>
                </a:solidFill>
              </a:rPr>
              <a:t>(GOD </a:t>
            </a:r>
            <a:r>
              <a:rPr lang="en-US" b="1" dirty="0" smtClean="0">
                <a:solidFill>
                  <a:srgbClr val="FFFF00"/>
                </a:solidFill>
              </a:rPr>
              <a:t>LIVED OUT </a:t>
            </a:r>
            <a:r>
              <a:rPr lang="en-US" b="1" dirty="0">
                <a:solidFill>
                  <a:srgbClr val="FFFF00"/>
                </a:solidFill>
              </a:rPr>
              <a:t>A SPIRITUAL EVENT THAT WOULD AWAKEN YOU TO HIS INFINITE GOODNESS –SACRIFICIAL LOVE -  BUT ALSO PAID FOR YOUR DEPRAVITY IN FULL AND THEN MOTIVATED YOU AFTER YOU WERE FORGIVEN TO NOT CONTINUE IN </a:t>
            </a:r>
            <a:r>
              <a:rPr lang="en-US" b="1" dirty="0" smtClean="0">
                <a:solidFill>
                  <a:srgbClr val="FFFF00"/>
                </a:solidFill>
              </a:rPr>
              <a:t>STUPID SIN</a:t>
            </a:r>
            <a:r>
              <a:rPr lang="en-US" b="1" dirty="0">
                <a:solidFill>
                  <a:srgbClr val="FFFF00"/>
                </a:solidFill>
              </a:rPr>
              <a:t>)</a:t>
            </a:r>
            <a:r>
              <a:rPr lang="en-US" b="1" dirty="0"/>
              <a:t> </a:t>
            </a:r>
            <a:endParaRPr lang="en-US" b="1" dirty="0" smtClean="0"/>
          </a:p>
          <a:p>
            <a:endParaRPr lang="en-US" b="1" dirty="0"/>
          </a:p>
          <a:p>
            <a:r>
              <a:rPr lang="en-US" b="1" dirty="0" smtClean="0"/>
              <a:t>He </a:t>
            </a:r>
            <a:r>
              <a:rPr lang="en-US" b="1" dirty="0" smtClean="0">
                <a:solidFill>
                  <a:srgbClr val="FFFF00"/>
                </a:solidFill>
              </a:rPr>
              <a:t>1/ </a:t>
            </a:r>
            <a:r>
              <a:rPr lang="en-US" b="1" dirty="0" smtClean="0"/>
              <a:t>forgave </a:t>
            </a:r>
            <a:r>
              <a:rPr lang="en-US" b="1" dirty="0"/>
              <a:t>us all our sins, 14  having </a:t>
            </a:r>
            <a:r>
              <a:rPr lang="en-US" b="1" dirty="0" smtClean="0">
                <a:solidFill>
                  <a:srgbClr val="FFFF00"/>
                </a:solidFill>
              </a:rPr>
              <a:t>2/ </a:t>
            </a:r>
            <a:r>
              <a:rPr lang="en-US" b="1" dirty="0" smtClean="0"/>
              <a:t>canceled </a:t>
            </a:r>
            <a:r>
              <a:rPr lang="en-US" b="1" dirty="0"/>
              <a:t>the written code, with its regulations, that was against us and that stood opposed to us; He </a:t>
            </a:r>
            <a:r>
              <a:rPr lang="en-US" b="1" dirty="0" smtClean="0">
                <a:solidFill>
                  <a:srgbClr val="FFFF00"/>
                </a:solidFill>
              </a:rPr>
              <a:t>3/ </a:t>
            </a:r>
            <a:r>
              <a:rPr lang="en-US" b="1" dirty="0" smtClean="0"/>
              <a:t>took </a:t>
            </a:r>
            <a:r>
              <a:rPr lang="en-US" b="1" dirty="0"/>
              <a:t>it away, nailing it to the cross</a:t>
            </a:r>
            <a:r>
              <a:rPr lang="en-US" b="1" dirty="0" smtClean="0"/>
              <a:t>. (</a:t>
            </a:r>
            <a:r>
              <a:rPr lang="en-US" b="1" dirty="0"/>
              <a:t>IN HIS BODY</a:t>
            </a:r>
            <a:r>
              <a:rPr lang="en-US" b="1" u="sng" dirty="0"/>
              <a:t>)</a:t>
            </a:r>
            <a:r>
              <a:rPr lang="en-US" b="1" dirty="0"/>
              <a:t> 15  And having </a:t>
            </a:r>
            <a:r>
              <a:rPr lang="en-US" b="1" dirty="0" smtClean="0"/>
              <a:t> </a:t>
            </a:r>
            <a:r>
              <a:rPr lang="en-US" b="1" dirty="0" smtClean="0">
                <a:solidFill>
                  <a:srgbClr val="FFFF00"/>
                </a:solidFill>
              </a:rPr>
              <a:t>4/</a:t>
            </a:r>
            <a:r>
              <a:rPr lang="en-US" b="1" dirty="0" smtClean="0"/>
              <a:t> disarmed </a:t>
            </a:r>
            <a:r>
              <a:rPr lang="en-US" b="1" dirty="0"/>
              <a:t>(spoiled) the powers and authorities, He made a </a:t>
            </a:r>
            <a:r>
              <a:rPr lang="en-US" b="1" dirty="0" smtClean="0">
                <a:solidFill>
                  <a:srgbClr val="FFFF00"/>
                </a:solidFill>
              </a:rPr>
              <a:t>5/</a:t>
            </a:r>
            <a:r>
              <a:rPr lang="en-US" b="1" dirty="0" smtClean="0"/>
              <a:t> public </a:t>
            </a:r>
            <a:r>
              <a:rPr lang="en-US" b="1" dirty="0"/>
              <a:t>spectacle of them, triumphing </a:t>
            </a:r>
            <a:r>
              <a:rPr lang="en-US" b="1" dirty="0" smtClean="0"/>
              <a:t>(conquered - checkmate) over </a:t>
            </a:r>
            <a:r>
              <a:rPr lang="en-US" b="1" dirty="0"/>
              <a:t>them by the cross. Colossians 2:13-15 (NIV)</a:t>
            </a:r>
            <a:endParaRPr lang="en-US" dirty="0"/>
          </a:p>
        </p:txBody>
      </p:sp>
    </p:spTree>
    <p:extLst>
      <p:ext uri="{BB962C8B-B14F-4D97-AF65-F5344CB8AC3E}">
        <p14:creationId xmlns:p14="http://schemas.microsoft.com/office/powerpoint/2010/main" val="25257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39501</TotalTime>
  <Words>2328</Words>
  <Application>Microsoft Office PowerPoint</Application>
  <PresentationFormat>On-screen Show (4:3)</PresentationFormat>
  <Paragraphs>119</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373</cp:revision>
  <cp:lastPrinted>2021-03-31T16:23:49Z</cp:lastPrinted>
  <dcterms:created xsi:type="dcterms:W3CDTF">2019-07-16T01:09:40Z</dcterms:created>
  <dcterms:modified xsi:type="dcterms:W3CDTF">2025-03-30T16:01:51Z</dcterms:modified>
</cp:coreProperties>
</file>