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3" r:id="rId4"/>
    <p:sldId id="262" r:id="rId5"/>
    <p:sldId id="261" r:id="rId6"/>
    <p:sldId id="265" r:id="rId7"/>
    <p:sldId id="274" r:id="rId8"/>
    <p:sldId id="273" r:id="rId9"/>
    <p:sldId id="272" r:id="rId10"/>
    <p:sldId id="271" r:id="rId11"/>
    <p:sldId id="270" r:id="rId12"/>
    <p:sldId id="269" r:id="rId13"/>
    <p:sldId id="268" r:id="rId14"/>
    <p:sldId id="267" r:id="rId15"/>
    <p:sldId id="266" r:id="rId16"/>
    <p:sldId id="260" r:id="rId17"/>
    <p:sldId id="277" r:id="rId18"/>
    <p:sldId id="275" r:id="rId19"/>
    <p:sldId id="259" r:id="rId20"/>
    <p:sldId id="258" r:id="rId21"/>
    <p:sldId id="257" r:id="rId22"/>
    <p:sldId id="282" r:id="rId23"/>
    <p:sldId id="276" r:id="rId24"/>
    <p:sldId id="281" r:id="rId25"/>
    <p:sldId id="280" r:id="rId26"/>
    <p:sldId id="279" r:id="rId27"/>
    <p:sldId id="278" r:id="rId28"/>
    <p:sldId id="283" r:id="rId29"/>
    <p:sldId id="286"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EFD2F01-C55D-4DA4-95BD-314C272363D7}" type="datetimeFigureOut">
              <a:rPr lang="en-US" smtClean="0"/>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C30AD-BFB5-4CFE-9C60-4786DBB8BA93}" type="slidenum">
              <a:rPr lang="en-US" smtClean="0"/>
              <a:t>‹#›</a:t>
            </a:fld>
            <a:endParaRPr lang="en-US"/>
          </a:p>
        </p:txBody>
      </p:sp>
    </p:spTree>
    <p:extLst>
      <p:ext uri="{BB962C8B-B14F-4D97-AF65-F5344CB8AC3E}">
        <p14:creationId xmlns:p14="http://schemas.microsoft.com/office/powerpoint/2010/main" val="655010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FD2F01-C55D-4DA4-95BD-314C272363D7}" type="datetimeFigureOut">
              <a:rPr lang="en-US" smtClean="0"/>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C30AD-BFB5-4CFE-9C60-4786DBB8BA93}" type="slidenum">
              <a:rPr lang="en-US" smtClean="0"/>
              <a:t>‹#›</a:t>
            </a:fld>
            <a:endParaRPr lang="en-US"/>
          </a:p>
        </p:txBody>
      </p:sp>
    </p:spTree>
    <p:extLst>
      <p:ext uri="{BB962C8B-B14F-4D97-AF65-F5344CB8AC3E}">
        <p14:creationId xmlns:p14="http://schemas.microsoft.com/office/powerpoint/2010/main" val="1286933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FD2F01-C55D-4DA4-95BD-314C272363D7}" type="datetimeFigureOut">
              <a:rPr lang="en-US" smtClean="0"/>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C30AD-BFB5-4CFE-9C60-4786DBB8BA93}" type="slidenum">
              <a:rPr lang="en-US" smtClean="0"/>
              <a:t>‹#›</a:t>
            </a:fld>
            <a:endParaRPr lang="en-US"/>
          </a:p>
        </p:txBody>
      </p:sp>
    </p:spTree>
    <p:extLst>
      <p:ext uri="{BB962C8B-B14F-4D97-AF65-F5344CB8AC3E}">
        <p14:creationId xmlns:p14="http://schemas.microsoft.com/office/powerpoint/2010/main" val="3384716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FD2F01-C55D-4DA4-95BD-314C272363D7}" type="datetimeFigureOut">
              <a:rPr lang="en-US" smtClean="0"/>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C30AD-BFB5-4CFE-9C60-4786DBB8BA93}" type="slidenum">
              <a:rPr lang="en-US" smtClean="0"/>
              <a:t>‹#›</a:t>
            </a:fld>
            <a:endParaRPr lang="en-US"/>
          </a:p>
        </p:txBody>
      </p:sp>
    </p:spTree>
    <p:extLst>
      <p:ext uri="{BB962C8B-B14F-4D97-AF65-F5344CB8AC3E}">
        <p14:creationId xmlns:p14="http://schemas.microsoft.com/office/powerpoint/2010/main" val="1097627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EFD2F01-C55D-4DA4-95BD-314C272363D7}" type="datetimeFigureOut">
              <a:rPr lang="en-US" smtClean="0"/>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C30AD-BFB5-4CFE-9C60-4786DBB8BA93}" type="slidenum">
              <a:rPr lang="en-US" smtClean="0"/>
              <a:t>‹#›</a:t>
            </a:fld>
            <a:endParaRPr lang="en-US"/>
          </a:p>
        </p:txBody>
      </p:sp>
    </p:spTree>
    <p:extLst>
      <p:ext uri="{BB962C8B-B14F-4D97-AF65-F5344CB8AC3E}">
        <p14:creationId xmlns:p14="http://schemas.microsoft.com/office/powerpoint/2010/main" val="207114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EFD2F01-C55D-4DA4-95BD-314C272363D7}" type="datetimeFigureOut">
              <a:rPr lang="en-US" smtClean="0"/>
              <a:t>3/19/2025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C30AD-BFB5-4CFE-9C60-4786DBB8BA93}" type="slidenum">
              <a:rPr lang="en-US" smtClean="0"/>
              <a:t>‹#›</a:t>
            </a:fld>
            <a:endParaRPr lang="en-US"/>
          </a:p>
        </p:txBody>
      </p:sp>
    </p:spTree>
    <p:extLst>
      <p:ext uri="{BB962C8B-B14F-4D97-AF65-F5344CB8AC3E}">
        <p14:creationId xmlns:p14="http://schemas.microsoft.com/office/powerpoint/2010/main" val="775388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EFD2F01-C55D-4DA4-95BD-314C272363D7}" type="datetimeFigureOut">
              <a:rPr lang="en-US" smtClean="0"/>
              <a:t>3/19/2025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C30AD-BFB5-4CFE-9C60-4786DBB8BA93}" type="slidenum">
              <a:rPr lang="en-US" smtClean="0"/>
              <a:t>‹#›</a:t>
            </a:fld>
            <a:endParaRPr lang="en-US"/>
          </a:p>
        </p:txBody>
      </p:sp>
    </p:spTree>
    <p:extLst>
      <p:ext uri="{BB962C8B-B14F-4D97-AF65-F5344CB8AC3E}">
        <p14:creationId xmlns:p14="http://schemas.microsoft.com/office/powerpoint/2010/main" val="1190918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EFD2F01-C55D-4DA4-95BD-314C272363D7}" type="datetimeFigureOut">
              <a:rPr lang="en-US" smtClean="0"/>
              <a:t>3/19/2025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C30AD-BFB5-4CFE-9C60-4786DBB8BA93}" type="slidenum">
              <a:rPr lang="en-US" smtClean="0"/>
              <a:t>‹#›</a:t>
            </a:fld>
            <a:endParaRPr lang="en-US"/>
          </a:p>
        </p:txBody>
      </p:sp>
    </p:spTree>
    <p:extLst>
      <p:ext uri="{BB962C8B-B14F-4D97-AF65-F5344CB8AC3E}">
        <p14:creationId xmlns:p14="http://schemas.microsoft.com/office/powerpoint/2010/main" val="2729471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FD2F01-C55D-4DA4-95BD-314C272363D7}" type="datetimeFigureOut">
              <a:rPr lang="en-US" smtClean="0"/>
              <a:t>3/19/2025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C30AD-BFB5-4CFE-9C60-4786DBB8BA93}" type="slidenum">
              <a:rPr lang="en-US" smtClean="0"/>
              <a:t>‹#›</a:t>
            </a:fld>
            <a:endParaRPr lang="en-US"/>
          </a:p>
        </p:txBody>
      </p:sp>
    </p:spTree>
    <p:extLst>
      <p:ext uri="{BB962C8B-B14F-4D97-AF65-F5344CB8AC3E}">
        <p14:creationId xmlns:p14="http://schemas.microsoft.com/office/powerpoint/2010/main" val="751755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EFD2F01-C55D-4DA4-95BD-314C272363D7}" type="datetimeFigureOut">
              <a:rPr lang="en-US" smtClean="0"/>
              <a:t>3/19/2025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C30AD-BFB5-4CFE-9C60-4786DBB8BA93}" type="slidenum">
              <a:rPr lang="en-US" smtClean="0"/>
              <a:t>‹#›</a:t>
            </a:fld>
            <a:endParaRPr lang="en-US"/>
          </a:p>
        </p:txBody>
      </p:sp>
    </p:spTree>
    <p:extLst>
      <p:ext uri="{BB962C8B-B14F-4D97-AF65-F5344CB8AC3E}">
        <p14:creationId xmlns:p14="http://schemas.microsoft.com/office/powerpoint/2010/main" val="13773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EFD2F01-C55D-4DA4-95BD-314C272363D7}" type="datetimeFigureOut">
              <a:rPr lang="en-US" smtClean="0"/>
              <a:t>3/19/2025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C30AD-BFB5-4CFE-9C60-4786DBB8BA93}" type="slidenum">
              <a:rPr lang="en-US" smtClean="0"/>
              <a:t>‹#›</a:t>
            </a:fld>
            <a:endParaRPr lang="en-US"/>
          </a:p>
        </p:txBody>
      </p:sp>
    </p:spTree>
    <p:extLst>
      <p:ext uri="{BB962C8B-B14F-4D97-AF65-F5344CB8AC3E}">
        <p14:creationId xmlns:p14="http://schemas.microsoft.com/office/powerpoint/2010/main" val="1155702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FD2F01-C55D-4DA4-95BD-314C272363D7}" type="datetimeFigureOut">
              <a:rPr lang="en-US" smtClean="0"/>
              <a:t>3/19/2025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C30AD-BFB5-4CFE-9C60-4786DBB8BA93}" type="slidenum">
              <a:rPr lang="en-US" smtClean="0"/>
              <a:t>‹#›</a:t>
            </a:fld>
            <a:endParaRPr lang="en-US"/>
          </a:p>
        </p:txBody>
      </p:sp>
    </p:spTree>
    <p:extLst>
      <p:ext uri="{BB962C8B-B14F-4D97-AF65-F5344CB8AC3E}">
        <p14:creationId xmlns:p14="http://schemas.microsoft.com/office/powerpoint/2010/main" val="23234217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555375"/>
            <a:ext cx="12192000" cy="2302625"/>
          </a:xfrm>
          <a:prstGeom prst="rect">
            <a:avLst/>
          </a:prstGeom>
        </p:spPr>
      </p:pic>
      <p:sp>
        <p:nvSpPr>
          <p:cNvPr id="5" name="Rectangle 4"/>
          <p:cNvSpPr/>
          <p:nvPr/>
        </p:nvSpPr>
        <p:spPr>
          <a:xfrm>
            <a:off x="976221" y="1807157"/>
            <a:ext cx="9821791" cy="769441"/>
          </a:xfrm>
          <a:prstGeom prst="rect">
            <a:avLst/>
          </a:prstGeom>
        </p:spPr>
        <p:txBody>
          <a:bodyPr wrap="none">
            <a:spAutoFit/>
          </a:bodyPr>
          <a:lstStyle/>
          <a:p>
            <a:pPr algn="ctr"/>
            <a:r>
              <a:rPr lang="en-US" sz="4400" b="1" dirty="0" smtClean="0">
                <a:latin typeface="Times New Roman" panose="02020603050405020304" pitchFamily="18" charset="0"/>
                <a:ea typeface="Calibri" panose="020F0502020204030204" pitchFamily="34" charset="0"/>
              </a:rPr>
              <a:t>Ephesians </a:t>
            </a:r>
            <a:r>
              <a:rPr lang="en-US" sz="4400" b="1" dirty="0">
                <a:latin typeface="Times New Roman" panose="02020603050405020304" pitchFamily="18" charset="0"/>
                <a:ea typeface="Calibri" panose="020F0502020204030204" pitchFamily="34" charset="0"/>
              </a:rPr>
              <a:t>5:20: Key to </a:t>
            </a:r>
            <a:r>
              <a:rPr lang="en-US" sz="4400" b="1" dirty="0" smtClean="0">
                <a:latin typeface="Times New Roman" panose="02020603050405020304" pitchFamily="18" charset="0"/>
                <a:ea typeface="Calibri" panose="020F0502020204030204" pitchFamily="34" charset="0"/>
              </a:rPr>
              <a:t>God’s Kingdom</a:t>
            </a:r>
            <a:endParaRPr lang="en-US" sz="4400" dirty="0"/>
          </a:p>
        </p:txBody>
      </p:sp>
    </p:spTree>
    <p:extLst>
      <p:ext uri="{BB962C8B-B14F-4D97-AF65-F5344CB8AC3E}">
        <p14:creationId xmlns:p14="http://schemas.microsoft.com/office/powerpoint/2010/main" val="32677196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555375"/>
            <a:ext cx="12192000" cy="2302625"/>
          </a:xfrm>
          <a:prstGeom prst="rect">
            <a:avLst/>
          </a:prstGeom>
        </p:spPr>
      </p:pic>
      <p:sp>
        <p:nvSpPr>
          <p:cNvPr id="2" name="Rectangle 1"/>
          <p:cNvSpPr/>
          <p:nvPr/>
        </p:nvSpPr>
        <p:spPr>
          <a:xfrm>
            <a:off x="216132" y="5732"/>
            <a:ext cx="11912138" cy="4549643"/>
          </a:xfrm>
          <a:prstGeom prst="rect">
            <a:avLst/>
          </a:prstGeom>
        </p:spPr>
        <p:txBody>
          <a:bodyPr wrap="square">
            <a:spAutoFit/>
          </a:bodyPr>
          <a:lstStyle/>
          <a:p>
            <a:pPr>
              <a:lnSpc>
                <a:spcPct val="107000"/>
              </a:lnSpc>
              <a:spcAft>
                <a:spcPts val="800"/>
              </a:spcAft>
            </a:pPr>
            <a:r>
              <a:rPr lang="en-US" sz="3600" i="1" dirty="0" smtClean="0">
                <a:effectLst/>
                <a:latin typeface="Times New Roman" panose="02020603050405020304" pitchFamily="18" charset="0"/>
                <a:ea typeface="Calibri" panose="020F0502020204030204" pitchFamily="34" charset="0"/>
                <a:cs typeface="Times New Roman" panose="02020603050405020304" pitchFamily="18" charset="0"/>
              </a:rPr>
              <a:t>God has united you with Christ Jesus. For our benefit God made him to be wisdom itself. Christ made us right with God; he made us pure and holy, and he freed us from sin.</a:t>
            </a:r>
          </a:p>
          <a:p>
            <a:pPr>
              <a:lnSpc>
                <a:spcPct val="107000"/>
              </a:lnSpc>
              <a:spcAft>
                <a:spcPts val="800"/>
              </a:spcAft>
            </a:pP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1 Corinthians 1:30 NLT</a:t>
            </a:r>
          </a:p>
          <a:p>
            <a:pPr>
              <a:lnSpc>
                <a:spcPct val="107000"/>
              </a:lnSpc>
              <a:spcAft>
                <a:spcPts val="800"/>
              </a:spcAft>
            </a:pPr>
            <a:endParaRPr lang="en-US" sz="3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3600" i="1" dirty="0" smtClean="0">
                <a:effectLst/>
                <a:latin typeface="Times New Roman" panose="02020603050405020304" pitchFamily="18" charset="0"/>
                <a:ea typeface="Calibri" panose="020F0502020204030204" pitchFamily="34" charset="0"/>
                <a:cs typeface="Times New Roman" panose="02020603050405020304" pitchFamily="18" charset="0"/>
              </a:rPr>
              <a:t>If you need wisdom, ask our generous God, and he will give it to you. He will not rebuke you for asking. </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James 1:5 NLT</a:t>
            </a:r>
            <a:endParaRPr lang="en-US" sz="3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960713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555375"/>
            <a:ext cx="12192000" cy="2302625"/>
          </a:xfrm>
          <a:prstGeom prst="rect">
            <a:avLst/>
          </a:prstGeom>
        </p:spPr>
      </p:pic>
      <p:sp>
        <p:nvSpPr>
          <p:cNvPr id="2" name="Rectangle 1"/>
          <p:cNvSpPr/>
          <p:nvPr/>
        </p:nvSpPr>
        <p:spPr>
          <a:xfrm>
            <a:off x="487680" y="594834"/>
            <a:ext cx="11704320" cy="3385542"/>
          </a:xfrm>
          <a:prstGeom prst="rect">
            <a:avLst/>
          </a:prstGeom>
        </p:spPr>
        <p:txBody>
          <a:bodyPr wrap="square">
            <a:spAutoFit/>
          </a:bodyPr>
          <a:lstStyle/>
          <a:p>
            <a:pPr>
              <a:lnSpc>
                <a:spcPct val="107000"/>
              </a:lnSpc>
              <a:spcAft>
                <a:spcPts val="80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You can’t allow the world to dictate the values your children will adopt. You </a:t>
            </a:r>
            <a:r>
              <a:rPr lang="en-US" sz="4000" b="1" dirty="0" smtClean="0">
                <a:effectLst/>
                <a:latin typeface="Times New Roman" panose="02020603050405020304" pitchFamily="18" charset="0"/>
                <a:ea typeface="Calibri" panose="020F0502020204030204" pitchFamily="34" charset="0"/>
                <a:cs typeface="Times New Roman" panose="02020603050405020304" pitchFamily="18" charset="0"/>
              </a:rPr>
              <a:t>can’t parent passively</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you are their first </a:t>
            </a:r>
            <a:r>
              <a:rPr lang="en-US" sz="4000" b="1" dirty="0" smtClean="0">
                <a:effectLst/>
                <a:latin typeface="Times New Roman" panose="02020603050405020304" pitchFamily="18" charset="0"/>
                <a:ea typeface="Calibri" panose="020F0502020204030204" pitchFamily="34" charset="0"/>
                <a:cs typeface="Times New Roman" panose="02020603050405020304" pitchFamily="18" charset="0"/>
              </a:rPr>
              <a:t>teacher</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smtClean="0">
                <a:effectLst/>
                <a:latin typeface="Times New Roman" panose="02020603050405020304" pitchFamily="18" charset="0"/>
                <a:ea typeface="Calibri" panose="020F0502020204030204" pitchFamily="34" charset="0"/>
                <a:cs typeface="Times New Roman" panose="02020603050405020304" pitchFamily="18" charset="0"/>
              </a:rPr>
              <a:t>influencer</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smtClean="0">
                <a:effectLst/>
                <a:latin typeface="Times New Roman" panose="02020603050405020304" pitchFamily="18" charset="0"/>
                <a:ea typeface="Calibri" panose="020F0502020204030204" pitchFamily="34" charset="0"/>
                <a:cs typeface="Times New Roman" panose="02020603050405020304" pitchFamily="18" charset="0"/>
              </a:rPr>
              <a:t>role model</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and </a:t>
            </a:r>
            <a:r>
              <a:rPr lang="en-US" sz="4000" b="1" dirty="0" smtClean="0">
                <a:effectLst/>
                <a:latin typeface="Times New Roman" panose="02020603050405020304" pitchFamily="18" charset="0"/>
                <a:ea typeface="Calibri" panose="020F0502020204030204" pitchFamily="34" charset="0"/>
                <a:cs typeface="Times New Roman" panose="02020603050405020304" pitchFamily="18" charset="0"/>
              </a:rPr>
              <a:t>wall</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smtClean="0">
                <a:effectLst/>
                <a:latin typeface="Times New Roman" panose="02020603050405020304" pitchFamily="18" charset="0"/>
                <a:ea typeface="Calibri" panose="020F0502020204030204" pitchFamily="34" charset="0"/>
                <a:cs typeface="Times New Roman" panose="02020603050405020304" pitchFamily="18" charset="0"/>
              </a:rPr>
              <a:t>of defense</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It’s your job to push the world out and put Jesus in.</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98019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555375"/>
            <a:ext cx="12192000" cy="2302625"/>
          </a:xfrm>
          <a:prstGeom prst="rect">
            <a:avLst/>
          </a:prstGeom>
        </p:spPr>
      </p:pic>
      <p:sp>
        <p:nvSpPr>
          <p:cNvPr id="2" name="Rectangle 1"/>
          <p:cNvSpPr/>
          <p:nvPr/>
        </p:nvSpPr>
        <p:spPr>
          <a:xfrm>
            <a:off x="173182" y="211028"/>
            <a:ext cx="11845636" cy="4249368"/>
          </a:xfrm>
          <a:prstGeom prst="rect">
            <a:avLst/>
          </a:prstGeom>
        </p:spPr>
        <p:txBody>
          <a:bodyPr wrap="square">
            <a:spAutoFit/>
          </a:bodyPr>
          <a:lstStyle/>
          <a:p>
            <a:pPr>
              <a:lnSpc>
                <a:spcPct val="107000"/>
              </a:lnSpc>
              <a:spcAft>
                <a:spcPts val="80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You are their mentor. That relationship is built on trust and mutual respect. You are raising adults, not children.</a:t>
            </a:r>
          </a:p>
          <a:p>
            <a:pPr>
              <a:lnSpc>
                <a:spcPct val="107000"/>
              </a:lnSpc>
              <a:spcAft>
                <a:spcPts val="80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en-US" sz="4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Your children are not your possessions, they are individuals with God given dreams, potential, and purpose.</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265583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555375"/>
            <a:ext cx="12192000" cy="2302625"/>
          </a:xfrm>
          <a:prstGeom prst="rect">
            <a:avLst/>
          </a:prstGeom>
        </p:spPr>
      </p:pic>
      <p:sp>
        <p:nvSpPr>
          <p:cNvPr id="2" name="Rectangle 1"/>
          <p:cNvSpPr/>
          <p:nvPr/>
        </p:nvSpPr>
        <p:spPr>
          <a:xfrm>
            <a:off x="0" y="1609013"/>
            <a:ext cx="11995266" cy="718466"/>
          </a:xfrm>
          <a:prstGeom prst="rect">
            <a:avLst/>
          </a:prstGeom>
        </p:spPr>
        <p:txBody>
          <a:bodyPr wrap="square">
            <a:spAutoFit/>
          </a:bodyPr>
          <a:lstStyle/>
          <a:p>
            <a:pPr algn="ctr">
              <a:lnSpc>
                <a:spcPct val="107000"/>
              </a:lnSpc>
              <a:spcAft>
                <a:spcPts val="800"/>
              </a:spcAft>
            </a:pPr>
            <a:r>
              <a:rPr lang="en-US" sz="4000" b="1" dirty="0">
                <a:latin typeface="Times New Roman" panose="02020603050405020304" pitchFamily="18" charset="0"/>
                <a:ea typeface="Calibri" panose="020F0502020204030204" pitchFamily="34" charset="0"/>
                <a:cs typeface="Times New Roman" panose="02020603050405020304" pitchFamily="18" charset="0"/>
              </a:rPr>
              <a:t>2) Train Your Child (Proverbs 22:6</a:t>
            </a:r>
            <a:r>
              <a:rPr lang="en-US" sz="4000" b="1" dirty="0" smtClean="0">
                <a:latin typeface="Times New Roman" panose="02020603050405020304" pitchFamily="18" charset="0"/>
                <a:ea typeface="Calibri" panose="020F0502020204030204" pitchFamily="34" charset="0"/>
                <a:cs typeface="Times New Roman" panose="02020603050405020304" pitchFamily="18" charset="0"/>
              </a:rPr>
              <a:t>)</a:t>
            </a:r>
            <a:endParaRPr lang="en-US" sz="40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349431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555375"/>
            <a:ext cx="12192000" cy="2302625"/>
          </a:xfrm>
          <a:prstGeom prst="rect">
            <a:avLst/>
          </a:prstGeom>
        </p:spPr>
      </p:pic>
      <p:sp>
        <p:nvSpPr>
          <p:cNvPr id="2" name="Rectangle 1"/>
          <p:cNvSpPr/>
          <p:nvPr/>
        </p:nvSpPr>
        <p:spPr>
          <a:xfrm>
            <a:off x="274320" y="332509"/>
            <a:ext cx="11804073" cy="4114268"/>
          </a:xfrm>
          <a:prstGeom prst="rect">
            <a:avLst/>
          </a:prstGeom>
        </p:spPr>
        <p:txBody>
          <a:bodyPr wrap="square">
            <a:spAutoFit/>
          </a:bodyPr>
          <a:lstStyle/>
          <a:p>
            <a:pPr>
              <a:lnSpc>
                <a:spcPct val="107000"/>
              </a:lnSpc>
              <a:spcAft>
                <a:spcPts val="80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You train them through consistent actions, habits, and examples. </a:t>
            </a:r>
          </a:p>
          <a:p>
            <a:pPr>
              <a:lnSpc>
                <a:spcPct val="107000"/>
              </a:lnSpc>
              <a:spcAft>
                <a:spcPts val="800"/>
              </a:spcAft>
            </a:pPr>
            <a:r>
              <a:rPr lang="en-US" sz="4000" i="1" dirty="0" smtClean="0">
                <a:effectLst/>
                <a:latin typeface="Times New Roman" panose="02020603050405020304" pitchFamily="18" charset="0"/>
                <a:ea typeface="Calibri" panose="020F0502020204030204" pitchFamily="34" charset="0"/>
                <a:cs typeface="Times New Roman" panose="02020603050405020304" pitchFamily="18" charset="0"/>
              </a:rPr>
              <a:t>Fathers, do not provoke your children to anger by the way you treat them. Rather, bring them up with the discipline and instruction that comes from the Lord. </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Ephesians 6:4</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943442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555375"/>
            <a:ext cx="12192000" cy="2302625"/>
          </a:xfrm>
          <a:prstGeom prst="rect">
            <a:avLst/>
          </a:prstGeom>
        </p:spPr>
      </p:pic>
      <p:sp>
        <p:nvSpPr>
          <p:cNvPr id="2" name="Rectangle 1"/>
          <p:cNvSpPr/>
          <p:nvPr/>
        </p:nvSpPr>
        <p:spPr>
          <a:xfrm>
            <a:off x="1737360" y="833364"/>
            <a:ext cx="8013469" cy="2726900"/>
          </a:xfrm>
          <a:prstGeom prst="rect">
            <a:avLst/>
          </a:prstGeom>
        </p:spPr>
        <p:txBody>
          <a:bodyPr wrap="square">
            <a:spAutoFit/>
          </a:bodyPr>
          <a:lstStyle/>
          <a:p>
            <a:pPr>
              <a:lnSpc>
                <a:spcPct val="107000"/>
              </a:lnSpc>
              <a:spcAft>
                <a:spcPts val="80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Training relies on demonstration Show them, do it with them, they do it with supervision, they do it on their own and you check the effort</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039683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555375"/>
            <a:ext cx="12192000" cy="2302625"/>
          </a:xfrm>
          <a:prstGeom prst="rect">
            <a:avLst/>
          </a:prstGeom>
        </p:spPr>
      </p:pic>
      <p:sp>
        <p:nvSpPr>
          <p:cNvPr id="2" name="Rectangle 1"/>
          <p:cNvSpPr/>
          <p:nvPr/>
        </p:nvSpPr>
        <p:spPr>
          <a:xfrm>
            <a:off x="1047403" y="833365"/>
            <a:ext cx="10341033" cy="3092898"/>
          </a:xfrm>
          <a:prstGeom prst="rect">
            <a:avLst/>
          </a:prstGeom>
        </p:spPr>
        <p:txBody>
          <a:bodyPr wrap="square">
            <a:spAutoFit/>
          </a:bodyPr>
          <a:lstStyle/>
          <a:p>
            <a:pPr>
              <a:lnSpc>
                <a:spcPct val="107000"/>
              </a:lnSpc>
              <a:spcAft>
                <a:spcPts val="800"/>
              </a:spcAft>
            </a:pPr>
            <a:r>
              <a:rPr lang="en-US" sz="4400" dirty="0" smtClean="0">
                <a:effectLst/>
                <a:latin typeface="Times New Roman" panose="02020603050405020304" pitchFamily="18" charset="0"/>
                <a:ea typeface="Calibri" panose="020F0502020204030204" pitchFamily="34" charset="0"/>
                <a:cs typeface="Times New Roman" panose="02020603050405020304" pitchFamily="18" charset="0"/>
              </a:rPr>
              <a:t>Your actions become the blueprint they follow</a:t>
            </a:r>
          </a:p>
          <a:p>
            <a:pPr>
              <a:lnSpc>
                <a:spcPct val="107000"/>
              </a:lnSpc>
              <a:spcAft>
                <a:spcPts val="800"/>
              </a:spcAft>
            </a:pPr>
            <a:r>
              <a:rPr lang="en-US" sz="4400" dirty="0" smtClean="0">
                <a:effectLst/>
                <a:latin typeface="Times New Roman" panose="02020603050405020304" pitchFamily="18" charset="0"/>
                <a:ea typeface="Calibri" panose="020F0502020204030204" pitchFamily="34" charset="0"/>
              </a:rPr>
              <a:t>Your behavior sets the tone for their understanding of values and principles</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709096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555375"/>
            <a:ext cx="12192000" cy="2302625"/>
          </a:xfrm>
          <a:prstGeom prst="rect">
            <a:avLst/>
          </a:prstGeom>
        </p:spPr>
      </p:pic>
      <p:sp>
        <p:nvSpPr>
          <p:cNvPr id="2" name="Rectangle 1"/>
          <p:cNvSpPr/>
          <p:nvPr/>
        </p:nvSpPr>
        <p:spPr>
          <a:xfrm>
            <a:off x="1693027" y="1508872"/>
            <a:ext cx="8381384" cy="1512209"/>
          </a:xfrm>
          <a:prstGeom prst="rect">
            <a:avLst/>
          </a:prstGeom>
        </p:spPr>
        <p:txBody>
          <a:bodyPr wrap="square">
            <a:spAutoFit/>
          </a:bodyPr>
          <a:lstStyle/>
          <a:p>
            <a:pPr>
              <a:lnSpc>
                <a:spcPct val="107000"/>
              </a:lnSpc>
              <a:spcAft>
                <a:spcPts val="800"/>
              </a:spcAft>
            </a:pPr>
            <a:r>
              <a:rPr lang="en-US" sz="4000" dirty="0">
                <a:latin typeface="Times New Roman" panose="02020603050405020304" pitchFamily="18" charset="0"/>
                <a:ea typeface="Calibri" panose="020F0502020204030204" pitchFamily="34" charset="0"/>
                <a:cs typeface="Times New Roman" panose="02020603050405020304" pitchFamily="18" charset="0"/>
              </a:rPr>
              <a:t>Training is creating an environment </a:t>
            </a:r>
            <a:endParaRPr lang="en-US" sz="4000" dirty="0" smtClean="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4000" dirty="0" smtClean="0">
                <a:latin typeface="Times New Roman" panose="02020603050405020304" pitchFamily="18" charset="0"/>
                <a:ea typeface="Calibri" panose="020F0502020204030204" pitchFamily="34" charset="0"/>
                <a:cs typeface="Times New Roman" panose="02020603050405020304" pitchFamily="18" charset="0"/>
              </a:rPr>
              <a:t>that </a:t>
            </a:r>
            <a:r>
              <a:rPr lang="en-US" sz="4000" dirty="0">
                <a:latin typeface="Times New Roman" panose="02020603050405020304" pitchFamily="18" charset="0"/>
                <a:ea typeface="Calibri" panose="020F0502020204030204" pitchFamily="34" charset="0"/>
                <a:cs typeface="Times New Roman" panose="02020603050405020304" pitchFamily="18" charset="0"/>
              </a:rPr>
              <a:t>these principles are lived out daily.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768677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555375"/>
            <a:ext cx="12192000" cy="2302625"/>
          </a:xfrm>
          <a:prstGeom prst="rect">
            <a:avLst/>
          </a:prstGeom>
        </p:spPr>
      </p:pic>
      <p:sp>
        <p:nvSpPr>
          <p:cNvPr id="2" name="Rectangle 1"/>
          <p:cNvSpPr/>
          <p:nvPr/>
        </p:nvSpPr>
        <p:spPr>
          <a:xfrm>
            <a:off x="410094" y="273613"/>
            <a:ext cx="11371811" cy="3780907"/>
          </a:xfrm>
          <a:prstGeom prst="rect">
            <a:avLst/>
          </a:prstGeom>
        </p:spPr>
        <p:txBody>
          <a:bodyPr wrap="square">
            <a:spAutoFit/>
          </a:bodyPr>
          <a:lstStyle/>
          <a:p>
            <a:pPr lvl="0">
              <a:lnSpc>
                <a:spcPct val="107000"/>
              </a:lnSpc>
              <a:spcAft>
                <a:spcPts val="800"/>
              </a:spcAft>
            </a:pPr>
            <a:r>
              <a:rPr lang="en-US" sz="3200" i="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And you must commit yourselves wholeheartedly to these commands that I am giving you today. </a:t>
            </a:r>
            <a:r>
              <a:rPr lang="en-US" sz="3200" i="1" baseline="30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i="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Repeat them again and again to your children. Talk about them when you are at home and when you are on the road, when you are going to bed and when you are getting up. Tie them to your hands and wear them on your forehead as reminders. </a:t>
            </a:r>
            <a:r>
              <a:rPr lang="en-US" sz="3200" i="1" baseline="30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200" i="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Write them on the doorposts of your house and on your gates. </a:t>
            </a:r>
            <a:r>
              <a:rPr lang="en-US" sz="32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Deuteronomy 6:6-9</a:t>
            </a:r>
            <a:endParaRPr lang="en-US" sz="32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376772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555375"/>
            <a:ext cx="12192000" cy="2302625"/>
          </a:xfrm>
          <a:prstGeom prst="rect">
            <a:avLst/>
          </a:prstGeom>
        </p:spPr>
      </p:pic>
      <p:sp>
        <p:nvSpPr>
          <p:cNvPr id="2" name="Rectangle 1"/>
          <p:cNvSpPr/>
          <p:nvPr/>
        </p:nvSpPr>
        <p:spPr>
          <a:xfrm>
            <a:off x="1820487" y="636062"/>
            <a:ext cx="8179724" cy="3170099"/>
          </a:xfrm>
          <a:prstGeom prst="rect">
            <a:avLst/>
          </a:prstGeom>
        </p:spPr>
        <p:txBody>
          <a:bodyPr wrap="square">
            <a:spAutoFit/>
          </a:bodyPr>
          <a:lstStyle/>
          <a:p>
            <a:r>
              <a:rPr lang="en-US" sz="4000" dirty="0" smtClean="0">
                <a:effectLst/>
                <a:latin typeface="Times New Roman" panose="02020603050405020304" pitchFamily="18" charset="0"/>
                <a:ea typeface="Calibri" panose="020F0502020204030204" pitchFamily="34" charset="0"/>
              </a:rPr>
              <a:t>Training involves correcting and redirecting with patience. When your child fails, use the moment to guide them to better decisions, not just punishment. </a:t>
            </a:r>
            <a:endParaRPr lang="en-US" sz="4000" dirty="0"/>
          </a:p>
        </p:txBody>
      </p:sp>
    </p:spTree>
    <p:extLst>
      <p:ext uri="{BB962C8B-B14F-4D97-AF65-F5344CB8AC3E}">
        <p14:creationId xmlns:p14="http://schemas.microsoft.com/office/powerpoint/2010/main" val="4170901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555375"/>
            <a:ext cx="12192000" cy="2302625"/>
          </a:xfrm>
          <a:prstGeom prst="rect">
            <a:avLst/>
          </a:prstGeom>
        </p:spPr>
      </p:pic>
      <p:sp>
        <p:nvSpPr>
          <p:cNvPr id="2" name="Rectangle 1"/>
          <p:cNvSpPr/>
          <p:nvPr/>
        </p:nvSpPr>
        <p:spPr>
          <a:xfrm>
            <a:off x="279400" y="313542"/>
            <a:ext cx="11912600" cy="3995966"/>
          </a:xfrm>
          <a:prstGeom prst="rect">
            <a:avLst/>
          </a:prstGeom>
        </p:spPr>
        <p:txBody>
          <a:bodyPr wrap="square">
            <a:spAutoFit/>
          </a:bodyPr>
          <a:lstStyle/>
          <a:p>
            <a:pPr>
              <a:lnSpc>
                <a:spcPct val="107000"/>
              </a:lnSpc>
              <a:spcAft>
                <a:spcPts val="800"/>
              </a:spcAft>
            </a:pPr>
            <a:r>
              <a:rPr lang="en-US" sz="2000" b="1" dirty="0">
                <a:latin typeface="Times New Roman" panose="02020603050405020304" pitchFamily="18" charset="0"/>
                <a:ea typeface="Calibri" panose="020F0502020204030204" pitchFamily="34" charset="0"/>
                <a:cs typeface="Times New Roman" panose="02020603050405020304" pitchFamily="18" charset="0"/>
              </a:rPr>
              <a:t>You were born a sinner; I was born a sinner. Because of our sin we are separated from God! The Bible says all have fallen short of the glory of God (Romans 3:23) I can't measure up; I can't be perfect; can you? The Bible says I will die once and face judgment. (Hebrews 9:27) Judgment for what? Judgment for my sins. Now I've broken God's law because I've sinned, haven't you? I can't be perfect. Can you? The Bible says (Luke 13:3) that because of that we will be separated from God. We will face judgment. That's the bad news. </a:t>
            </a:r>
            <a:endParaRPr lang="en-US" sz="2000" b="1"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en-US" sz="2000" b="1" dirty="0">
                <a:latin typeface="Times New Roman" panose="02020603050405020304" pitchFamily="18" charset="0"/>
                <a:ea typeface="Calibri" panose="020F0502020204030204" pitchFamily="34" charset="0"/>
              </a:rPr>
              <a:t>The Good News is this; God knew we couldn't be perfect (Romans 3:10), so God sent Jesus (John 3:16) and Jesus lived a perfect life for us, went to the cross for us, took our beatings for us our lashes, our whips for us! He conquered death for us! (Matthew 28:6) Walked out of the tomb three days later ...FOR US! And because of what Jesus did on the cross, you can be saved and I can be saved! He said that anyone that calls upon the name of the Lord will be saved (Romans 10:13) Repent of your sins, confess and believe, turn to Him and he will save you right where you are. The Gospel is not about what you can do; it is about what God already did for you! </a:t>
            </a:r>
            <a:endParaRPr lang="en-US" sz="2000" b="1" dirty="0"/>
          </a:p>
        </p:txBody>
      </p:sp>
    </p:spTree>
    <p:extLst>
      <p:ext uri="{BB962C8B-B14F-4D97-AF65-F5344CB8AC3E}">
        <p14:creationId xmlns:p14="http://schemas.microsoft.com/office/powerpoint/2010/main" val="24944806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555375"/>
            <a:ext cx="12192000" cy="2302625"/>
          </a:xfrm>
          <a:prstGeom prst="rect">
            <a:avLst/>
          </a:prstGeom>
        </p:spPr>
      </p:pic>
      <p:sp>
        <p:nvSpPr>
          <p:cNvPr id="2" name="Rectangle 1"/>
          <p:cNvSpPr/>
          <p:nvPr/>
        </p:nvSpPr>
        <p:spPr>
          <a:xfrm>
            <a:off x="304877" y="541328"/>
            <a:ext cx="11582246" cy="3927742"/>
          </a:xfrm>
          <a:prstGeom prst="rect">
            <a:avLst/>
          </a:prstGeom>
        </p:spPr>
        <p:txBody>
          <a:bodyPr wrap="square">
            <a:spAutoFit/>
          </a:bodyPr>
          <a:lstStyle/>
          <a:p>
            <a:pPr algn="ctr">
              <a:lnSpc>
                <a:spcPct val="107000"/>
              </a:lnSpc>
              <a:spcAft>
                <a:spcPts val="800"/>
              </a:spcAft>
            </a:pPr>
            <a:r>
              <a:rPr lang="en-US" sz="4000" b="1" dirty="0">
                <a:latin typeface="Times New Roman" panose="02020603050405020304" pitchFamily="18" charset="0"/>
                <a:ea typeface="Calibri" panose="020F0502020204030204" pitchFamily="34" charset="0"/>
                <a:cs typeface="Times New Roman" panose="02020603050405020304" pitchFamily="18" charset="0"/>
              </a:rPr>
              <a:t>3) Every Child Is Created with a Unique </a:t>
            </a:r>
            <a:r>
              <a:rPr lang="en-US" sz="4000" b="1" dirty="0" smtClean="0">
                <a:latin typeface="Times New Roman" panose="02020603050405020304" pitchFamily="18" charset="0"/>
                <a:ea typeface="Calibri" panose="020F0502020204030204" pitchFamily="34" charset="0"/>
                <a:cs typeface="Times New Roman" panose="02020603050405020304" pitchFamily="18" charset="0"/>
              </a:rPr>
              <a:t>Purpose</a:t>
            </a:r>
          </a:p>
          <a:p>
            <a:pPr>
              <a:lnSpc>
                <a:spcPct val="107000"/>
              </a:lnSpc>
              <a:spcAft>
                <a:spcPts val="800"/>
              </a:spcAft>
            </a:pPr>
            <a:r>
              <a:rPr lang="en-US" sz="1600" i="1" baseline="30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smtClean="0">
                <a:effectLst/>
                <a:latin typeface="Times New Roman" panose="02020603050405020304" pitchFamily="18" charset="0"/>
                <a:ea typeface="Calibri" panose="020F0502020204030204" pitchFamily="34" charset="0"/>
                <a:cs typeface="Times New Roman" panose="02020603050405020304" pitchFamily="18" charset="0"/>
              </a:rPr>
              <a:t>Having gifts (faculties, talents, qualities) that differ according to the grace given us, let us use them: [He whose gift is] prophecy,</a:t>
            </a:r>
          </a:p>
          <a:p>
            <a:pPr>
              <a:lnSpc>
                <a:spcPct val="107000"/>
              </a:lnSpc>
              <a:spcAft>
                <a:spcPts val="800"/>
              </a:spcAft>
            </a:pPr>
            <a:r>
              <a:rPr lang="en-US" sz="3200" i="1" dirty="0" smtClean="0">
                <a:effectLst/>
                <a:latin typeface="Times New Roman" panose="02020603050405020304" pitchFamily="18" charset="0"/>
                <a:ea typeface="Calibri" panose="020F0502020204030204" pitchFamily="34" charset="0"/>
                <a:cs typeface="Times New Roman" panose="02020603050405020304" pitchFamily="18" charset="0"/>
              </a:rPr>
              <a:t> [let him prophesy] according to the proportion of his faith;</a:t>
            </a:r>
          </a:p>
          <a:p>
            <a:pPr>
              <a:lnSpc>
                <a:spcPct val="107000"/>
              </a:lnSpc>
              <a:spcAft>
                <a:spcPts val="800"/>
              </a:spcAft>
            </a:pPr>
            <a:r>
              <a:rPr lang="en-US" sz="3200" i="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Romans 12:6 AMPC</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899610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555375"/>
            <a:ext cx="12192000" cy="2302625"/>
          </a:xfrm>
          <a:prstGeom prst="rect">
            <a:avLst/>
          </a:prstGeom>
        </p:spPr>
      </p:pic>
      <p:sp>
        <p:nvSpPr>
          <p:cNvPr id="2" name="Rectangle 1"/>
          <p:cNvSpPr/>
          <p:nvPr/>
        </p:nvSpPr>
        <p:spPr>
          <a:xfrm>
            <a:off x="98367" y="104049"/>
            <a:ext cx="11995265" cy="4549322"/>
          </a:xfrm>
          <a:prstGeom prst="rect">
            <a:avLst/>
          </a:prstGeom>
        </p:spPr>
        <p:txBody>
          <a:bodyPr wrap="square">
            <a:spAutoFit/>
          </a:bodyPr>
          <a:lstStyle/>
          <a:p>
            <a:pPr algn="ctr">
              <a:lnSpc>
                <a:spcPct val="107000"/>
              </a:lnSpc>
              <a:spcAft>
                <a:spcPts val="800"/>
              </a:spcAft>
            </a:pPr>
            <a:r>
              <a:rPr lang="en-US" i="1" baseline="30000"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a:latin typeface="Times New Roman" panose="02020603050405020304" pitchFamily="18" charset="0"/>
                <a:ea typeface="Calibri" panose="020F0502020204030204" pitchFamily="34" charset="0"/>
                <a:cs typeface="Times New Roman" panose="02020603050405020304" pitchFamily="18" charset="0"/>
              </a:rPr>
              <a:t>As each of you has received a gift (a particular spiritual talent, a gracious divine endowment), employ it for one another as [befits] good trustees of God’s many-sided grace [faithful stewards of the extremely diverse powers and gifts granted to Christians by unmerited favor]. </a:t>
            </a:r>
            <a:endParaRPr lang="en-US" sz="2800" i="1" dirty="0" smtClean="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US" sz="2800" dirty="0" smtClean="0">
                <a:latin typeface="Times New Roman" panose="02020603050405020304" pitchFamily="18" charset="0"/>
                <a:ea typeface="Calibri" panose="020F0502020204030204" pitchFamily="34" charset="0"/>
                <a:cs typeface="Times New Roman" panose="02020603050405020304" pitchFamily="18" charset="0"/>
              </a:rPr>
              <a:t>1 </a:t>
            </a:r>
            <a:r>
              <a:rPr lang="en-US" sz="2800" dirty="0">
                <a:latin typeface="Times New Roman" panose="02020603050405020304" pitchFamily="18" charset="0"/>
                <a:ea typeface="Calibri" panose="020F0502020204030204" pitchFamily="34" charset="0"/>
                <a:cs typeface="Times New Roman" panose="02020603050405020304" pitchFamily="18" charset="0"/>
              </a:rPr>
              <a:t>Peter 4:10 </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AMPC</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US" sz="2800" i="1" dirty="0">
                <a:latin typeface="Times New Roman" panose="02020603050405020304" pitchFamily="18" charset="0"/>
                <a:ea typeface="Calibri" panose="020F0502020204030204" pitchFamily="34" charset="0"/>
                <a:cs typeface="Times New Roman" panose="02020603050405020304" pitchFamily="18" charset="0"/>
              </a:rPr>
              <a:t>But earnestly desire and zealously cultivate the greatest and best gifts and graces (the higher gifts and the choicest graces). And yet I will show you a still more excellent way [one that is better by far and the highest of them all—love]. </a:t>
            </a:r>
            <a:endParaRPr lang="en-US" sz="2800" i="1" dirty="0" smtClean="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US" sz="2800" dirty="0" smtClean="0">
                <a:latin typeface="Times New Roman" panose="02020603050405020304" pitchFamily="18" charset="0"/>
                <a:ea typeface="Calibri" panose="020F0502020204030204" pitchFamily="34" charset="0"/>
                <a:cs typeface="Times New Roman" panose="02020603050405020304" pitchFamily="18" charset="0"/>
              </a:rPr>
              <a:t>1 </a:t>
            </a:r>
            <a:r>
              <a:rPr lang="en-US" sz="2800" dirty="0">
                <a:latin typeface="Times New Roman" panose="02020603050405020304" pitchFamily="18" charset="0"/>
                <a:ea typeface="Calibri" panose="020F0502020204030204" pitchFamily="34" charset="0"/>
                <a:cs typeface="Times New Roman" panose="02020603050405020304" pitchFamily="18" charset="0"/>
              </a:rPr>
              <a:t>Corinthians 6:31 </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AMPC</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872480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555375"/>
            <a:ext cx="12192000" cy="2302625"/>
          </a:xfrm>
          <a:prstGeom prst="rect">
            <a:avLst/>
          </a:prstGeom>
        </p:spPr>
      </p:pic>
      <p:sp>
        <p:nvSpPr>
          <p:cNvPr id="2" name="Rectangle 1"/>
          <p:cNvSpPr/>
          <p:nvPr/>
        </p:nvSpPr>
        <p:spPr>
          <a:xfrm>
            <a:off x="2859578" y="1041183"/>
            <a:ext cx="6691746" cy="2726900"/>
          </a:xfrm>
          <a:prstGeom prst="rect">
            <a:avLst/>
          </a:prstGeom>
        </p:spPr>
        <p:txBody>
          <a:bodyPr wrap="square">
            <a:spAutoFit/>
          </a:bodyPr>
          <a:lstStyle/>
          <a:p>
            <a:pPr>
              <a:lnSpc>
                <a:spcPct val="107000"/>
              </a:lnSpc>
              <a:spcAft>
                <a:spcPts val="80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Your role is to help them find that purpose, not impose the purpose you want them to pursue. Proverbs 22:6</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9428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555375"/>
            <a:ext cx="12192000" cy="2302625"/>
          </a:xfrm>
          <a:prstGeom prst="rect">
            <a:avLst/>
          </a:prstGeom>
        </p:spPr>
      </p:pic>
      <p:sp>
        <p:nvSpPr>
          <p:cNvPr id="2" name="Rectangle 1"/>
          <p:cNvSpPr/>
          <p:nvPr/>
        </p:nvSpPr>
        <p:spPr>
          <a:xfrm>
            <a:off x="2391293" y="950366"/>
            <a:ext cx="6885709" cy="3170099"/>
          </a:xfrm>
          <a:prstGeom prst="rect">
            <a:avLst/>
          </a:prstGeom>
        </p:spPr>
        <p:txBody>
          <a:bodyPr wrap="square">
            <a:spAutoFit/>
          </a:bodyPr>
          <a:lstStyle/>
          <a:p>
            <a:r>
              <a:rPr lang="en-US" sz="4000" dirty="0" smtClean="0">
                <a:effectLst/>
                <a:latin typeface="Times New Roman" panose="02020603050405020304" pitchFamily="18" charset="0"/>
                <a:ea typeface="Calibri" panose="020F0502020204030204" pitchFamily="34" charset="0"/>
              </a:rPr>
              <a:t>Pay close attention to your child’s strengths, passions, and God-given skillsets. They are indicators of what God has planned for them. </a:t>
            </a:r>
            <a:endParaRPr lang="en-US" sz="4000" dirty="0"/>
          </a:p>
        </p:txBody>
      </p:sp>
    </p:spTree>
    <p:extLst>
      <p:ext uri="{BB962C8B-B14F-4D97-AF65-F5344CB8AC3E}">
        <p14:creationId xmlns:p14="http://schemas.microsoft.com/office/powerpoint/2010/main" val="25005728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555375"/>
            <a:ext cx="12192000" cy="2302625"/>
          </a:xfrm>
          <a:prstGeom prst="rect">
            <a:avLst/>
          </a:prstGeom>
        </p:spPr>
      </p:pic>
      <p:sp>
        <p:nvSpPr>
          <p:cNvPr id="2" name="Rectangle 1"/>
          <p:cNvSpPr/>
          <p:nvPr/>
        </p:nvSpPr>
        <p:spPr>
          <a:xfrm>
            <a:off x="2139142" y="643440"/>
            <a:ext cx="7913716" cy="3455626"/>
          </a:xfrm>
          <a:prstGeom prst="rect">
            <a:avLst/>
          </a:prstGeom>
        </p:spPr>
        <p:txBody>
          <a:bodyPr wrap="square">
            <a:spAutoFit/>
          </a:bodyPr>
          <a:lstStyle/>
          <a:p>
            <a:pPr>
              <a:lnSpc>
                <a:spcPct val="107000"/>
              </a:lnSpc>
              <a:spcAft>
                <a:spcPts val="800"/>
              </a:spcAft>
            </a:pPr>
            <a:r>
              <a:rPr lang="en-US" sz="4000" i="1" dirty="0" smtClean="0">
                <a:effectLst/>
                <a:latin typeface="Times New Roman" panose="02020603050405020304" pitchFamily="18" charset="0"/>
                <a:ea typeface="Calibri" panose="020F0502020204030204" pitchFamily="34" charset="0"/>
                <a:cs typeface="Times New Roman" panose="02020603050405020304" pitchFamily="18" charset="0"/>
              </a:rPr>
              <a:t>For I know the plans I have for you,” says the Lord. “They are plans for good and not for disaster, to give you a future and a hope. </a:t>
            </a:r>
          </a:p>
          <a:p>
            <a:pPr>
              <a:lnSpc>
                <a:spcPct val="107000"/>
              </a:lnSpc>
              <a:spcAft>
                <a:spcPts val="80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Jeremiah 29:11 NLT</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05260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555375"/>
            <a:ext cx="12192000" cy="2302625"/>
          </a:xfrm>
          <a:prstGeom prst="rect">
            <a:avLst/>
          </a:prstGeom>
        </p:spPr>
      </p:pic>
      <p:sp>
        <p:nvSpPr>
          <p:cNvPr id="2" name="Rectangle 1"/>
          <p:cNvSpPr/>
          <p:nvPr/>
        </p:nvSpPr>
        <p:spPr>
          <a:xfrm>
            <a:off x="584662" y="312201"/>
            <a:ext cx="11022676" cy="4044184"/>
          </a:xfrm>
          <a:prstGeom prst="rect">
            <a:avLst/>
          </a:prstGeom>
        </p:spPr>
        <p:txBody>
          <a:bodyPr wrap="square">
            <a:spAutoFit/>
          </a:bodyPr>
          <a:lstStyle/>
          <a:p>
            <a:pPr>
              <a:lnSpc>
                <a:spcPct val="107000"/>
              </a:lnSpc>
              <a:spcAft>
                <a:spcPts val="80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Nurture their sense of purpose, speak words of encouragement and affirmation. Help them to embrace God’s plan for their lives. Teach them how to use their talents, passion, and purpose to serve others</a:t>
            </a:r>
            <a:r>
              <a:rPr lang="en-US" sz="4000" b="1" dirty="0" smtClean="0">
                <a:effectLst/>
                <a:latin typeface="Times New Roman" panose="02020603050405020304" pitchFamily="18" charset="0"/>
                <a:ea typeface="Calibri" panose="020F0502020204030204" pitchFamily="34" charset="0"/>
                <a:cs typeface="Times New Roman" panose="02020603050405020304" pitchFamily="18" charset="0"/>
              </a:rPr>
              <a:t>. Pray over them and with them about their future!</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681947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555375"/>
            <a:ext cx="12192000" cy="2302625"/>
          </a:xfrm>
          <a:prstGeom prst="rect">
            <a:avLst/>
          </a:prstGeom>
        </p:spPr>
      </p:pic>
      <p:sp>
        <p:nvSpPr>
          <p:cNvPr id="2" name="Rectangle 1"/>
          <p:cNvSpPr/>
          <p:nvPr/>
        </p:nvSpPr>
        <p:spPr>
          <a:xfrm>
            <a:off x="2801508" y="1719097"/>
            <a:ext cx="6588983" cy="1323439"/>
          </a:xfrm>
          <a:prstGeom prst="rect">
            <a:avLst/>
          </a:prstGeom>
        </p:spPr>
        <p:txBody>
          <a:bodyPr wrap="none">
            <a:spAutoFit/>
          </a:bodyPr>
          <a:lstStyle/>
          <a:p>
            <a:r>
              <a:rPr lang="en-US" sz="4000" dirty="0" smtClean="0">
                <a:effectLst/>
                <a:latin typeface="Times New Roman" panose="02020603050405020304" pitchFamily="18" charset="0"/>
                <a:ea typeface="Calibri" panose="020F0502020204030204" pitchFamily="34" charset="0"/>
              </a:rPr>
              <a:t>Don’t compare them to others, </a:t>
            </a:r>
          </a:p>
          <a:p>
            <a:r>
              <a:rPr lang="en-US" sz="4000" dirty="0" smtClean="0">
                <a:effectLst/>
                <a:latin typeface="Times New Roman" panose="02020603050405020304" pitchFamily="18" charset="0"/>
                <a:ea typeface="Calibri" panose="020F0502020204030204" pitchFamily="34" charset="0"/>
              </a:rPr>
              <a:t>even their own siblings </a:t>
            </a:r>
            <a:endParaRPr lang="en-US" sz="4000" dirty="0"/>
          </a:p>
        </p:txBody>
      </p:sp>
    </p:spTree>
    <p:extLst>
      <p:ext uri="{BB962C8B-B14F-4D97-AF65-F5344CB8AC3E}">
        <p14:creationId xmlns:p14="http://schemas.microsoft.com/office/powerpoint/2010/main" val="198472340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555375"/>
            <a:ext cx="12192000" cy="2302625"/>
          </a:xfrm>
          <a:prstGeom prst="rect">
            <a:avLst/>
          </a:prstGeom>
        </p:spPr>
      </p:pic>
      <p:sp>
        <p:nvSpPr>
          <p:cNvPr id="2" name="Rectangle 1"/>
          <p:cNvSpPr/>
          <p:nvPr/>
        </p:nvSpPr>
        <p:spPr>
          <a:xfrm>
            <a:off x="131618" y="503393"/>
            <a:ext cx="11928764" cy="3353034"/>
          </a:xfrm>
          <a:prstGeom prst="rect">
            <a:avLst/>
          </a:prstGeom>
        </p:spPr>
        <p:txBody>
          <a:bodyPr wrap="square">
            <a:spAutoFit/>
          </a:bodyPr>
          <a:lstStyle/>
          <a:p>
            <a:pPr>
              <a:lnSpc>
                <a:spcPct val="107000"/>
              </a:lnSpc>
              <a:spcAft>
                <a:spcPts val="80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Instilling purpose takes patience. Your role is to walk alongside your child as they navigate finding their purpose. The earlier you start the process, the better. However, it’s never too late to embrace the process with your child.</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655013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555375"/>
            <a:ext cx="12192000" cy="2302625"/>
          </a:xfrm>
          <a:prstGeom prst="rect">
            <a:avLst/>
          </a:prstGeom>
        </p:spPr>
      </p:pic>
      <p:sp>
        <p:nvSpPr>
          <p:cNvPr id="3" name="Rectangle 2"/>
          <p:cNvSpPr/>
          <p:nvPr/>
        </p:nvSpPr>
        <p:spPr>
          <a:xfrm>
            <a:off x="1163569" y="1223118"/>
            <a:ext cx="9415976" cy="718466"/>
          </a:xfrm>
          <a:prstGeom prst="rect">
            <a:avLst/>
          </a:prstGeom>
        </p:spPr>
        <p:txBody>
          <a:bodyPr wrap="none">
            <a:spAutoFit/>
          </a:bodyPr>
          <a:lstStyle/>
          <a:p>
            <a:pPr algn="ctr">
              <a:lnSpc>
                <a:spcPct val="107000"/>
              </a:lnSpc>
              <a:spcAft>
                <a:spcPts val="80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Traditional Parenting vs. Kingdom Parenting</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291125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555375"/>
            <a:ext cx="12192000" cy="2302625"/>
          </a:xfrm>
          <a:prstGeom prst="rect">
            <a:avLst/>
          </a:prstGeom>
        </p:spPr>
      </p:pic>
      <p:sp>
        <p:nvSpPr>
          <p:cNvPr id="2" name="Rectangle 1"/>
          <p:cNvSpPr/>
          <p:nvPr/>
        </p:nvSpPr>
        <p:spPr>
          <a:xfrm>
            <a:off x="343592" y="948333"/>
            <a:ext cx="11504815" cy="2991588"/>
          </a:xfrm>
          <a:prstGeom prst="rect">
            <a:avLst/>
          </a:prstGeom>
        </p:spPr>
        <p:txBody>
          <a:bodyPr wrap="square">
            <a:spAutoFit/>
          </a:bodyPr>
          <a:lstStyle/>
          <a:p>
            <a:pPr>
              <a:lnSpc>
                <a:spcPct val="107000"/>
              </a:lnSpc>
              <a:spcAft>
                <a:spcPts val="80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Intentional parenting with a </a:t>
            </a:r>
            <a:r>
              <a:rPr lang="en-US" sz="4000" b="1" dirty="0" smtClean="0">
                <a:effectLst/>
                <a:latin typeface="Times New Roman" panose="02020603050405020304" pitchFamily="18" charset="0"/>
                <a:ea typeface="Calibri" panose="020F0502020204030204" pitchFamily="34" charset="0"/>
                <a:cs typeface="Times New Roman" panose="02020603050405020304" pitchFamily="18" charset="0"/>
              </a:rPr>
              <a:t>Kingdom-minded</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focus</a:t>
            </a:r>
            <a:endParaRPr lang="en-US" sz="4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Understand </a:t>
            </a:r>
            <a:r>
              <a:rPr lang="en-US" sz="4000" b="1" dirty="0" smtClean="0">
                <a:effectLst/>
                <a:latin typeface="Times New Roman" panose="02020603050405020304" pitchFamily="18" charset="0"/>
                <a:ea typeface="Calibri" panose="020F0502020204030204" pitchFamily="34" charset="0"/>
                <a:cs typeface="Times New Roman" panose="02020603050405020304" pitchFamily="18" charset="0"/>
              </a:rPr>
              <a:t>who you are</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as a parent</a:t>
            </a:r>
            <a:endParaRPr lang="en-US" sz="4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4000" b="1" dirty="0" smtClean="0">
                <a:effectLst/>
                <a:latin typeface="Times New Roman" panose="02020603050405020304" pitchFamily="18" charset="0"/>
                <a:ea typeface="Calibri" panose="020F0502020204030204" pitchFamily="34" charset="0"/>
                <a:cs typeface="Times New Roman" panose="02020603050405020304" pitchFamily="18" charset="0"/>
              </a:rPr>
              <a:t>Train </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your child up in God’s ways</a:t>
            </a:r>
            <a:endParaRPr lang="en-US" sz="40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en-US" sz="4000" dirty="0" smtClean="0">
                <a:effectLst/>
                <a:latin typeface="Times New Roman" panose="02020603050405020304" pitchFamily="18" charset="0"/>
                <a:ea typeface="Calibri" panose="020F0502020204030204" pitchFamily="34" charset="0"/>
              </a:rPr>
              <a:t>Remember each child has a </a:t>
            </a:r>
            <a:r>
              <a:rPr lang="en-US" sz="4000" b="1" dirty="0" smtClean="0">
                <a:effectLst/>
                <a:latin typeface="Times New Roman" panose="02020603050405020304" pitchFamily="18" charset="0"/>
                <a:ea typeface="Calibri" panose="020F0502020204030204" pitchFamily="34" charset="0"/>
              </a:rPr>
              <a:t>unique God-give purpose</a:t>
            </a:r>
            <a:endParaRPr lang="en-US" sz="4000" dirty="0"/>
          </a:p>
        </p:txBody>
      </p:sp>
    </p:spTree>
    <p:extLst>
      <p:ext uri="{BB962C8B-B14F-4D97-AF65-F5344CB8AC3E}">
        <p14:creationId xmlns:p14="http://schemas.microsoft.com/office/powerpoint/2010/main" val="35602842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555375"/>
            <a:ext cx="12192000" cy="2302625"/>
          </a:xfrm>
          <a:prstGeom prst="rect">
            <a:avLst/>
          </a:prstGeom>
        </p:spPr>
      </p:pic>
      <p:sp>
        <p:nvSpPr>
          <p:cNvPr id="2" name="Rectangle 1"/>
          <p:cNvSpPr/>
          <p:nvPr/>
        </p:nvSpPr>
        <p:spPr>
          <a:xfrm>
            <a:off x="1972734" y="774468"/>
            <a:ext cx="7857067" cy="3170099"/>
          </a:xfrm>
          <a:prstGeom prst="rect">
            <a:avLst/>
          </a:prstGeom>
        </p:spPr>
        <p:txBody>
          <a:bodyPr wrap="square">
            <a:spAutoFit/>
          </a:bodyPr>
          <a:lstStyle/>
          <a:p>
            <a:r>
              <a:rPr lang="en-US" sz="4000" dirty="0" smtClean="0">
                <a:latin typeface="Times New Roman" panose="02020603050405020304" pitchFamily="18" charset="0"/>
                <a:ea typeface="Calibri" panose="020F0502020204030204" pitchFamily="34" charset="0"/>
              </a:rPr>
              <a:t>The </a:t>
            </a:r>
            <a:r>
              <a:rPr lang="en-US" sz="4000" dirty="0">
                <a:latin typeface="Times New Roman" panose="02020603050405020304" pitchFamily="18" charset="0"/>
                <a:ea typeface="Calibri" panose="020F0502020204030204" pitchFamily="34" charset="0"/>
              </a:rPr>
              <a:t>parenting journey is a marathon, but with Jesus in the middle of your daily activities, you become so strong that nothing can break </a:t>
            </a:r>
            <a:r>
              <a:rPr lang="en-US" sz="4000" dirty="0" smtClean="0">
                <a:latin typeface="Times New Roman" panose="02020603050405020304" pitchFamily="18" charset="0"/>
                <a:ea typeface="Calibri" panose="020F0502020204030204" pitchFamily="34" charset="0"/>
              </a:rPr>
              <a:t>your marriage or your family! </a:t>
            </a:r>
            <a:endParaRPr lang="en-US" sz="4000" dirty="0"/>
          </a:p>
        </p:txBody>
      </p:sp>
    </p:spTree>
    <p:extLst>
      <p:ext uri="{BB962C8B-B14F-4D97-AF65-F5344CB8AC3E}">
        <p14:creationId xmlns:p14="http://schemas.microsoft.com/office/powerpoint/2010/main" val="19422111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555375"/>
            <a:ext cx="12192000" cy="2302625"/>
          </a:xfrm>
          <a:prstGeom prst="rect">
            <a:avLst/>
          </a:prstGeom>
        </p:spPr>
      </p:pic>
      <p:sp>
        <p:nvSpPr>
          <p:cNvPr id="2" name="Rectangle 1"/>
          <p:cNvSpPr/>
          <p:nvPr/>
        </p:nvSpPr>
        <p:spPr>
          <a:xfrm>
            <a:off x="211666" y="98904"/>
            <a:ext cx="11768667" cy="3539430"/>
          </a:xfrm>
          <a:prstGeom prst="rect">
            <a:avLst/>
          </a:prstGeom>
        </p:spPr>
        <p:txBody>
          <a:bodyPr wrap="square">
            <a:spAutoFit/>
          </a:bodyPr>
          <a:lstStyle/>
          <a:p>
            <a:r>
              <a:rPr lang="en-US" sz="3200" i="1" dirty="0" smtClean="0">
                <a:latin typeface="Times New Roman" panose="02020603050405020304" pitchFamily="18" charset="0"/>
                <a:cs typeface="Times New Roman" panose="02020603050405020304" pitchFamily="18" charset="0"/>
              </a:rPr>
              <a:t>Two people are better off than one, for they can help each other succeed. If one person falls, the other can reach out and help. But someone who falls alone is in real trouble. </a:t>
            </a:r>
            <a:r>
              <a:rPr lang="en-US" sz="3200" i="1" baseline="30000" dirty="0" smtClean="0">
                <a:latin typeface="Times New Roman" panose="02020603050405020304" pitchFamily="18" charset="0"/>
                <a:cs typeface="Times New Roman" panose="02020603050405020304" pitchFamily="18" charset="0"/>
              </a:rPr>
              <a:t> </a:t>
            </a:r>
            <a:r>
              <a:rPr lang="en-US" sz="3200" i="1" dirty="0" smtClean="0">
                <a:latin typeface="Times New Roman" panose="02020603050405020304" pitchFamily="18" charset="0"/>
                <a:cs typeface="Times New Roman" panose="02020603050405020304" pitchFamily="18" charset="0"/>
              </a:rPr>
              <a:t>Likewise, two people lying close together can keep each other warm. But how can one be warm alone? </a:t>
            </a:r>
            <a:r>
              <a:rPr lang="en-US" sz="3200" i="1" baseline="30000" dirty="0" smtClean="0">
                <a:latin typeface="Times New Roman" panose="02020603050405020304" pitchFamily="18" charset="0"/>
                <a:cs typeface="Times New Roman" panose="02020603050405020304" pitchFamily="18" charset="0"/>
              </a:rPr>
              <a:t> </a:t>
            </a:r>
            <a:r>
              <a:rPr lang="en-US" sz="3200" i="1" dirty="0" smtClean="0">
                <a:latin typeface="Times New Roman" panose="02020603050405020304" pitchFamily="18" charset="0"/>
                <a:cs typeface="Times New Roman" panose="02020603050405020304" pitchFamily="18" charset="0"/>
              </a:rPr>
              <a:t>A person standing alone can be attacked and defeated, but two can stand back-to-back and conquer. Three are even better, for a triple-braided cord is not easily broken. </a:t>
            </a:r>
            <a:r>
              <a:rPr lang="en-US" sz="3200" b="1" dirty="0" smtClean="0">
                <a:latin typeface="Times New Roman" panose="02020603050405020304" pitchFamily="18" charset="0"/>
                <a:cs typeface="Times New Roman" panose="02020603050405020304" pitchFamily="18" charset="0"/>
              </a:rPr>
              <a:t>Ecclesiastes 4:9-12</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90769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555375"/>
            <a:ext cx="12192000" cy="2302625"/>
          </a:xfrm>
          <a:prstGeom prst="rect">
            <a:avLst/>
          </a:prstGeom>
        </p:spPr>
      </p:pic>
      <p:sp>
        <p:nvSpPr>
          <p:cNvPr id="3" name="Rectangle 2"/>
          <p:cNvSpPr/>
          <p:nvPr/>
        </p:nvSpPr>
        <p:spPr>
          <a:xfrm>
            <a:off x="1104890" y="1668773"/>
            <a:ext cx="9982220" cy="3166380"/>
          </a:xfrm>
          <a:prstGeom prst="rect">
            <a:avLst/>
          </a:prstGeom>
        </p:spPr>
        <p:txBody>
          <a:bodyPr wrap="none">
            <a:spAutoFit/>
          </a:bodyPr>
          <a:lstStyle/>
          <a:p>
            <a:pPr algn="ctr">
              <a:lnSpc>
                <a:spcPct val="107000"/>
              </a:lnSpc>
              <a:spcAft>
                <a:spcPts val="800"/>
              </a:spcAft>
            </a:pPr>
            <a:r>
              <a:rPr lang="en-US" sz="4800" dirty="0" smtClean="0">
                <a:effectLst/>
                <a:latin typeface="Times New Roman" panose="02020603050405020304" pitchFamily="18" charset="0"/>
                <a:ea typeface="Calibri" panose="020F0502020204030204" pitchFamily="34" charset="0"/>
                <a:cs typeface="Times New Roman" panose="02020603050405020304" pitchFamily="18" charset="0"/>
              </a:rPr>
              <a:t>5 Keys to Raising Kingdom Children</a:t>
            </a:r>
          </a:p>
          <a:p>
            <a:pPr algn="ctr">
              <a:lnSpc>
                <a:spcPct val="107000"/>
              </a:lnSpc>
              <a:spcAft>
                <a:spcPts val="800"/>
              </a:spcAft>
            </a:pP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It takes intentional parenting to unlock the Kingdom </a:t>
            </a:r>
          </a:p>
          <a:p>
            <a:pPr algn="ctr">
              <a:lnSpc>
                <a:spcPct val="107000"/>
              </a:lnSpc>
              <a:spcAft>
                <a:spcPts val="800"/>
              </a:spcAft>
            </a:pP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potential that each child is born with</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n-US" sz="4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927179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555375"/>
            <a:ext cx="12192000" cy="2302625"/>
          </a:xfrm>
          <a:prstGeom prst="rect">
            <a:avLst/>
          </a:prstGeom>
        </p:spPr>
      </p:pic>
      <p:sp>
        <p:nvSpPr>
          <p:cNvPr id="2" name="Rectangle 1"/>
          <p:cNvSpPr/>
          <p:nvPr/>
        </p:nvSpPr>
        <p:spPr>
          <a:xfrm>
            <a:off x="2790305" y="793633"/>
            <a:ext cx="6096000" cy="3224729"/>
          </a:xfrm>
          <a:prstGeom prst="rect">
            <a:avLst/>
          </a:prstGeom>
        </p:spPr>
        <p:txBody>
          <a:bodyPr>
            <a:spAutoFit/>
          </a:bodyPr>
          <a:lstStyle/>
          <a:p>
            <a:pPr algn="ctr">
              <a:lnSpc>
                <a:spcPct val="107000"/>
              </a:lnSpc>
              <a:spcAft>
                <a:spcPts val="800"/>
              </a:spcAft>
            </a:pPr>
            <a:r>
              <a:rPr lang="en-US" sz="4000" b="1" dirty="0">
                <a:latin typeface="Times New Roman" panose="02020603050405020304" pitchFamily="18" charset="0"/>
                <a:ea typeface="Calibri" panose="020F0502020204030204" pitchFamily="34" charset="0"/>
                <a:cs typeface="Times New Roman" panose="02020603050405020304" pitchFamily="18" charset="0"/>
              </a:rPr>
              <a:t>1) Understand your role </a:t>
            </a:r>
            <a:endParaRPr lang="en-US" sz="40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3600" b="1" i="1" dirty="0">
                <a:latin typeface="Times New Roman" panose="02020603050405020304" pitchFamily="18" charset="0"/>
                <a:ea typeface="Calibri" panose="020F0502020204030204" pitchFamily="34" charset="0"/>
                <a:cs typeface="Times New Roman" panose="02020603050405020304" pitchFamily="18" charset="0"/>
              </a:rPr>
              <a:t>Direct your children onto the right </a:t>
            </a:r>
            <a:r>
              <a:rPr lang="en-US" sz="3600" b="1" i="1" dirty="0" smtClean="0">
                <a:latin typeface="Times New Roman" panose="02020603050405020304" pitchFamily="18" charset="0"/>
                <a:ea typeface="Calibri" panose="020F0502020204030204" pitchFamily="34" charset="0"/>
                <a:cs typeface="Times New Roman" panose="02020603050405020304" pitchFamily="18" charset="0"/>
              </a:rPr>
              <a:t>path, and </a:t>
            </a:r>
            <a:r>
              <a:rPr lang="en-US" sz="3600" b="1" i="1" dirty="0">
                <a:latin typeface="Times New Roman" panose="02020603050405020304" pitchFamily="18" charset="0"/>
                <a:ea typeface="Calibri" panose="020F0502020204030204" pitchFamily="34" charset="0"/>
                <a:cs typeface="Times New Roman" panose="02020603050405020304" pitchFamily="18" charset="0"/>
              </a:rPr>
              <a:t>when they are older, they will not leave it. (Proverbs 22:6)</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778045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555375"/>
            <a:ext cx="12192000" cy="2302625"/>
          </a:xfrm>
          <a:prstGeom prst="rect">
            <a:avLst/>
          </a:prstGeom>
        </p:spPr>
      </p:pic>
      <p:sp>
        <p:nvSpPr>
          <p:cNvPr id="2" name="Rectangle 1"/>
          <p:cNvSpPr/>
          <p:nvPr/>
        </p:nvSpPr>
        <p:spPr>
          <a:xfrm>
            <a:off x="813262" y="569189"/>
            <a:ext cx="10565476" cy="3817392"/>
          </a:xfrm>
          <a:prstGeom prst="rect">
            <a:avLst/>
          </a:prstGeom>
        </p:spPr>
        <p:txBody>
          <a:bodyPr wrap="square">
            <a:spAutoFit/>
          </a:bodyPr>
          <a:lstStyle/>
          <a:p>
            <a:pPr>
              <a:lnSpc>
                <a:spcPct val="107000"/>
              </a:lnSpc>
              <a:spcAft>
                <a:spcPts val="800"/>
              </a:spcAft>
            </a:pPr>
            <a:r>
              <a:rPr lang="en-US" sz="4400" dirty="0">
                <a:latin typeface="Times New Roman" panose="02020603050405020304" pitchFamily="18" charset="0"/>
                <a:ea typeface="Calibri" panose="020F0502020204030204" pitchFamily="34" charset="0"/>
                <a:cs typeface="Times New Roman" panose="02020603050405020304" pitchFamily="18" charset="0"/>
              </a:rPr>
              <a:t>Parenting is not about controlling, but about influencing your </a:t>
            </a:r>
            <a:r>
              <a:rPr lang="en-US" sz="4400" dirty="0" smtClean="0">
                <a:latin typeface="Times New Roman" panose="02020603050405020304" pitchFamily="18" charset="0"/>
                <a:ea typeface="Calibri" panose="020F0502020204030204" pitchFamily="34" charset="0"/>
                <a:cs typeface="Times New Roman" panose="02020603050405020304" pitchFamily="18" charset="0"/>
              </a:rPr>
              <a:t>child. </a:t>
            </a:r>
            <a:r>
              <a:rPr lang="en-US" sz="4400" dirty="0" smtClean="0">
                <a:effectLst/>
                <a:latin typeface="Times New Roman" panose="02020603050405020304" pitchFamily="18" charset="0"/>
                <a:ea typeface="Calibri" panose="020F0502020204030204" pitchFamily="34" charset="0"/>
                <a:cs typeface="Times New Roman" panose="02020603050405020304" pitchFamily="18" charset="0"/>
              </a:rPr>
              <a:t>Control seeks to impose your will, influence inspires them to discover and follow the right path.</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sz="44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635536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555375"/>
            <a:ext cx="12192000" cy="2302625"/>
          </a:xfrm>
          <a:prstGeom prst="rect">
            <a:avLst/>
          </a:prstGeom>
        </p:spPr>
      </p:pic>
      <p:sp>
        <p:nvSpPr>
          <p:cNvPr id="3" name="Rectangle 2"/>
          <p:cNvSpPr/>
          <p:nvPr/>
        </p:nvSpPr>
        <p:spPr>
          <a:xfrm>
            <a:off x="306185" y="367549"/>
            <a:ext cx="11579629" cy="3546292"/>
          </a:xfrm>
          <a:prstGeom prst="rect">
            <a:avLst/>
          </a:prstGeom>
        </p:spPr>
        <p:txBody>
          <a:bodyPr wrap="square">
            <a:spAutoFit/>
          </a:bodyPr>
          <a:lstStyle/>
          <a:p>
            <a:pPr>
              <a:lnSpc>
                <a:spcPct val="107000"/>
              </a:lnSpc>
              <a:spcAft>
                <a:spcPts val="800"/>
              </a:spcAft>
            </a:pPr>
            <a:r>
              <a:rPr lang="en-US" sz="4000" i="1" dirty="0" smtClean="0">
                <a:effectLst/>
                <a:latin typeface="Times New Roman" panose="02020603050405020304" pitchFamily="18" charset="0"/>
                <a:ea typeface="Calibri" panose="020F0502020204030204" pitchFamily="34" charset="0"/>
                <a:cs typeface="Times New Roman" panose="02020603050405020304" pitchFamily="18" charset="0"/>
              </a:rPr>
              <a:t>The earth is the Lord’s, and the fullness of it, the world and they who dwell in it. </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(Psalm 24:1 AMPC)</a:t>
            </a:r>
          </a:p>
          <a:p>
            <a:pPr>
              <a:lnSpc>
                <a:spcPct val="107000"/>
              </a:lnSpc>
              <a:spcAft>
                <a:spcPts val="800"/>
              </a:spcAft>
            </a:pPr>
            <a:endParaRPr lang="en-US" sz="40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4000" i="1" dirty="0" smtClean="0">
                <a:effectLst/>
                <a:latin typeface="Times New Roman" panose="02020603050405020304" pitchFamily="18" charset="0"/>
                <a:ea typeface="Calibri" panose="020F0502020204030204" pitchFamily="34" charset="0"/>
                <a:cs typeface="Times New Roman" panose="02020603050405020304" pitchFamily="18" charset="0"/>
              </a:rPr>
              <a:t>Children are a gift from the Lord; they are a reward from him. </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(Psalm 127:3 NLT)</a:t>
            </a:r>
            <a:endParaRPr lang="en-US" sz="4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639161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555375"/>
            <a:ext cx="12192000" cy="2302625"/>
          </a:xfrm>
          <a:prstGeom prst="rect">
            <a:avLst/>
          </a:prstGeom>
        </p:spPr>
      </p:pic>
      <p:sp>
        <p:nvSpPr>
          <p:cNvPr id="2" name="Rectangle 1"/>
          <p:cNvSpPr/>
          <p:nvPr/>
        </p:nvSpPr>
        <p:spPr>
          <a:xfrm>
            <a:off x="1579418" y="718255"/>
            <a:ext cx="8437418" cy="2726900"/>
          </a:xfrm>
          <a:prstGeom prst="rect">
            <a:avLst/>
          </a:prstGeom>
        </p:spPr>
        <p:txBody>
          <a:bodyPr wrap="square">
            <a:spAutoFit/>
          </a:bodyPr>
          <a:lstStyle/>
          <a:p>
            <a:pPr>
              <a:lnSpc>
                <a:spcPct val="107000"/>
              </a:lnSpc>
              <a:spcAft>
                <a:spcPts val="80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Your role is to provide them with guidance and direction, not domination. You are to provide them with wisdom to navigate the challenges of life</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773298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TotalTime>
  <Words>1053</Words>
  <Application>Microsoft Office PowerPoint</Application>
  <PresentationFormat>Widescreen</PresentationFormat>
  <Paragraphs>54</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Fatheree</dc:creator>
  <cp:lastModifiedBy>Brian Fatheree</cp:lastModifiedBy>
  <cp:revision>6</cp:revision>
  <dcterms:created xsi:type="dcterms:W3CDTF">2025-03-19T15:29:27Z</dcterms:created>
  <dcterms:modified xsi:type="dcterms:W3CDTF">2025-03-19T16:12:11Z</dcterms:modified>
</cp:coreProperties>
</file>