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5" r:id="rId3"/>
    <p:sldId id="274" r:id="rId4"/>
    <p:sldId id="273" r:id="rId5"/>
    <p:sldId id="272" r:id="rId6"/>
    <p:sldId id="279" r:id="rId7"/>
    <p:sldId id="278" r:id="rId8"/>
    <p:sldId id="277" r:id="rId9"/>
    <p:sldId id="271" r:id="rId10"/>
    <p:sldId id="270" r:id="rId11"/>
    <p:sldId id="269" r:id="rId12"/>
    <p:sldId id="268" r:id="rId13"/>
    <p:sldId id="267" r:id="rId14"/>
    <p:sldId id="266" r:id="rId15"/>
    <p:sldId id="265" r:id="rId16"/>
    <p:sldId id="26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677B92-08CC-49D8-A8DB-D7E93C819B10}"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98BA7-CB0A-46C1-8DA9-3373C291DC61}" type="slidenum">
              <a:rPr lang="en-US" smtClean="0"/>
              <a:t>‹#›</a:t>
            </a:fld>
            <a:endParaRPr lang="en-US"/>
          </a:p>
        </p:txBody>
      </p:sp>
    </p:spTree>
    <p:extLst>
      <p:ext uri="{BB962C8B-B14F-4D97-AF65-F5344CB8AC3E}">
        <p14:creationId xmlns:p14="http://schemas.microsoft.com/office/powerpoint/2010/main" val="2157185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677B92-08CC-49D8-A8DB-D7E93C819B10}"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98BA7-CB0A-46C1-8DA9-3373C291DC61}" type="slidenum">
              <a:rPr lang="en-US" smtClean="0"/>
              <a:t>‹#›</a:t>
            </a:fld>
            <a:endParaRPr lang="en-US"/>
          </a:p>
        </p:txBody>
      </p:sp>
    </p:spTree>
    <p:extLst>
      <p:ext uri="{BB962C8B-B14F-4D97-AF65-F5344CB8AC3E}">
        <p14:creationId xmlns:p14="http://schemas.microsoft.com/office/powerpoint/2010/main" val="59408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677B92-08CC-49D8-A8DB-D7E93C819B10}"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98BA7-CB0A-46C1-8DA9-3373C291DC61}" type="slidenum">
              <a:rPr lang="en-US" smtClean="0"/>
              <a:t>‹#›</a:t>
            </a:fld>
            <a:endParaRPr lang="en-US"/>
          </a:p>
        </p:txBody>
      </p:sp>
    </p:spTree>
    <p:extLst>
      <p:ext uri="{BB962C8B-B14F-4D97-AF65-F5344CB8AC3E}">
        <p14:creationId xmlns:p14="http://schemas.microsoft.com/office/powerpoint/2010/main" val="1991238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677B92-08CC-49D8-A8DB-D7E93C819B10}"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98BA7-CB0A-46C1-8DA9-3373C291DC61}" type="slidenum">
              <a:rPr lang="en-US" smtClean="0"/>
              <a:t>‹#›</a:t>
            </a:fld>
            <a:endParaRPr lang="en-US"/>
          </a:p>
        </p:txBody>
      </p:sp>
    </p:spTree>
    <p:extLst>
      <p:ext uri="{BB962C8B-B14F-4D97-AF65-F5344CB8AC3E}">
        <p14:creationId xmlns:p14="http://schemas.microsoft.com/office/powerpoint/2010/main" val="2491605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677B92-08CC-49D8-A8DB-D7E93C819B10}"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98BA7-CB0A-46C1-8DA9-3373C291DC61}" type="slidenum">
              <a:rPr lang="en-US" smtClean="0"/>
              <a:t>‹#›</a:t>
            </a:fld>
            <a:endParaRPr lang="en-US"/>
          </a:p>
        </p:txBody>
      </p:sp>
    </p:spTree>
    <p:extLst>
      <p:ext uri="{BB962C8B-B14F-4D97-AF65-F5344CB8AC3E}">
        <p14:creationId xmlns:p14="http://schemas.microsoft.com/office/powerpoint/2010/main" val="3290571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677B92-08CC-49D8-A8DB-D7E93C819B10}"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798BA7-CB0A-46C1-8DA9-3373C291DC61}" type="slidenum">
              <a:rPr lang="en-US" smtClean="0"/>
              <a:t>‹#›</a:t>
            </a:fld>
            <a:endParaRPr lang="en-US"/>
          </a:p>
        </p:txBody>
      </p:sp>
    </p:spTree>
    <p:extLst>
      <p:ext uri="{BB962C8B-B14F-4D97-AF65-F5344CB8AC3E}">
        <p14:creationId xmlns:p14="http://schemas.microsoft.com/office/powerpoint/2010/main" val="3678937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677B92-08CC-49D8-A8DB-D7E93C819B10}" type="datetimeFigureOut">
              <a:rPr lang="en-US" smtClean="0"/>
              <a:t>3/19/2025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798BA7-CB0A-46C1-8DA9-3373C291DC61}" type="slidenum">
              <a:rPr lang="en-US" smtClean="0"/>
              <a:t>‹#›</a:t>
            </a:fld>
            <a:endParaRPr lang="en-US"/>
          </a:p>
        </p:txBody>
      </p:sp>
    </p:spTree>
    <p:extLst>
      <p:ext uri="{BB962C8B-B14F-4D97-AF65-F5344CB8AC3E}">
        <p14:creationId xmlns:p14="http://schemas.microsoft.com/office/powerpoint/2010/main" val="82312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677B92-08CC-49D8-A8DB-D7E93C819B10}" type="datetimeFigureOut">
              <a:rPr lang="en-US" smtClean="0"/>
              <a:t>3/19/2025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798BA7-CB0A-46C1-8DA9-3373C291DC61}" type="slidenum">
              <a:rPr lang="en-US" smtClean="0"/>
              <a:t>‹#›</a:t>
            </a:fld>
            <a:endParaRPr lang="en-US"/>
          </a:p>
        </p:txBody>
      </p:sp>
    </p:spTree>
    <p:extLst>
      <p:ext uri="{BB962C8B-B14F-4D97-AF65-F5344CB8AC3E}">
        <p14:creationId xmlns:p14="http://schemas.microsoft.com/office/powerpoint/2010/main" val="2187345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77B92-08CC-49D8-A8DB-D7E93C819B10}" type="datetimeFigureOut">
              <a:rPr lang="en-US" smtClean="0"/>
              <a:t>3/19/2025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798BA7-CB0A-46C1-8DA9-3373C291DC61}" type="slidenum">
              <a:rPr lang="en-US" smtClean="0"/>
              <a:t>‹#›</a:t>
            </a:fld>
            <a:endParaRPr lang="en-US"/>
          </a:p>
        </p:txBody>
      </p:sp>
    </p:spTree>
    <p:extLst>
      <p:ext uri="{BB962C8B-B14F-4D97-AF65-F5344CB8AC3E}">
        <p14:creationId xmlns:p14="http://schemas.microsoft.com/office/powerpoint/2010/main" val="3310076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677B92-08CC-49D8-A8DB-D7E93C819B10}"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798BA7-CB0A-46C1-8DA9-3373C291DC61}" type="slidenum">
              <a:rPr lang="en-US" smtClean="0"/>
              <a:t>‹#›</a:t>
            </a:fld>
            <a:endParaRPr lang="en-US"/>
          </a:p>
        </p:txBody>
      </p:sp>
    </p:spTree>
    <p:extLst>
      <p:ext uri="{BB962C8B-B14F-4D97-AF65-F5344CB8AC3E}">
        <p14:creationId xmlns:p14="http://schemas.microsoft.com/office/powerpoint/2010/main" val="138588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677B92-08CC-49D8-A8DB-D7E93C819B10}"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798BA7-CB0A-46C1-8DA9-3373C291DC61}" type="slidenum">
              <a:rPr lang="en-US" smtClean="0"/>
              <a:t>‹#›</a:t>
            </a:fld>
            <a:endParaRPr lang="en-US"/>
          </a:p>
        </p:txBody>
      </p:sp>
    </p:spTree>
    <p:extLst>
      <p:ext uri="{BB962C8B-B14F-4D97-AF65-F5344CB8AC3E}">
        <p14:creationId xmlns:p14="http://schemas.microsoft.com/office/powerpoint/2010/main" val="2842984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677B92-08CC-49D8-A8DB-D7E93C819B10}" type="datetimeFigureOut">
              <a:rPr lang="en-US" smtClean="0"/>
              <a:t>3/19/2025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98BA7-CB0A-46C1-8DA9-3373C291DC61}" type="slidenum">
              <a:rPr lang="en-US" smtClean="0"/>
              <a:t>‹#›</a:t>
            </a:fld>
            <a:endParaRPr lang="en-US"/>
          </a:p>
        </p:txBody>
      </p:sp>
    </p:spTree>
    <p:extLst>
      <p:ext uri="{BB962C8B-B14F-4D97-AF65-F5344CB8AC3E}">
        <p14:creationId xmlns:p14="http://schemas.microsoft.com/office/powerpoint/2010/main" val="1633510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364375" y="229572"/>
            <a:ext cx="11313622" cy="4151393"/>
          </a:xfrm>
          <a:prstGeom prst="rect">
            <a:avLst/>
          </a:prstGeom>
        </p:spPr>
        <p:txBody>
          <a:bodyPr wrap="square">
            <a:spAutoFit/>
          </a:bodyPr>
          <a:lstStyle/>
          <a:p>
            <a:pPr algn="ctr">
              <a:lnSpc>
                <a:spcPct val="107000"/>
              </a:lnSpc>
              <a:spcAft>
                <a:spcPts val="800"/>
              </a:spcAft>
            </a:pPr>
            <a:r>
              <a:rPr lang="en-US" sz="4000" b="1" dirty="0">
                <a:latin typeface="Times New Roman" panose="02020603050405020304" pitchFamily="18" charset="0"/>
                <a:ea typeface="Calibri" panose="020F0502020204030204" pitchFamily="34" charset="0"/>
                <a:cs typeface="Times New Roman" panose="02020603050405020304" pitchFamily="18" charset="0"/>
              </a:rPr>
              <a:t>4) Balance Love and Discipline</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i="1" dirty="0" smtClean="0">
                <a:effectLst/>
                <a:latin typeface="Times New Roman" panose="02020603050405020304" pitchFamily="18" charset="0"/>
                <a:ea typeface="Calibri" panose="020F0502020204030204" pitchFamily="34" charset="0"/>
                <a:cs typeface="Times New Roman" panose="02020603050405020304" pitchFamily="18" charset="0"/>
              </a:rPr>
              <a:t>Those who spare the rod of discipline hate their children.</a:t>
            </a:r>
            <a:br>
              <a:rPr lang="en-US" sz="3200" i="1" dirty="0" smtClean="0">
                <a:effectLst/>
                <a:latin typeface="Times New Roman" panose="02020603050405020304" pitchFamily="18" charset="0"/>
                <a:ea typeface="Calibri" panose="020F0502020204030204" pitchFamily="34" charset="0"/>
                <a:cs typeface="Times New Roman" panose="02020603050405020304" pitchFamily="18" charset="0"/>
              </a:rPr>
            </a:br>
            <a:r>
              <a:rPr lang="en-US" sz="3200" i="1" dirty="0" smtClean="0">
                <a:effectLst/>
                <a:latin typeface="Times New Roman" panose="02020603050405020304" pitchFamily="18" charset="0"/>
                <a:ea typeface="Calibri" panose="020F0502020204030204" pitchFamily="34" charset="0"/>
                <a:cs typeface="Times New Roman" panose="02020603050405020304" pitchFamily="18" charset="0"/>
              </a:rPr>
              <a:t>Those who love their children care enough to discipline them.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Proverbs 13:24 NLT</a:t>
            </a:r>
          </a:p>
          <a:p>
            <a:pPr>
              <a:lnSpc>
                <a:spcPct val="107000"/>
              </a:lnSpc>
              <a:spcAft>
                <a:spcPts val="800"/>
              </a:spcAft>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3200" i="1" dirty="0" smtClean="0">
                <a:effectLst/>
                <a:latin typeface="Times New Roman" panose="02020603050405020304" pitchFamily="18" charset="0"/>
                <a:ea typeface="Calibri" panose="020F0502020204030204" pitchFamily="34" charset="0"/>
              </a:rPr>
              <a:t>A refusal to correct is a refusal to love; love your children by disciplining them </a:t>
            </a:r>
            <a:r>
              <a:rPr lang="en-US" sz="3200" dirty="0" smtClean="0">
                <a:effectLst/>
                <a:latin typeface="Times New Roman" panose="02020603050405020304" pitchFamily="18" charset="0"/>
                <a:ea typeface="Calibri" panose="020F0502020204030204" pitchFamily="34" charset="0"/>
              </a:rPr>
              <a:t>Proverbs 13:24 MSG</a:t>
            </a:r>
            <a:endParaRPr lang="en-US" sz="3200" dirty="0"/>
          </a:p>
        </p:txBody>
      </p:sp>
    </p:spTree>
    <p:extLst>
      <p:ext uri="{BB962C8B-B14F-4D97-AF65-F5344CB8AC3E}">
        <p14:creationId xmlns:p14="http://schemas.microsoft.com/office/powerpoint/2010/main" val="3146711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1396538" y="708549"/>
            <a:ext cx="8894618" cy="3327321"/>
          </a:xfrm>
          <a:prstGeom prst="rect">
            <a:avLst/>
          </a:prstGeom>
        </p:spPr>
        <p:txBody>
          <a:bodyPr wrap="square">
            <a:spAutoFit/>
          </a:bodyPr>
          <a:lstStyle/>
          <a:p>
            <a:pPr algn="ctr">
              <a:lnSpc>
                <a:spcPct val="107000"/>
              </a:lnSpc>
              <a:spcAft>
                <a:spcPts val="800"/>
              </a:spcAft>
            </a:pPr>
            <a:r>
              <a:rPr lang="en-US" sz="4000" b="1" dirty="0">
                <a:latin typeface="Times New Roman" panose="02020603050405020304" pitchFamily="18" charset="0"/>
                <a:ea typeface="Calibri" panose="020F0502020204030204" pitchFamily="34" charset="0"/>
                <a:cs typeface="Times New Roman" panose="02020603050405020304" pitchFamily="18" charset="0"/>
              </a:rPr>
              <a:t>5) Prepare Them for Independence</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i="1" dirty="0" smtClean="0">
                <a:effectLst/>
                <a:latin typeface="Times New Roman" panose="02020603050405020304" pitchFamily="18" charset="0"/>
                <a:ea typeface="Calibri" panose="020F0502020204030204" pitchFamily="34" charset="0"/>
                <a:cs typeface="Times New Roman" panose="02020603050405020304" pitchFamily="18" charset="0"/>
              </a:rPr>
              <a:t>… and when they are older, they will not leave it. (Proverbs 22:6 NLT)</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i="1" dirty="0" smtClean="0">
                <a:effectLst/>
                <a:latin typeface="Times New Roman" panose="02020603050405020304" pitchFamily="18" charset="0"/>
                <a:ea typeface="Calibri" panose="020F0502020204030204" pitchFamily="34" charset="0"/>
                <a:cs typeface="Times New Roman" panose="02020603050405020304" pitchFamily="18" charset="0"/>
              </a:rPr>
              <a:t>…and when they are grown</a:t>
            </a:r>
            <a:br>
              <a:rPr lang="en-US" sz="3600" i="1" dirty="0" smtClean="0">
                <a:effectLst/>
                <a:latin typeface="Times New Roman" panose="02020603050405020304" pitchFamily="18" charset="0"/>
                <a:ea typeface="Calibri" panose="020F0502020204030204" pitchFamily="34" charset="0"/>
                <a:cs typeface="Times New Roman" panose="02020603050405020304" pitchFamily="18" charset="0"/>
              </a:rPr>
            </a:br>
            <a:r>
              <a:rPr lang="en-US" sz="3600" i="1" dirty="0" smtClean="0">
                <a:effectLst/>
                <a:latin typeface="Times New Roman" panose="02020603050405020304" pitchFamily="18" charset="0"/>
                <a:ea typeface="Calibri" panose="020F0502020204030204" pitchFamily="34" charset="0"/>
                <a:cs typeface="Times New Roman" panose="02020603050405020304" pitchFamily="18" charset="0"/>
              </a:rPr>
              <a:t>    they will still do right. (Proverbs 22:6 CEV)</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37094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1559086" y="1490497"/>
            <a:ext cx="8295861" cy="1323439"/>
          </a:xfrm>
          <a:prstGeom prst="rect">
            <a:avLst/>
          </a:prstGeom>
        </p:spPr>
        <p:txBody>
          <a:bodyPr wrap="none">
            <a:spAutoFit/>
          </a:bodyPr>
          <a:lstStyle/>
          <a:p>
            <a:r>
              <a:rPr lang="en-US" sz="4000" dirty="0" smtClean="0">
                <a:effectLst/>
                <a:latin typeface="Times New Roman" panose="02020603050405020304" pitchFamily="18" charset="0"/>
                <a:ea typeface="Calibri" panose="020F0502020204030204" pitchFamily="34" charset="0"/>
              </a:rPr>
              <a:t>Parenting is ultimately raising children </a:t>
            </a:r>
          </a:p>
          <a:p>
            <a:r>
              <a:rPr lang="en-US" sz="4000" dirty="0" smtClean="0">
                <a:effectLst/>
                <a:latin typeface="Times New Roman" panose="02020603050405020304" pitchFamily="18" charset="0"/>
                <a:ea typeface="Calibri" panose="020F0502020204030204" pitchFamily="34" charset="0"/>
              </a:rPr>
              <a:t>that can thrive independently</a:t>
            </a:r>
            <a:endParaRPr lang="en-US" sz="4000" dirty="0"/>
          </a:p>
        </p:txBody>
      </p:sp>
    </p:spTree>
    <p:extLst>
      <p:ext uri="{BB962C8B-B14F-4D97-AF65-F5344CB8AC3E}">
        <p14:creationId xmlns:p14="http://schemas.microsoft.com/office/powerpoint/2010/main" val="17172399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731521" y="476539"/>
            <a:ext cx="10332720" cy="3785652"/>
          </a:xfrm>
          <a:prstGeom prst="rect">
            <a:avLst/>
          </a:prstGeom>
        </p:spPr>
        <p:txBody>
          <a:bodyPr wrap="square">
            <a:spAutoFit/>
          </a:bodyPr>
          <a:lstStyle/>
          <a:p>
            <a:r>
              <a:rPr lang="en-US" sz="4000" dirty="0" smtClean="0">
                <a:effectLst/>
                <a:latin typeface="Times New Roman" panose="02020603050405020304" pitchFamily="18" charset="0"/>
                <a:ea typeface="Calibri" panose="020F0502020204030204" pitchFamily="34" charset="0"/>
              </a:rPr>
              <a:t>Your role is to </a:t>
            </a:r>
            <a:r>
              <a:rPr lang="en-US" sz="4000" b="1" dirty="0" smtClean="0">
                <a:effectLst/>
                <a:latin typeface="Times New Roman" panose="02020603050405020304" pitchFamily="18" charset="0"/>
                <a:ea typeface="Calibri" panose="020F0502020204030204" pitchFamily="34" charset="0"/>
              </a:rPr>
              <a:t>guide</a:t>
            </a:r>
            <a:r>
              <a:rPr lang="en-US" sz="4000" dirty="0" smtClean="0">
                <a:effectLst/>
                <a:latin typeface="Times New Roman" panose="02020603050405020304" pitchFamily="18" charset="0"/>
                <a:ea typeface="Calibri" panose="020F0502020204030204" pitchFamily="34" charset="0"/>
              </a:rPr>
              <a:t> them </a:t>
            </a:r>
            <a:r>
              <a:rPr lang="en-US" sz="4000" b="1" dirty="0" smtClean="0">
                <a:effectLst/>
                <a:latin typeface="Times New Roman" panose="02020603050405020304" pitchFamily="18" charset="0"/>
                <a:ea typeface="Calibri" panose="020F0502020204030204" pitchFamily="34" charset="0"/>
              </a:rPr>
              <a:t>to a future </a:t>
            </a:r>
            <a:r>
              <a:rPr lang="en-US" sz="4000" dirty="0" smtClean="0">
                <a:effectLst/>
                <a:latin typeface="Times New Roman" panose="02020603050405020304" pitchFamily="18" charset="0"/>
                <a:ea typeface="Calibri" panose="020F0502020204030204" pitchFamily="34" charset="0"/>
              </a:rPr>
              <a:t>they can navigate boldly </a:t>
            </a:r>
            <a:r>
              <a:rPr lang="en-US" sz="4000" b="1" dirty="0" smtClean="0">
                <a:effectLst/>
                <a:latin typeface="Times New Roman" panose="02020603050405020304" pitchFamily="18" charset="0"/>
                <a:ea typeface="Calibri" panose="020F0502020204030204" pitchFamily="34" charset="0"/>
              </a:rPr>
              <a:t>without constant reliance </a:t>
            </a:r>
            <a:r>
              <a:rPr lang="en-US" sz="4000" dirty="0" smtClean="0">
                <a:effectLst/>
                <a:latin typeface="Times New Roman" panose="02020603050405020304" pitchFamily="18" charset="0"/>
                <a:ea typeface="Calibri" panose="020F0502020204030204" pitchFamily="34" charset="0"/>
              </a:rPr>
              <a:t>on you. This doesn’t mean pushing them away. Rather, it means </a:t>
            </a:r>
            <a:r>
              <a:rPr lang="en-US" sz="4000" b="1" dirty="0" smtClean="0">
                <a:effectLst/>
                <a:latin typeface="Times New Roman" panose="02020603050405020304" pitchFamily="18" charset="0"/>
                <a:ea typeface="Calibri" panose="020F0502020204030204" pitchFamily="34" charset="0"/>
              </a:rPr>
              <a:t>equipping</a:t>
            </a:r>
            <a:r>
              <a:rPr lang="en-US" sz="4000" dirty="0" smtClean="0">
                <a:effectLst/>
                <a:latin typeface="Times New Roman" panose="02020603050405020304" pitchFamily="18" charset="0"/>
                <a:ea typeface="Calibri" panose="020F0502020204030204" pitchFamily="34" charset="0"/>
              </a:rPr>
              <a:t> them with the </a:t>
            </a:r>
            <a:r>
              <a:rPr lang="en-US" sz="4000" b="1" dirty="0" smtClean="0">
                <a:effectLst/>
                <a:latin typeface="Times New Roman" panose="02020603050405020304" pitchFamily="18" charset="0"/>
                <a:ea typeface="Calibri" panose="020F0502020204030204" pitchFamily="34" charset="0"/>
              </a:rPr>
              <a:t>mindset</a:t>
            </a:r>
            <a:r>
              <a:rPr lang="en-US" sz="4000" dirty="0" smtClean="0">
                <a:effectLst/>
                <a:latin typeface="Times New Roman" panose="02020603050405020304" pitchFamily="18" charset="0"/>
                <a:ea typeface="Calibri" panose="020F0502020204030204" pitchFamily="34" charset="0"/>
              </a:rPr>
              <a:t> and </a:t>
            </a:r>
            <a:r>
              <a:rPr lang="en-US" sz="4000" b="1" dirty="0" smtClean="0">
                <a:effectLst/>
                <a:latin typeface="Times New Roman" panose="02020603050405020304" pitchFamily="18" charset="0"/>
                <a:ea typeface="Calibri" panose="020F0502020204030204" pitchFamily="34" charset="0"/>
              </a:rPr>
              <a:t>values</a:t>
            </a:r>
            <a:r>
              <a:rPr lang="en-US" sz="4000" dirty="0" smtClean="0">
                <a:effectLst/>
                <a:latin typeface="Times New Roman" panose="02020603050405020304" pitchFamily="18" charset="0"/>
                <a:ea typeface="Calibri" panose="020F0502020204030204" pitchFamily="34" charset="0"/>
              </a:rPr>
              <a:t> they will </a:t>
            </a:r>
            <a:r>
              <a:rPr lang="en-US" sz="4000" b="1" dirty="0" smtClean="0">
                <a:effectLst/>
                <a:latin typeface="Times New Roman" panose="02020603050405020304" pitchFamily="18" charset="0"/>
                <a:ea typeface="Calibri" panose="020F0502020204030204" pitchFamily="34" charset="0"/>
              </a:rPr>
              <a:t>need to succeed </a:t>
            </a:r>
            <a:r>
              <a:rPr lang="en-US" sz="4000" dirty="0" smtClean="0">
                <a:effectLst/>
                <a:latin typeface="Times New Roman" panose="02020603050405020304" pitchFamily="18" charset="0"/>
                <a:ea typeface="Calibri" panose="020F0502020204030204" pitchFamily="34" charset="0"/>
              </a:rPr>
              <a:t>on their own</a:t>
            </a:r>
            <a:endParaRPr lang="en-US" sz="4000" dirty="0"/>
          </a:p>
        </p:txBody>
      </p:sp>
    </p:spTree>
    <p:extLst>
      <p:ext uri="{BB962C8B-B14F-4D97-AF65-F5344CB8AC3E}">
        <p14:creationId xmlns:p14="http://schemas.microsoft.com/office/powerpoint/2010/main" val="855847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2568633" y="1257937"/>
            <a:ext cx="6708371" cy="2554545"/>
          </a:xfrm>
          <a:prstGeom prst="rect">
            <a:avLst/>
          </a:prstGeom>
        </p:spPr>
        <p:txBody>
          <a:bodyPr wrap="square">
            <a:spAutoFit/>
          </a:bodyPr>
          <a:lstStyle/>
          <a:p>
            <a:r>
              <a:rPr lang="en-US" sz="4000" dirty="0" smtClean="0">
                <a:effectLst/>
                <a:latin typeface="Times New Roman" panose="02020603050405020304" pitchFamily="18" charset="0"/>
                <a:ea typeface="Calibri" panose="020F0502020204030204" pitchFamily="34" charset="0"/>
              </a:rPr>
              <a:t>Teach them age specific ways to be responsible. (pick up toys, clean their room, household chores, time management, etc.,)</a:t>
            </a:r>
            <a:endParaRPr lang="en-US" sz="4000" dirty="0"/>
          </a:p>
        </p:txBody>
      </p:sp>
    </p:spTree>
    <p:extLst>
      <p:ext uri="{BB962C8B-B14F-4D97-AF65-F5344CB8AC3E}">
        <p14:creationId xmlns:p14="http://schemas.microsoft.com/office/powerpoint/2010/main" val="1460457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120535" y="531157"/>
            <a:ext cx="11801302" cy="3785652"/>
          </a:xfrm>
          <a:prstGeom prst="rect">
            <a:avLst/>
          </a:prstGeom>
        </p:spPr>
        <p:txBody>
          <a:bodyPr wrap="square">
            <a:spAutoFit/>
          </a:bodyPr>
          <a:lstStyle/>
          <a:p>
            <a:r>
              <a:rPr lang="en-US" sz="4000" dirty="0" smtClean="0">
                <a:effectLst/>
                <a:latin typeface="Times New Roman" panose="02020603050405020304" pitchFamily="18" charset="0"/>
                <a:ea typeface="Calibri" panose="020F0502020204030204" pitchFamily="34" charset="0"/>
              </a:rPr>
              <a:t>Teach them how to problem solve. Resist the urge to fix everything for them. Guide them through the process without solving the problem for them. Helping them reach independence by gradually stepping back while remaining an encouraging presence. Empowering them without making them feel isolated. </a:t>
            </a:r>
            <a:endParaRPr lang="en-US" sz="4000" dirty="0"/>
          </a:p>
        </p:txBody>
      </p:sp>
    </p:spTree>
    <p:extLst>
      <p:ext uri="{BB962C8B-B14F-4D97-AF65-F5344CB8AC3E}">
        <p14:creationId xmlns:p14="http://schemas.microsoft.com/office/powerpoint/2010/main" val="26763499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2571404" y="818007"/>
            <a:ext cx="6899564" cy="3385542"/>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You are shaping confident, responsible adults that are ready to contribute to the world and fulfill God’s purposes and plans in their lives.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48887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1773382" y="1115996"/>
            <a:ext cx="8495608" cy="2726900"/>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Parenting is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not about perfection</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it is about progress. The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legacy you leave </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is not in the things you build, but in the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lives you shape.</a:t>
            </a:r>
            <a:endParaRPr lang="en-US" sz="4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9312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448887" y="619772"/>
            <a:ext cx="10731731" cy="3455626"/>
          </a:xfrm>
          <a:prstGeom prst="rect">
            <a:avLst/>
          </a:prstGeom>
        </p:spPr>
        <p:txBody>
          <a:bodyPr wrap="square">
            <a:spAutoFit/>
          </a:bodyPr>
          <a:lstStyle/>
          <a:p>
            <a:pPr algn="ctr">
              <a:lnSpc>
                <a:spcPct val="107000"/>
              </a:lnSpc>
              <a:spcAft>
                <a:spcPts val="800"/>
              </a:spcAft>
            </a:pPr>
            <a:r>
              <a:rPr lang="en-US" sz="4000" i="1" dirty="0" smtClean="0">
                <a:effectLst/>
                <a:latin typeface="Times New Roman" panose="02020603050405020304" pitchFamily="18" charset="0"/>
                <a:ea typeface="Calibri" panose="020F0502020204030204" pitchFamily="34" charset="0"/>
                <a:cs typeface="Times New Roman" panose="02020603050405020304" pitchFamily="18" charset="0"/>
              </a:rPr>
              <a:t>Wise discipline imparts wisdom;</a:t>
            </a:r>
            <a:br>
              <a:rPr lang="en-US" sz="4000" i="1" dirty="0" smtClean="0">
                <a:effectLst/>
                <a:latin typeface="Times New Roman" panose="02020603050405020304" pitchFamily="18" charset="0"/>
                <a:ea typeface="Calibri" panose="020F0502020204030204" pitchFamily="34" charset="0"/>
                <a:cs typeface="Times New Roman" panose="02020603050405020304" pitchFamily="18" charset="0"/>
              </a:rPr>
            </a:br>
            <a:r>
              <a:rPr lang="en-US" sz="4000" i="1" dirty="0" smtClean="0">
                <a:effectLst/>
                <a:latin typeface="Times New Roman" panose="02020603050405020304" pitchFamily="18" charset="0"/>
                <a:ea typeface="Calibri" panose="020F0502020204030204" pitchFamily="34" charset="0"/>
                <a:cs typeface="Times New Roman" panose="02020603050405020304" pitchFamily="18" charset="0"/>
              </a:rPr>
              <a:t>    spoiled adolescents embarrass their parents; Discipline your children; you’ll be glad you did,</a:t>
            </a:r>
            <a:br>
              <a:rPr lang="en-US" sz="4000" i="1" dirty="0" smtClean="0">
                <a:effectLst/>
                <a:latin typeface="Times New Roman" panose="02020603050405020304" pitchFamily="18" charset="0"/>
                <a:ea typeface="Calibri" panose="020F0502020204030204" pitchFamily="34" charset="0"/>
                <a:cs typeface="Times New Roman" panose="02020603050405020304" pitchFamily="18" charset="0"/>
              </a:rPr>
            </a:br>
            <a:r>
              <a:rPr lang="en-US" sz="4000" i="1" dirty="0" smtClean="0">
                <a:effectLst/>
                <a:latin typeface="Times New Roman" panose="02020603050405020304" pitchFamily="18" charset="0"/>
                <a:ea typeface="Calibri" panose="020F0502020204030204" pitchFamily="34" charset="0"/>
                <a:cs typeface="Times New Roman" panose="02020603050405020304" pitchFamily="18" charset="0"/>
              </a:rPr>
              <a:t>    they’ll turn out delightful to live with. </a:t>
            </a:r>
          </a:p>
          <a:p>
            <a:pPr algn="ct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Proverbs 29:15&amp;17</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7306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1795549" y="741772"/>
            <a:ext cx="8578735" cy="2829493"/>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Parenting requires you to balance how you love and discipline your child </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Both are essential, but each serves a unique purpose</a:t>
            </a:r>
            <a:r>
              <a:rPr lang="en-US" sz="16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14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1363287" y="851258"/>
            <a:ext cx="9052560" cy="2726900"/>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Love provides a foundation of security and trust that each child needs and deserves to thrive. Discipline provides structure, boundaries, and a sense of responsibility</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9029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792480" y="727837"/>
            <a:ext cx="10457411" cy="3385542"/>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Love is the emotional connection that lets them know they are valued, cherished, and accepted. It provides the reassurance that no matter whatever mistakes they make or challenges they face, your love for them is unwavering.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6716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307571" y="155503"/>
            <a:ext cx="11712633" cy="4898457"/>
          </a:xfrm>
          <a:prstGeom prst="rect">
            <a:avLst/>
          </a:prstGeom>
        </p:spPr>
        <p:txBody>
          <a:bodyPr wrap="square">
            <a:spAutoFit/>
          </a:bodyPr>
          <a:lstStyle/>
          <a:p>
            <a:pPr>
              <a:lnSpc>
                <a:spcPct val="107000"/>
              </a:lnSpc>
              <a:spcAft>
                <a:spcPts val="800"/>
              </a:spcAft>
            </a:pPr>
            <a:r>
              <a:rPr lang="en-US" sz="3600" dirty="0" smtClean="0">
                <a:effectLst/>
                <a:latin typeface="Times New Roman" panose="02020603050405020304" pitchFamily="18" charset="0"/>
                <a:ea typeface="Calibri" panose="020F0502020204030204" pitchFamily="34" charset="0"/>
              </a:rPr>
              <a:t>Discipline is about </a:t>
            </a:r>
            <a:r>
              <a:rPr lang="en-US" sz="3600" b="1" dirty="0" smtClean="0">
                <a:effectLst/>
                <a:latin typeface="Times New Roman" panose="02020603050405020304" pitchFamily="18" charset="0"/>
                <a:ea typeface="Calibri" panose="020F0502020204030204" pitchFamily="34" charset="0"/>
              </a:rPr>
              <a:t>guidance</a:t>
            </a:r>
            <a:r>
              <a:rPr lang="en-US" sz="3600" dirty="0" smtClean="0">
                <a:effectLst/>
                <a:latin typeface="Times New Roman" panose="02020603050405020304" pitchFamily="18" charset="0"/>
                <a:ea typeface="Calibri" panose="020F0502020204030204" pitchFamily="34" charset="0"/>
              </a:rPr>
              <a:t> and </a:t>
            </a:r>
            <a:r>
              <a:rPr lang="en-US" sz="3600" b="1" dirty="0" smtClean="0">
                <a:effectLst/>
                <a:latin typeface="Times New Roman" panose="02020603050405020304" pitchFamily="18" charset="0"/>
                <a:ea typeface="Calibri" panose="020F0502020204030204" pitchFamily="34" charset="0"/>
              </a:rPr>
              <a:t>correction</a:t>
            </a:r>
            <a:r>
              <a:rPr lang="en-US" sz="3600" dirty="0" smtClean="0">
                <a:effectLst/>
                <a:latin typeface="Times New Roman" panose="02020603050405020304" pitchFamily="18" charset="0"/>
                <a:ea typeface="Calibri" panose="020F0502020204030204" pitchFamily="34" charset="0"/>
              </a:rPr>
              <a:t>. It is </a:t>
            </a:r>
            <a:r>
              <a:rPr lang="en-US" sz="3600" b="1" dirty="0" smtClean="0">
                <a:effectLst/>
                <a:latin typeface="Times New Roman" panose="02020603050405020304" pitchFamily="18" charset="0"/>
                <a:ea typeface="Calibri" panose="020F0502020204030204" pitchFamily="34" charset="0"/>
              </a:rPr>
              <a:t>not about punishment</a:t>
            </a:r>
            <a:r>
              <a:rPr lang="en-US" sz="3600" dirty="0" smtClean="0">
                <a:effectLst/>
                <a:latin typeface="Times New Roman" panose="02020603050405020304" pitchFamily="18" charset="0"/>
                <a:ea typeface="Calibri" panose="020F0502020204030204" pitchFamily="34" charset="0"/>
              </a:rPr>
              <a:t> but a tool for teaching right from wrong. Discipline helps your child </a:t>
            </a:r>
            <a:r>
              <a:rPr lang="en-US" sz="3600" b="1" dirty="0" smtClean="0">
                <a:effectLst/>
                <a:latin typeface="Times New Roman" panose="02020603050405020304" pitchFamily="18" charset="0"/>
                <a:ea typeface="Calibri" panose="020F0502020204030204" pitchFamily="34" charset="0"/>
              </a:rPr>
              <a:t>develop self-control</a:t>
            </a:r>
            <a:r>
              <a:rPr lang="en-US" sz="3600" dirty="0" smtClean="0">
                <a:effectLst/>
                <a:latin typeface="Times New Roman" panose="02020603050405020304" pitchFamily="18" charset="0"/>
                <a:ea typeface="Calibri" panose="020F0502020204030204" pitchFamily="34" charset="0"/>
              </a:rPr>
              <a:t>. It creates boundaries that help your children </a:t>
            </a:r>
            <a:r>
              <a:rPr lang="en-US" sz="3600" b="1" dirty="0" smtClean="0">
                <a:effectLst/>
                <a:latin typeface="Times New Roman" panose="02020603050405020304" pitchFamily="18" charset="0"/>
                <a:ea typeface="Calibri" panose="020F0502020204030204" pitchFamily="34" charset="0"/>
              </a:rPr>
              <a:t>feel safe </a:t>
            </a:r>
            <a:r>
              <a:rPr lang="en-US" sz="3600" dirty="0" smtClean="0">
                <a:effectLst/>
                <a:latin typeface="Times New Roman" panose="02020603050405020304" pitchFamily="18" charset="0"/>
                <a:ea typeface="Calibri" panose="020F0502020204030204" pitchFamily="34" charset="0"/>
              </a:rPr>
              <a:t>and understand the consequences of their choices and actions. </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Without discipline your child will struggle with entitlement, lack of focus and have difficulty in respecting others.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1329199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324196" y="214985"/>
            <a:ext cx="11729259" cy="4212628"/>
          </a:xfrm>
          <a:prstGeom prst="rect">
            <a:avLst/>
          </a:prstGeom>
        </p:spPr>
        <p:txBody>
          <a:bodyPr wrap="square">
            <a:spAutoFit/>
          </a:bodyPr>
          <a:lstStyle/>
          <a:p>
            <a:pPr>
              <a:lnSpc>
                <a:spcPct val="107000"/>
              </a:lnSpc>
              <a:spcAft>
                <a:spcPts val="800"/>
              </a:spcAft>
            </a:pP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Balancing these demands intentionality. If you lean too heavily on discipline, your child may feel rejected and become resentful. If you offer unconditional love without setting limits, your child may lack the structure they need to develop responsibility and accountability</a:t>
            </a:r>
            <a:r>
              <a:rPr lang="en-US" sz="3600"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i="1" dirty="0" smtClean="0">
                <a:effectLst/>
                <a:latin typeface="Times New Roman" panose="02020603050405020304" pitchFamily="18" charset="0"/>
                <a:ea typeface="Calibri" panose="020F0502020204030204" pitchFamily="34" charset="0"/>
                <a:cs typeface="Times New Roman" panose="02020603050405020304" pitchFamily="18" charset="0"/>
              </a:rPr>
              <a:t>God gives us boundaries for own safety &amp; good. We give boundaries to our children for the same reason!</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1848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299258" y="844215"/>
            <a:ext cx="11546378" cy="3353034"/>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The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key</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 is to discipline from a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place of love not anger </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when correcting your children. Be certain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your actions </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and words </a:t>
            </a:r>
            <a:r>
              <a:rPr lang="en-US" sz="4000" b="1" dirty="0" smtClean="0">
                <a:effectLst/>
                <a:latin typeface="Times New Roman" panose="02020603050405020304" pitchFamily="18" charset="0"/>
                <a:ea typeface="Calibri" panose="020F0502020204030204" pitchFamily="34" charset="0"/>
                <a:cs typeface="Times New Roman" panose="02020603050405020304" pitchFamily="18" charset="0"/>
              </a:rPr>
              <a:t>reinforce your care </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for them. Explain the reasons behind rules, boundaries, and consequences; emphasizing how this will help them grow</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0625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4" y="4530437"/>
            <a:ext cx="12192000" cy="2327564"/>
          </a:xfrm>
          <a:prstGeom prst="rect">
            <a:avLst/>
          </a:prstGeom>
        </p:spPr>
      </p:pic>
      <p:sp>
        <p:nvSpPr>
          <p:cNvPr id="2" name="Rectangle 1"/>
          <p:cNvSpPr/>
          <p:nvPr/>
        </p:nvSpPr>
        <p:spPr>
          <a:xfrm>
            <a:off x="532014" y="260905"/>
            <a:ext cx="11454939" cy="4114268"/>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At the same time show compassion for their struggles, celebrate their successes and remind them of their inherent value.</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They will learn that love is not given because of performance or perfection and discipline is not rejection, but preparation for adulthood</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9585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529</Words>
  <Application>Microsoft Office PowerPoint</Application>
  <PresentationFormat>Widescreen</PresentationFormat>
  <Paragraphs>25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Fatheree</dc:creator>
  <cp:lastModifiedBy>Brian Fatheree</cp:lastModifiedBy>
  <cp:revision>3</cp:revision>
  <dcterms:created xsi:type="dcterms:W3CDTF">2025-03-19T16:21:22Z</dcterms:created>
  <dcterms:modified xsi:type="dcterms:W3CDTF">2025-03-19T16:35:08Z</dcterms:modified>
</cp:coreProperties>
</file>