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403" r:id="rId3"/>
    <p:sldId id="410" r:id="rId4"/>
    <p:sldId id="395" r:id="rId5"/>
    <p:sldId id="402" r:id="rId6"/>
    <p:sldId id="379" r:id="rId7"/>
    <p:sldId id="399" r:id="rId8"/>
    <p:sldId id="358" r:id="rId9"/>
    <p:sldId id="407" r:id="rId10"/>
    <p:sldId id="386" r:id="rId11"/>
    <p:sldId id="392" r:id="rId12"/>
    <p:sldId id="409" r:id="rId13"/>
    <p:sldId id="397" r:id="rId14"/>
    <p:sldId id="390" r:id="rId15"/>
    <p:sldId id="411" r:id="rId16"/>
    <p:sldId id="412" r:id="rId17"/>
    <p:sldId id="371" r:id="rId18"/>
  </p:sldIdLst>
  <p:sldSz cx="9144000" cy="6858000" type="screen4x3"/>
  <p:notesSz cx="7010400" cy="92964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8E8E8"/>
    <a:srgbClr val="333333"/>
    <a:srgbClr val="35759D"/>
    <a:srgbClr val="4D4D4D"/>
    <a:srgbClr val="B92D14"/>
    <a:srgbClr val="35B19D"/>
    <a:srgbClr val="0044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0962" autoAdjust="0"/>
    <p:restoredTop sz="95596" autoAdjust="0"/>
  </p:normalViewPr>
  <p:slideViewPr>
    <p:cSldViewPr>
      <p:cViewPr>
        <p:scale>
          <a:sx n="60" d="100"/>
          <a:sy n="60" d="100"/>
        </p:scale>
        <p:origin x="-3000" y="-1044"/>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l">
              <a:defRPr sz="1200"/>
            </a:lvl1pPr>
          </a:lstStyle>
          <a:p>
            <a:endParaRPr lang="en-US" altLang="en-US"/>
          </a:p>
        </p:txBody>
      </p:sp>
      <p:sp>
        <p:nvSpPr>
          <p:cNvPr id="81923" name="Rectangle 3"/>
          <p:cNvSpPr>
            <a:spLocks noGrp="1" noChangeArrowheads="1"/>
          </p:cNvSpPr>
          <p:nvPr>
            <p:ph type="dt"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endParaRPr lang="en-US" altLang="en-US"/>
          </a:p>
        </p:txBody>
      </p:sp>
      <p:sp>
        <p:nvSpPr>
          <p:cNvPr id="819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1926" name="Rectangle 6"/>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l">
              <a:defRPr sz="1200"/>
            </a:lvl1pPr>
          </a:lstStyle>
          <a:p>
            <a:endParaRPr lang="en-US" altLang="en-US"/>
          </a:p>
        </p:txBody>
      </p:sp>
      <p:sp>
        <p:nvSpPr>
          <p:cNvPr id="81927" name="Rectangle 7"/>
          <p:cNvSpPr>
            <a:spLocks noGrp="1" noChangeArrowheads="1"/>
          </p:cNvSpPr>
          <p:nvPr>
            <p:ph type="sldNum" sz="quarter" idx="5"/>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fld id="{6A6DD239-DBF5-489A-B00C-C74CB335A4CB}" type="slidenum">
              <a:rPr lang="en-US" altLang="en-US"/>
              <a:pPr/>
              <a:t>‹#›</a:t>
            </a:fld>
            <a:endParaRPr lang="en-US" altLang="en-US"/>
          </a:p>
        </p:txBody>
      </p:sp>
    </p:spTree>
    <p:extLst>
      <p:ext uri="{BB962C8B-B14F-4D97-AF65-F5344CB8AC3E}">
        <p14:creationId xmlns:p14="http://schemas.microsoft.com/office/powerpoint/2010/main" val="55874584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4E171F-B22C-43B5-8C33-8E41174E0EB3}" type="slidenum">
              <a:rPr lang="en-US" altLang="en-US"/>
              <a:pPr/>
              <a:t>1</a:t>
            </a:fld>
            <a:endParaRPr lang="en-US" alt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DD239-DBF5-489A-B00C-C74CB335A4CB}" type="slidenum">
              <a:rPr lang="en-US" altLang="en-US" smtClean="0"/>
              <a:pPr/>
              <a:t>4</a:t>
            </a:fld>
            <a:endParaRPr lang="en-US" altLang="en-US"/>
          </a:p>
        </p:txBody>
      </p:sp>
    </p:spTree>
    <p:extLst>
      <p:ext uri="{BB962C8B-B14F-4D97-AF65-F5344CB8AC3E}">
        <p14:creationId xmlns:p14="http://schemas.microsoft.com/office/powerpoint/2010/main" val="525187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0"/>
            <a:ext cx="7772400" cy="70485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algn="r">
              <a:defRPr sz="3600">
                <a:solidFill>
                  <a:schemeClr val="bg1"/>
                </a:solidFill>
              </a:defRPr>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990600" y="5867400"/>
            <a:ext cx="7772400" cy="53340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marL="0" indent="0" algn="r">
              <a:buFontTx/>
              <a:buNone/>
              <a:defRPr sz="2400">
                <a:solidFill>
                  <a:schemeClr val="bg1"/>
                </a:solidFill>
              </a:defRPr>
            </a:lvl1pPr>
          </a:lstStyle>
          <a:p>
            <a:pPr lvl="0"/>
            <a:r>
              <a:rPr lang="en-US" alt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8691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417638"/>
            <a:ext cx="18288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417638"/>
            <a:ext cx="53340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8979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6589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16603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6634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4455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1764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1403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2823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06336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417638"/>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24384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0.png"/><Relationship Id="rId10" Type="http://schemas.openxmlformats.org/officeDocument/2006/relationships/image" Target="../media/image26.png"/><Relationship Id="rId4" Type="http://schemas.openxmlformats.org/officeDocument/2006/relationships/image" Target="../media/image28.pn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crossbooks.com/verse.asp?ref=Ru+2:1-23"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81000" y="5181600"/>
            <a:ext cx="8458200"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effectLst>
                  <a:glow rad="101600">
                    <a:schemeClr val="accent6">
                      <a:satMod val="175000"/>
                      <a:alpha val="40000"/>
                    </a:schemeClr>
                  </a:glow>
                  <a:outerShdw blurRad="50800" dist="39000" dir="5460000" algn="tl">
                    <a:srgbClr val="000000">
                      <a:alpha val="38000"/>
                    </a:srgbClr>
                  </a:outerShdw>
                </a:effectLst>
              </a:rPr>
              <a:t>LifeGate Mother’s Day Sermon</a:t>
            </a:r>
          </a:p>
          <a:p>
            <a:r>
              <a:rPr lang="en-US" sz="3600" b="1" dirty="0" smtClean="0">
                <a:ln w="11430"/>
                <a:effectLst>
                  <a:glow rad="101600">
                    <a:schemeClr val="accent6">
                      <a:satMod val="175000"/>
                      <a:alpha val="40000"/>
                    </a:schemeClr>
                  </a:glow>
                  <a:outerShdw blurRad="50800" dist="39000" dir="5460000" algn="tl">
                    <a:srgbClr val="000000">
                      <a:alpha val="38000"/>
                    </a:srgbClr>
                  </a:outerShdw>
                </a:effectLst>
              </a:rPr>
              <a:t>May 11th, 2025</a:t>
            </a:r>
            <a:endParaRPr lang="en-US" sz="3600" b="1" dirty="0">
              <a:ln w="11430"/>
              <a:effectLst>
                <a:glow rad="101600">
                  <a:schemeClr val="accent6">
                    <a:satMod val="175000"/>
                    <a:alpha val="40000"/>
                  </a:schemeClr>
                </a:glow>
                <a:outerShdw blurRad="50800" dist="39000" dir="5460000" algn="tl">
                  <a:srgbClr val="000000">
                    <a:alpha val="38000"/>
                  </a:srgbClr>
                </a:outerShdw>
              </a:effectLst>
            </a:endParaRPr>
          </a:p>
        </p:txBody>
      </p:sp>
      <p:sp>
        <p:nvSpPr>
          <p:cNvPr id="2" name="TextBox 1"/>
          <p:cNvSpPr txBox="1"/>
          <p:nvPr/>
        </p:nvSpPr>
        <p:spPr>
          <a:xfrm>
            <a:off x="609600" y="3447871"/>
            <a:ext cx="7924800" cy="1569660"/>
          </a:xfrm>
          <a:prstGeom prst="rect">
            <a:avLst/>
          </a:prstGeom>
          <a:noFill/>
        </p:spPr>
        <p:txBody>
          <a:bodyPr wrap="square" rtlCol="0">
            <a:spAutoFit/>
          </a:bodyPr>
          <a:lstStyle/>
          <a:p>
            <a:r>
              <a:rPr lang="en-US" sz="4800" dirty="0" smtClean="0">
                <a:effectLst>
                  <a:glow rad="101600">
                    <a:srgbClr val="FFC000">
                      <a:alpha val="60000"/>
                    </a:srgbClr>
                  </a:glow>
                </a:effectLst>
              </a:rPr>
              <a:t>Relationship</a:t>
            </a:r>
          </a:p>
          <a:p>
            <a:r>
              <a:rPr lang="en-US" sz="4800" dirty="0" smtClean="0">
                <a:effectLst>
                  <a:glow rad="101600">
                    <a:srgbClr val="FFC000">
                      <a:alpha val="60000"/>
                    </a:srgbClr>
                  </a:glow>
                </a:effectLst>
              </a:rPr>
              <a:t>Surgery (Part 2)</a:t>
            </a:r>
            <a:endParaRPr lang="en-US" sz="4800" dirty="0">
              <a:effectLst>
                <a:glow rad="101600">
                  <a:srgbClr val="FFC000">
                    <a:alpha val="60000"/>
                  </a:srgbClr>
                </a:glow>
              </a:effectLst>
            </a:endParaRPr>
          </a:p>
        </p:txBody>
      </p:sp>
      <p:pic>
        <p:nvPicPr>
          <p:cNvPr id="1026" name="Picture 2" descr="Glorious Font › Fontesk"/>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191986" y="152400"/>
            <a:ext cx="6836228" cy="187977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Beautiful (2023) - Filmaffinity"/>
          <p:cNvPicPr>
            <a:picLocks noChangeAspect="1" noChangeArrowheads="1"/>
          </p:cNvPicPr>
          <p:nvPr/>
        </p:nvPicPr>
        <p:blipFill rotWithShape="1">
          <a:blip r:embed="rId5">
            <a:extLst>
              <a:ext uri="{28A0092B-C50C-407E-A947-70E740481C1C}">
                <a14:useLocalDpi xmlns:a14="http://schemas.microsoft.com/office/drawing/2010/main" val="0"/>
              </a:ext>
            </a:extLst>
          </a:blip>
          <a:srcRect t="40000" b="36463"/>
          <a:stretch/>
        </p:blipFill>
        <p:spPr bwMode="auto">
          <a:xfrm>
            <a:off x="2286000" y="2102708"/>
            <a:ext cx="4495800" cy="13451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82437"/>
            <a:ext cx="8153400"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Summary Of These Three Amazing Mothers</a:t>
            </a:r>
          </a:p>
        </p:txBody>
      </p:sp>
      <p:graphicFrame>
        <p:nvGraphicFramePr>
          <p:cNvPr id="2" name="Table 1"/>
          <p:cNvGraphicFramePr>
            <a:graphicFrameLocks noGrp="1"/>
          </p:cNvGraphicFramePr>
          <p:nvPr>
            <p:extLst>
              <p:ext uri="{D42A27DB-BD31-4B8C-83A1-F6EECF244321}">
                <p14:modId xmlns:p14="http://schemas.microsoft.com/office/powerpoint/2010/main" val="1616716886"/>
              </p:ext>
            </p:extLst>
          </p:nvPr>
        </p:nvGraphicFramePr>
        <p:xfrm>
          <a:off x="467833" y="1905000"/>
          <a:ext cx="8295166" cy="4480560"/>
        </p:xfrm>
        <a:graphic>
          <a:graphicData uri="http://schemas.openxmlformats.org/drawingml/2006/table">
            <a:tbl>
              <a:tblPr firstRow="1" firstCol="1" bandRow="1">
                <a:tableStyleId>{69CF1AB2-1976-4502-BF36-3FF5EA218861}</a:tableStyleId>
              </a:tblPr>
              <a:tblGrid>
                <a:gridCol w="2847595"/>
                <a:gridCol w="2677752"/>
                <a:gridCol w="2769819"/>
              </a:tblGrid>
              <a:tr h="4191000">
                <a:tc>
                  <a:txBody>
                    <a:bodyPr/>
                    <a:lstStyle/>
                    <a:p>
                      <a:pPr marL="0" marR="0">
                        <a:spcBef>
                          <a:spcPts val="0"/>
                        </a:spcBef>
                        <a:spcAft>
                          <a:spcPts val="0"/>
                        </a:spcAft>
                      </a:pPr>
                      <a:r>
                        <a:rPr lang="en-US" sz="1400" dirty="0">
                          <a:solidFill>
                            <a:srgbClr val="000000"/>
                          </a:solidFill>
                          <a:effectLst/>
                          <a:latin typeface="Arial Black" panose="020B0A04020102020204" pitchFamily="34" charset="0"/>
                        </a:rPr>
                        <a:t>Ruth, </a:t>
                      </a:r>
                      <a:r>
                        <a:rPr lang="en-US" sz="1400" dirty="0" smtClean="0">
                          <a:solidFill>
                            <a:srgbClr val="000000"/>
                          </a:solidFill>
                          <a:effectLst/>
                          <a:latin typeface="Arial Black" panose="020B0A04020102020204" pitchFamily="34" charset="0"/>
                        </a:rPr>
                        <a:t>is a </a:t>
                      </a:r>
                      <a:r>
                        <a:rPr lang="en-US" sz="1400" dirty="0">
                          <a:solidFill>
                            <a:srgbClr val="000000"/>
                          </a:solidFill>
                          <a:effectLst/>
                          <a:latin typeface="Arial Black" panose="020B0A04020102020204" pitchFamily="34" charset="0"/>
                        </a:rPr>
                        <a:t>young woman from Moab—a nation hostile to </a:t>
                      </a:r>
                      <a:r>
                        <a:rPr lang="en-US" sz="1400" dirty="0" smtClean="0">
                          <a:solidFill>
                            <a:srgbClr val="000000"/>
                          </a:solidFill>
                          <a:effectLst/>
                          <a:latin typeface="Arial Black" panose="020B0A04020102020204" pitchFamily="34" charset="0"/>
                        </a:rPr>
                        <a:t>Israel—she marries </a:t>
                      </a:r>
                      <a:r>
                        <a:rPr lang="en-US" sz="1400" dirty="0">
                          <a:solidFill>
                            <a:srgbClr val="000000"/>
                          </a:solidFill>
                          <a:effectLst/>
                          <a:latin typeface="Arial Black" panose="020B0A04020102020204" pitchFamily="34" charset="0"/>
                        </a:rPr>
                        <a:t>a Jewish man, but after he, his brother, and his father die, </a:t>
                      </a:r>
                      <a:r>
                        <a:rPr lang="en-US" sz="1400" dirty="0" smtClean="0">
                          <a:solidFill>
                            <a:srgbClr val="000000"/>
                          </a:solidFill>
                          <a:effectLst/>
                          <a:latin typeface="Arial Black" panose="020B0A04020102020204" pitchFamily="34" charset="0"/>
                        </a:rPr>
                        <a:t>Ruth chooses </a:t>
                      </a:r>
                      <a:r>
                        <a:rPr lang="en-US" sz="1400" dirty="0">
                          <a:solidFill>
                            <a:srgbClr val="000000"/>
                          </a:solidFill>
                          <a:effectLst/>
                          <a:latin typeface="Arial Black" panose="020B0A04020102020204" pitchFamily="34" charset="0"/>
                        </a:rPr>
                        <a:t>to stay loyal to her widowed mother-in-law, Naomi. Despite Naomi's urging to remain in Moab and remarry, Ruth faithfully follows her to Bethlehem, where she eventually meets Boaz, a wealthy relative of Naomi. Boaz redeems Ruth by marrying her, securing both her future and Naomi’s inheritance, and Ruth becomes the great-grandmother of King David.</a:t>
                      </a:r>
                      <a:endParaRPr lang="en-US" sz="2000" dirty="0">
                        <a:solidFill>
                          <a:srgbClr val="000000"/>
                        </a:solidFill>
                        <a:effectLst/>
                        <a:latin typeface="Arial Black" panose="020B0A04020102020204" pitchFamily="34" charset="0"/>
                        <a:ea typeface="Calibri"/>
                        <a:cs typeface="Times New Roman"/>
                      </a:endParaRPr>
                    </a:p>
                  </a:txBody>
                  <a:tcPr marL="36129" marR="36129" marT="0" marB="0"/>
                </a:tc>
                <a:tc>
                  <a:txBody>
                    <a:bodyPr/>
                    <a:lstStyle/>
                    <a:p>
                      <a:pPr marL="0" marR="0">
                        <a:spcBef>
                          <a:spcPts val="0"/>
                        </a:spcBef>
                        <a:spcAft>
                          <a:spcPts val="0"/>
                        </a:spcAft>
                      </a:pPr>
                      <a:r>
                        <a:rPr lang="en-US" sz="1400" dirty="0">
                          <a:solidFill>
                            <a:srgbClr val="000000"/>
                          </a:solidFill>
                          <a:effectLst/>
                          <a:latin typeface="Arial Black" panose="020B0A04020102020204" pitchFamily="34" charset="0"/>
                        </a:rPr>
                        <a:t>Bathsheba, known for her beauty and wisdom, is married to a loyal soldier but becomes entangled in King David’s sin when he seduces her while her husband is away at war. After her husband's death and the loss of her first child, Bathsheba moves into the palace, where she eventually gives birth to Solomon and walks a path of forgiveness and resilience. She navigates palace intrigue and betrayal, ultimately ensuring Solomon’s rise to the throne, who becomes part of the royal lineage to Jesus.</a:t>
                      </a:r>
                      <a:endParaRPr lang="en-US" sz="2000" dirty="0">
                        <a:solidFill>
                          <a:srgbClr val="000000"/>
                        </a:solidFill>
                        <a:effectLst/>
                        <a:latin typeface="Arial Black" panose="020B0A04020102020204" pitchFamily="34" charset="0"/>
                        <a:ea typeface="Calibri"/>
                        <a:cs typeface="Times New Roman"/>
                      </a:endParaRPr>
                    </a:p>
                  </a:txBody>
                  <a:tcPr marL="36129" marR="36129" marT="0" marB="0"/>
                </a:tc>
                <a:tc>
                  <a:txBody>
                    <a:bodyPr/>
                    <a:lstStyle/>
                    <a:p>
                      <a:pPr marL="0" marR="0">
                        <a:spcBef>
                          <a:spcPts val="0"/>
                        </a:spcBef>
                        <a:spcAft>
                          <a:spcPts val="0"/>
                        </a:spcAft>
                      </a:pPr>
                      <a:r>
                        <a:rPr lang="en-US" sz="1400" dirty="0">
                          <a:solidFill>
                            <a:srgbClr val="000000"/>
                          </a:solidFill>
                          <a:effectLst/>
                          <a:latin typeface="Arial Black" panose="020B0A04020102020204" pitchFamily="34" charset="0"/>
                        </a:rPr>
                        <a:t>Mary of Nazareth was chosen for a </a:t>
                      </a:r>
                      <a:r>
                        <a:rPr lang="en-US" sz="1400" dirty="0" smtClean="0">
                          <a:solidFill>
                            <a:srgbClr val="000000"/>
                          </a:solidFill>
                          <a:effectLst/>
                          <a:latin typeface="Arial Black" panose="020B0A04020102020204" pitchFamily="34" charset="0"/>
                        </a:rPr>
                        <a:t>Divine </a:t>
                      </a:r>
                      <a:r>
                        <a:rPr lang="en-US" sz="1400" dirty="0">
                          <a:solidFill>
                            <a:srgbClr val="000000"/>
                          </a:solidFill>
                          <a:effectLst/>
                          <a:latin typeface="Arial Black" panose="020B0A04020102020204" pitchFamily="34" charset="0"/>
                        </a:rPr>
                        <a:t>mission, conceiving Jesus through the Holy Spirit after the angel Gabriel's announcement, and gave birth in Bethlehem during a Roman census. Despite societal judgment and personal challenges, she raised Jesus with Joseph, witnessing </a:t>
                      </a:r>
                      <a:r>
                        <a:rPr lang="en-US" sz="1400" dirty="0" smtClean="0">
                          <a:solidFill>
                            <a:srgbClr val="000000"/>
                          </a:solidFill>
                          <a:effectLst/>
                          <a:latin typeface="Arial Black" panose="020B0A04020102020204" pitchFamily="34" charset="0"/>
                        </a:rPr>
                        <a:t>Jesus’ ministry</a:t>
                      </a:r>
                      <a:r>
                        <a:rPr lang="en-US" sz="1400" dirty="0">
                          <a:solidFill>
                            <a:srgbClr val="000000"/>
                          </a:solidFill>
                          <a:effectLst/>
                          <a:latin typeface="Arial Black" panose="020B0A04020102020204" pitchFamily="34" charset="0"/>
                        </a:rPr>
                        <a:t>, crucifixion, and resurrection. Mary's enduring faith led her to be present with the </a:t>
                      </a:r>
                      <a:r>
                        <a:rPr lang="en-US" sz="1400" dirty="0" smtClean="0">
                          <a:solidFill>
                            <a:srgbClr val="000000"/>
                          </a:solidFill>
                          <a:effectLst/>
                          <a:latin typeface="Arial Black" panose="020B0A04020102020204" pitchFamily="34" charset="0"/>
                        </a:rPr>
                        <a:t>Apostles </a:t>
                      </a:r>
                      <a:r>
                        <a:rPr lang="en-US" sz="1400" dirty="0">
                          <a:solidFill>
                            <a:srgbClr val="000000"/>
                          </a:solidFill>
                          <a:effectLst/>
                          <a:latin typeface="Arial Black" panose="020B0A04020102020204" pitchFamily="34" charset="0"/>
                        </a:rPr>
                        <a:t>during the outpouring of the Holy Spirit at Pentecost, marking her as a </a:t>
                      </a:r>
                      <a:r>
                        <a:rPr lang="en-US" sz="1400" dirty="0" smtClean="0">
                          <a:solidFill>
                            <a:srgbClr val="000000"/>
                          </a:solidFill>
                          <a:effectLst/>
                          <a:latin typeface="Arial Black" panose="020B0A04020102020204" pitchFamily="34" charset="0"/>
                        </a:rPr>
                        <a:t>central figure </a:t>
                      </a:r>
                      <a:r>
                        <a:rPr lang="en-US" sz="1400" dirty="0">
                          <a:solidFill>
                            <a:srgbClr val="000000"/>
                          </a:solidFill>
                          <a:effectLst/>
                          <a:latin typeface="Arial Black" panose="020B0A04020102020204" pitchFamily="34" charset="0"/>
                        </a:rPr>
                        <a:t>in early Christianity.</a:t>
                      </a:r>
                      <a:endParaRPr lang="en-US" sz="2000" dirty="0">
                        <a:solidFill>
                          <a:srgbClr val="000000"/>
                        </a:solidFill>
                        <a:effectLst/>
                        <a:latin typeface="Arial Black" panose="020B0A04020102020204" pitchFamily="34" charset="0"/>
                        <a:ea typeface="Calibri"/>
                        <a:cs typeface="Times New Roman"/>
                      </a:endParaRPr>
                    </a:p>
                  </a:txBody>
                  <a:tcPr marL="36129" marR="36129" marT="0" marB="0"/>
                </a:tc>
              </a:tr>
            </a:tbl>
          </a:graphicData>
        </a:graphic>
      </p:graphicFrame>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598087"/>
            <a:ext cx="1219199" cy="1029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378" y="564678"/>
            <a:ext cx="1189022" cy="976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9000" y="624046"/>
            <a:ext cx="1223749" cy="976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33342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0"/>
            <a:ext cx="9144000" cy="5232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Battles They Had To Win</a:t>
            </a:r>
          </a:p>
        </p:txBody>
      </p:sp>
      <p:graphicFrame>
        <p:nvGraphicFramePr>
          <p:cNvPr id="2" name="Table 1"/>
          <p:cNvGraphicFramePr>
            <a:graphicFrameLocks noGrp="1"/>
          </p:cNvGraphicFramePr>
          <p:nvPr>
            <p:extLst>
              <p:ext uri="{D42A27DB-BD31-4B8C-83A1-F6EECF244321}">
                <p14:modId xmlns:p14="http://schemas.microsoft.com/office/powerpoint/2010/main" val="1714089938"/>
              </p:ext>
            </p:extLst>
          </p:nvPr>
        </p:nvGraphicFramePr>
        <p:xfrm>
          <a:off x="470780" y="1905000"/>
          <a:ext cx="8292221" cy="4663440"/>
        </p:xfrm>
        <a:graphic>
          <a:graphicData uri="http://schemas.openxmlformats.org/drawingml/2006/table">
            <a:tbl>
              <a:tblPr firstRow="1" firstCol="1" bandRow="1">
                <a:tableStyleId>{5C22544A-7EE6-4342-B048-85BDC9FD1C3A}</a:tableStyleId>
              </a:tblPr>
              <a:tblGrid>
                <a:gridCol w="2577220"/>
                <a:gridCol w="2971800"/>
                <a:gridCol w="2743201"/>
              </a:tblGrid>
              <a:tr h="4191000">
                <a:tc>
                  <a:txBody>
                    <a:bodyPr/>
                    <a:lstStyle/>
                    <a:p>
                      <a:pPr marL="342900" marR="0" lvl="0" indent="-342900">
                        <a:spcBef>
                          <a:spcPts val="0"/>
                        </a:spcBef>
                        <a:spcAft>
                          <a:spcPts val="0"/>
                        </a:spcAft>
                        <a:buFont typeface="+mj-lt"/>
                        <a:buAutoNum type="arabicPeriod"/>
                      </a:pPr>
                      <a:r>
                        <a:rPr lang="en-US" sz="1800" dirty="0">
                          <a:effectLst/>
                        </a:rPr>
                        <a:t>Bitterness toward God for allowing the sudden death of her husband</a:t>
                      </a:r>
                      <a:endParaRPr lang="en-US" sz="2000" dirty="0">
                        <a:effectLst/>
                      </a:endParaRPr>
                    </a:p>
                    <a:p>
                      <a:pPr marL="342900" marR="0" lvl="0" indent="-342900">
                        <a:spcBef>
                          <a:spcPts val="0"/>
                        </a:spcBef>
                        <a:spcAft>
                          <a:spcPts val="0"/>
                        </a:spcAft>
                        <a:buFont typeface="+mj-lt"/>
                        <a:buAutoNum type="arabicPeriod"/>
                      </a:pPr>
                      <a:r>
                        <a:rPr lang="en-US" sz="1800" dirty="0">
                          <a:effectLst/>
                        </a:rPr>
                        <a:t>Frustration that life was so complicated </a:t>
                      </a:r>
                      <a:r>
                        <a:rPr lang="en-US" sz="1800" dirty="0" smtClean="0">
                          <a:effectLst/>
                        </a:rPr>
                        <a:t>and that </a:t>
                      </a:r>
                      <a:r>
                        <a:rPr lang="en-US" sz="1800" dirty="0">
                          <a:effectLst/>
                        </a:rPr>
                        <a:t>many calamities happened all around her</a:t>
                      </a:r>
                      <a:endParaRPr lang="en-US" sz="2000" dirty="0">
                        <a:effectLst/>
                      </a:endParaRPr>
                    </a:p>
                    <a:p>
                      <a:pPr marL="342900" marR="0" lvl="0" indent="-342900">
                        <a:spcBef>
                          <a:spcPts val="0"/>
                        </a:spcBef>
                        <a:spcAft>
                          <a:spcPts val="0"/>
                        </a:spcAft>
                        <a:buFont typeface="+mj-lt"/>
                        <a:buAutoNum type="arabicPeriod"/>
                      </a:pPr>
                      <a:r>
                        <a:rPr lang="en-US" sz="1800" dirty="0">
                          <a:effectLst/>
                        </a:rPr>
                        <a:t>Willingness to risk rejection </a:t>
                      </a:r>
                      <a:r>
                        <a:rPr lang="en-US" sz="1800" dirty="0" smtClean="0">
                          <a:effectLst/>
                        </a:rPr>
                        <a:t> by leaving her birth family and then risking with BOAZ</a:t>
                      </a:r>
                      <a:r>
                        <a:rPr lang="en-US" sz="1800" baseline="0" dirty="0" smtClean="0">
                          <a:effectLst/>
                        </a:rPr>
                        <a:t> </a:t>
                      </a:r>
                      <a:r>
                        <a:rPr lang="en-US" sz="1800" dirty="0" smtClean="0">
                          <a:effectLst/>
                        </a:rPr>
                        <a:t>after </a:t>
                      </a:r>
                      <a:r>
                        <a:rPr lang="en-US" sz="1800" dirty="0">
                          <a:effectLst/>
                        </a:rPr>
                        <a:t>having so much pain</a:t>
                      </a:r>
                      <a:endParaRPr lang="en-US" sz="2000" dirty="0">
                        <a:effectLst/>
                        <a:latin typeface="Calibri"/>
                        <a:ea typeface="Calibri"/>
                        <a:cs typeface="Times New Roman"/>
                      </a:endParaRPr>
                    </a:p>
                  </a:txBody>
                  <a:tcPr marL="58208" marR="58208" marT="0" marB="0"/>
                </a:tc>
                <a:tc>
                  <a:txBody>
                    <a:bodyPr/>
                    <a:lstStyle/>
                    <a:p>
                      <a:pPr marL="342900" marR="0" lvl="0" indent="-342900">
                        <a:spcBef>
                          <a:spcPts val="0"/>
                        </a:spcBef>
                        <a:spcAft>
                          <a:spcPts val="0"/>
                        </a:spcAft>
                        <a:buFont typeface="+mj-lt"/>
                        <a:buAutoNum type="arabicPeriod"/>
                      </a:pPr>
                      <a:r>
                        <a:rPr lang="en-US" sz="1800">
                          <a:effectLst/>
                        </a:rPr>
                        <a:t>Bitterness for being taken advantage of by someone who was a national hero and a godly King. </a:t>
                      </a:r>
                      <a:endParaRPr lang="en-US" sz="2000">
                        <a:effectLst/>
                      </a:endParaRPr>
                    </a:p>
                    <a:p>
                      <a:pPr marL="342900" marR="0" lvl="0" indent="-342900">
                        <a:spcBef>
                          <a:spcPts val="0"/>
                        </a:spcBef>
                        <a:spcAft>
                          <a:spcPts val="0"/>
                        </a:spcAft>
                        <a:buFont typeface="+mj-lt"/>
                        <a:buAutoNum type="arabicPeriod"/>
                      </a:pPr>
                      <a:r>
                        <a:rPr lang="en-US" sz="1800">
                          <a:effectLst/>
                        </a:rPr>
                        <a:t>Frustration with God for allowing her husband to die and not having him to help her work through this crisis</a:t>
                      </a:r>
                      <a:endParaRPr lang="en-US" sz="2000">
                        <a:effectLst/>
                      </a:endParaRPr>
                    </a:p>
                    <a:p>
                      <a:pPr marL="342900" marR="0" lvl="0" indent="-342900">
                        <a:spcBef>
                          <a:spcPts val="0"/>
                        </a:spcBef>
                        <a:spcAft>
                          <a:spcPts val="0"/>
                        </a:spcAft>
                        <a:buFont typeface="+mj-lt"/>
                        <a:buAutoNum type="arabicPeriod"/>
                      </a:pPr>
                      <a:r>
                        <a:rPr lang="en-US" sz="1800">
                          <a:effectLst/>
                        </a:rPr>
                        <a:t>Unforgiveness toward David and actually supporting Absalom and Adonijah in bringing down David. She forgave and moved forward.</a:t>
                      </a:r>
                      <a:endParaRPr lang="en-US" sz="2000">
                        <a:effectLst/>
                        <a:latin typeface="Calibri"/>
                        <a:ea typeface="Calibri"/>
                        <a:cs typeface="Times New Roman"/>
                      </a:endParaRPr>
                    </a:p>
                  </a:txBody>
                  <a:tcPr marL="58208" marR="58208" marT="0" marB="0"/>
                </a:tc>
                <a:tc>
                  <a:txBody>
                    <a:bodyPr/>
                    <a:lstStyle/>
                    <a:p>
                      <a:pPr marL="342900" marR="0" lvl="0" indent="-342900">
                        <a:spcBef>
                          <a:spcPts val="0"/>
                        </a:spcBef>
                        <a:spcAft>
                          <a:spcPts val="0"/>
                        </a:spcAft>
                        <a:buFont typeface="+mj-lt"/>
                        <a:buAutoNum type="arabicPeriod"/>
                      </a:pPr>
                      <a:r>
                        <a:rPr lang="en-US" sz="1800" dirty="0">
                          <a:effectLst/>
                        </a:rPr>
                        <a:t>The confusion of being honored by such a high calling that was fraught with so much scandal. </a:t>
                      </a:r>
                      <a:endParaRPr lang="en-US" sz="2000" dirty="0">
                        <a:effectLst/>
                      </a:endParaRPr>
                    </a:p>
                    <a:p>
                      <a:pPr marL="342900" marR="0" lvl="0" indent="-342900">
                        <a:spcBef>
                          <a:spcPts val="0"/>
                        </a:spcBef>
                        <a:spcAft>
                          <a:spcPts val="0"/>
                        </a:spcAft>
                        <a:buFont typeface="+mj-lt"/>
                        <a:buAutoNum type="arabicPeriod"/>
                      </a:pPr>
                      <a:r>
                        <a:rPr lang="en-US" sz="1800" dirty="0">
                          <a:effectLst/>
                        </a:rPr>
                        <a:t>Hardening of her heart through the ups and down of watching her Son walk out His calling.</a:t>
                      </a:r>
                      <a:endParaRPr lang="en-US" sz="2000" dirty="0">
                        <a:effectLst/>
                      </a:endParaRPr>
                    </a:p>
                    <a:p>
                      <a:pPr marL="342900" marR="0" lvl="0" indent="-342900">
                        <a:spcBef>
                          <a:spcPts val="0"/>
                        </a:spcBef>
                        <a:spcAft>
                          <a:spcPts val="0"/>
                        </a:spcAft>
                        <a:buFont typeface="+mj-lt"/>
                        <a:buAutoNum type="arabicPeriod"/>
                      </a:pPr>
                      <a:r>
                        <a:rPr lang="en-US" sz="1800" dirty="0">
                          <a:effectLst/>
                        </a:rPr>
                        <a:t>Discouragement that her son was humiliated and crucified in front of everyone.</a:t>
                      </a:r>
                      <a:endParaRPr lang="en-US" sz="2000" dirty="0">
                        <a:effectLst/>
                        <a:latin typeface="Calibri"/>
                        <a:ea typeface="Calibri"/>
                        <a:cs typeface="Times New Roman"/>
                      </a:endParaRPr>
                    </a:p>
                  </a:txBody>
                  <a:tcPr marL="58208" marR="58208" marT="0" marB="0"/>
                </a:tc>
              </a:tr>
            </a:tbl>
          </a:graphicData>
        </a:graphic>
      </p:graphicFrame>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646559"/>
            <a:ext cx="1219199" cy="1029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685800"/>
            <a:ext cx="1189022" cy="976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828800" y="990600"/>
            <a:ext cx="1143000" cy="461665"/>
          </a:xfrm>
          <a:prstGeom prst="rect">
            <a:avLst/>
          </a:prstGeom>
          <a:noFill/>
        </p:spPr>
        <p:txBody>
          <a:bodyPr wrap="square" rtlCol="0">
            <a:spAutoFit/>
          </a:bodyPr>
          <a:lstStyle/>
          <a:p>
            <a:r>
              <a:rPr lang="en-US" dirty="0" smtClean="0"/>
              <a:t>Ruth</a:t>
            </a:r>
            <a:endParaRPr lang="en-US" dirty="0"/>
          </a:p>
        </p:txBody>
      </p:sp>
      <p:sp>
        <p:nvSpPr>
          <p:cNvPr id="9" name="TextBox 8"/>
          <p:cNvSpPr txBox="1"/>
          <p:nvPr/>
        </p:nvSpPr>
        <p:spPr>
          <a:xfrm>
            <a:off x="4267200" y="1066800"/>
            <a:ext cx="1828800" cy="400110"/>
          </a:xfrm>
          <a:prstGeom prst="rect">
            <a:avLst/>
          </a:prstGeom>
          <a:noFill/>
        </p:spPr>
        <p:txBody>
          <a:bodyPr wrap="square" rtlCol="0">
            <a:spAutoFit/>
          </a:bodyPr>
          <a:lstStyle/>
          <a:p>
            <a:r>
              <a:rPr lang="en-US" sz="2000" dirty="0" smtClean="0"/>
              <a:t>Bathsheba</a:t>
            </a:r>
            <a:endParaRPr lang="en-US" sz="2000" dirty="0"/>
          </a:p>
        </p:txBody>
      </p:sp>
      <p:sp>
        <p:nvSpPr>
          <p:cNvPr id="10" name="TextBox 9"/>
          <p:cNvSpPr txBox="1"/>
          <p:nvPr/>
        </p:nvSpPr>
        <p:spPr>
          <a:xfrm>
            <a:off x="7543800" y="992802"/>
            <a:ext cx="1143000" cy="461665"/>
          </a:xfrm>
          <a:prstGeom prst="rect">
            <a:avLst/>
          </a:prstGeom>
          <a:noFill/>
        </p:spPr>
        <p:txBody>
          <a:bodyPr wrap="square" rtlCol="0">
            <a:spAutoFit/>
          </a:bodyPr>
          <a:lstStyle/>
          <a:p>
            <a:r>
              <a:rPr lang="en-US" dirty="0" smtClean="0"/>
              <a:t>Mary </a:t>
            </a:r>
            <a:endParaRPr lang="en-US" dirty="0"/>
          </a:p>
        </p:txBody>
      </p:sp>
      <p:pic>
        <p:nvPicPr>
          <p:cNvPr id="1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10940" y="653100"/>
            <a:ext cx="1223749" cy="976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78474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24825"/>
            <a:ext cx="9144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BUILDING BLOCKS OF:  </a:t>
            </a:r>
            <a:endParaRPr lang="en-US" b="1" dirty="0">
              <a:ln w="11430"/>
              <a:solidFill>
                <a:schemeClr val="bg1"/>
              </a:solidFill>
              <a:effectLst>
                <a:glow rad="101600">
                  <a:schemeClr val="accent6">
                    <a:satMod val="175000"/>
                    <a:alpha val="40000"/>
                  </a:schemeClr>
                </a:glow>
                <a:outerShdw blurRad="50800" dist="39000" dir="5460000" algn="tl">
                  <a:srgbClr val="000000">
                    <a:alpha val="38000"/>
                  </a:srgbClr>
                </a:outerShdw>
              </a:effectLst>
            </a:endParaRPr>
          </a:p>
        </p:txBody>
      </p:sp>
      <p:pic>
        <p:nvPicPr>
          <p:cNvPr id="1026" name="Picture 2" descr="Tear Off The Roof - Brandon Lake | Christian Inspiration Lyric Video -  YouTub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8661" y="4495800"/>
            <a:ext cx="3284375" cy="200608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7963" y="2677262"/>
            <a:ext cx="2514600" cy="2075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50557"/>
            <a:ext cx="3886200" cy="1549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570926"/>
            <a:ext cx="3048000" cy="1983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346001"/>
            <a:ext cx="3063067" cy="199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2438400"/>
            <a:ext cx="3199363" cy="523220"/>
          </a:xfrm>
          <a:prstGeom prst="rect">
            <a:avLst/>
          </a:prstGeom>
          <a:noFill/>
        </p:spPr>
        <p:txBody>
          <a:bodyPr wrap="square" rtlCol="0">
            <a:spAutoFit/>
          </a:bodyPr>
          <a:lstStyle/>
          <a:p>
            <a:r>
              <a:rPr lang="en-US" sz="2800" dirty="0" smtClean="0">
                <a:solidFill>
                  <a:srgbClr val="000000"/>
                </a:solidFill>
                <a:latin typeface="Bernard MT Condensed" panose="02050806060905020404" pitchFamily="18" charset="0"/>
              </a:rPr>
              <a:t>Humble Brokenness</a:t>
            </a:r>
            <a:endParaRPr lang="en-US" sz="2800" dirty="0">
              <a:solidFill>
                <a:srgbClr val="000000"/>
              </a:solidFill>
              <a:latin typeface="Bernard MT Condensed" panose="02050806060905020404" pitchFamily="18" charset="0"/>
            </a:endParaRPr>
          </a:p>
        </p:txBody>
      </p:sp>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2629559"/>
            <a:ext cx="3048000" cy="2115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943600" y="2625305"/>
            <a:ext cx="3200400" cy="461665"/>
          </a:xfrm>
          <a:prstGeom prst="rect">
            <a:avLst/>
          </a:prstGeom>
          <a:noFill/>
        </p:spPr>
        <p:txBody>
          <a:bodyPr wrap="square" rtlCol="0">
            <a:spAutoFit/>
          </a:bodyPr>
          <a:lstStyle/>
          <a:p>
            <a:r>
              <a:rPr lang="en-US" b="1" dirty="0" smtClean="0">
                <a:solidFill>
                  <a:srgbClr val="000000"/>
                </a:solidFill>
              </a:rPr>
              <a:t>Cup’s Running Over </a:t>
            </a:r>
            <a:endParaRPr lang="en-US" b="1" dirty="0">
              <a:solidFill>
                <a:srgbClr val="000000"/>
              </a:solidFill>
            </a:endParaRPr>
          </a:p>
        </p:txBody>
      </p:sp>
      <p:pic>
        <p:nvPicPr>
          <p:cNvPr id="1032" name="Picture 8"/>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3504163" y="4985741"/>
            <a:ext cx="2717800" cy="163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32376" y="5334000"/>
            <a:ext cx="2734366" cy="733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0831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6200" y="7203"/>
            <a:ext cx="91440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What Primary Lessons Do </a:t>
            </a:r>
          </a:p>
          <a:p>
            <a:r>
              <a:rPr lang="en-US"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These Mother’s Teach Us.</a:t>
            </a:r>
            <a:endParaRPr lang="en-US" sz="1800" b="1" dirty="0">
              <a:ln w="11430"/>
              <a:solidFill>
                <a:schemeClr val="bg1"/>
              </a:solidFill>
              <a:effectLst>
                <a:glow rad="101600">
                  <a:schemeClr val="accent6">
                    <a:satMod val="175000"/>
                    <a:alpha val="40000"/>
                  </a:schemeClr>
                </a:glow>
                <a:outerShdw blurRad="50800" dist="39000" dir="5460000" algn="tl">
                  <a:srgbClr val="000000">
                    <a:alpha val="38000"/>
                  </a:srgbClr>
                </a:outerShdw>
              </a:effectLst>
            </a:endParaRPr>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889113"/>
            <a:ext cx="1265222" cy="103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76400" y="1256471"/>
            <a:ext cx="1143000" cy="461665"/>
          </a:xfrm>
          <a:prstGeom prst="rect">
            <a:avLst/>
          </a:prstGeom>
          <a:noFill/>
        </p:spPr>
        <p:txBody>
          <a:bodyPr wrap="square" rtlCol="0">
            <a:spAutoFit/>
          </a:bodyPr>
          <a:lstStyle/>
          <a:p>
            <a:r>
              <a:rPr lang="en-US" dirty="0" smtClean="0"/>
              <a:t>Ruth</a:t>
            </a:r>
            <a:endParaRPr lang="en-US" dirty="0"/>
          </a:p>
        </p:txBody>
      </p:sp>
      <p:pic>
        <p:nvPicPr>
          <p:cNvPr id="5" name="Picture 2" descr="Tear Off The Roof - Brandon Lake | Christian Inspiration Lyric Video -  YouTub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15528" y="2049224"/>
            <a:ext cx="2619862" cy="1600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480711" y="1412926"/>
            <a:ext cx="1828800" cy="400110"/>
          </a:xfrm>
          <a:prstGeom prst="rect">
            <a:avLst/>
          </a:prstGeom>
          <a:noFill/>
        </p:spPr>
        <p:txBody>
          <a:bodyPr wrap="square" rtlCol="0">
            <a:spAutoFit/>
          </a:bodyPr>
          <a:lstStyle/>
          <a:p>
            <a:r>
              <a:rPr lang="en-US" sz="2000" dirty="0" smtClean="0"/>
              <a:t>Bathsheba</a:t>
            </a:r>
            <a:endParaRPr lang="en-US" sz="2000" dirty="0"/>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8587" y="914781"/>
            <a:ext cx="1329613" cy="106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8338"/>
          <a:stretch/>
        </p:blipFill>
        <p:spPr bwMode="auto">
          <a:xfrm>
            <a:off x="3289286" y="2049225"/>
            <a:ext cx="2115156"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09579" y="843652"/>
            <a:ext cx="1371600" cy="1158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481179" y="1318625"/>
            <a:ext cx="1143000" cy="461665"/>
          </a:xfrm>
          <a:prstGeom prst="rect">
            <a:avLst/>
          </a:prstGeom>
          <a:noFill/>
        </p:spPr>
        <p:txBody>
          <a:bodyPr wrap="square" rtlCol="0">
            <a:spAutoFit/>
          </a:bodyPr>
          <a:lstStyle/>
          <a:p>
            <a:r>
              <a:rPr lang="en-US" dirty="0" smtClean="0"/>
              <a:t>Mary </a:t>
            </a:r>
            <a:endParaRPr lang="en-US" dirty="0"/>
          </a:p>
        </p:txBody>
      </p:sp>
      <p:pic>
        <p:nvPicPr>
          <p:cNvPr id="1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25493" y="2109117"/>
            <a:ext cx="2332708" cy="162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25492" y="3861717"/>
            <a:ext cx="2332708" cy="1618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5791200" y="3857463"/>
            <a:ext cx="3200400" cy="338554"/>
          </a:xfrm>
          <a:prstGeom prst="rect">
            <a:avLst/>
          </a:prstGeom>
          <a:noFill/>
        </p:spPr>
        <p:txBody>
          <a:bodyPr wrap="square" rtlCol="0">
            <a:spAutoFit/>
          </a:bodyPr>
          <a:lstStyle/>
          <a:p>
            <a:r>
              <a:rPr lang="en-US" sz="1600" b="1" dirty="0" smtClean="0">
                <a:solidFill>
                  <a:srgbClr val="000000"/>
                </a:solidFill>
              </a:rPr>
              <a:t>Cup’s Running Over </a:t>
            </a:r>
            <a:endParaRPr lang="en-US" sz="1600" b="1" dirty="0">
              <a:solidFill>
                <a:srgbClr val="000000"/>
              </a:solidFill>
            </a:endParaRPr>
          </a:p>
        </p:txBody>
      </p:sp>
      <p:pic>
        <p:nvPicPr>
          <p:cNvPr id="14"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1" y="3735082"/>
            <a:ext cx="2514600" cy="1639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228600" y="3827481"/>
            <a:ext cx="3199363" cy="400110"/>
          </a:xfrm>
          <a:prstGeom prst="rect">
            <a:avLst/>
          </a:prstGeom>
          <a:noFill/>
        </p:spPr>
        <p:txBody>
          <a:bodyPr wrap="square" rtlCol="0">
            <a:spAutoFit/>
          </a:bodyPr>
          <a:lstStyle/>
          <a:p>
            <a:r>
              <a:rPr lang="en-US" sz="2000" dirty="0" smtClean="0">
                <a:solidFill>
                  <a:srgbClr val="000000"/>
                </a:solidFill>
                <a:latin typeface="Bernard MT Condensed" panose="02050806060905020404" pitchFamily="18" charset="0"/>
              </a:rPr>
              <a:t>Humble Brokenness</a:t>
            </a:r>
            <a:endParaRPr lang="en-US" sz="2000" dirty="0">
              <a:solidFill>
                <a:srgbClr val="000000"/>
              </a:solidFill>
              <a:latin typeface="Bernard MT Condensed" panose="02050806060905020404" pitchFamily="18" charset="0"/>
            </a:endParaRPr>
          </a:p>
        </p:txBody>
      </p:sp>
      <p:pic>
        <p:nvPicPr>
          <p:cNvPr id="17"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81017" y="3937347"/>
            <a:ext cx="2123425" cy="733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6200" y="5613737"/>
            <a:ext cx="8915400" cy="1015663"/>
          </a:xfrm>
          <a:prstGeom prst="rect">
            <a:avLst/>
          </a:prstGeom>
        </p:spPr>
        <p:txBody>
          <a:bodyPr wrap="square">
            <a:spAutoFit/>
          </a:bodyPr>
          <a:lstStyle/>
          <a:p>
            <a:r>
              <a:rPr lang="en-US" sz="2000" dirty="0" smtClean="0"/>
              <a:t>And </a:t>
            </a:r>
            <a:r>
              <a:rPr lang="en-US" sz="2000" dirty="0"/>
              <a:t>Mary said: "My soul glorifies the Lord </a:t>
            </a:r>
            <a:r>
              <a:rPr lang="en-US" sz="2000" baseline="30000" dirty="0"/>
              <a:t>47 </a:t>
            </a:r>
            <a:r>
              <a:rPr lang="en-US" sz="2000" dirty="0"/>
              <a:t> and my spirit rejoices in God my Savior, </a:t>
            </a:r>
            <a:r>
              <a:rPr lang="en-US" sz="2000" baseline="30000" dirty="0"/>
              <a:t>48 </a:t>
            </a:r>
            <a:r>
              <a:rPr lang="en-US" sz="2000" dirty="0"/>
              <a:t> </a:t>
            </a:r>
            <a:r>
              <a:rPr lang="en-US" sz="2000" b="1" dirty="0">
                <a:solidFill>
                  <a:srgbClr val="FFFF00"/>
                </a:solidFill>
              </a:rPr>
              <a:t>for </a:t>
            </a:r>
            <a:r>
              <a:rPr lang="en-US" sz="2000" b="1" dirty="0" smtClean="0">
                <a:solidFill>
                  <a:srgbClr val="FFFF00"/>
                </a:solidFill>
              </a:rPr>
              <a:t>He </a:t>
            </a:r>
            <a:r>
              <a:rPr lang="en-US" sz="2000" b="1" dirty="0">
                <a:solidFill>
                  <a:srgbClr val="FFFF00"/>
                </a:solidFill>
              </a:rPr>
              <a:t>has been mindful of the humble state of H</a:t>
            </a:r>
            <a:r>
              <a:rPr lang="en-US" sz="2000" b="1" dirty="0" smtClean="0">
                <a:solidFill>
                  <a:srgbClr val="FFFF00"/>
                </a:solidFill>
              </a:rPr>
              <a:t>is </a:t>
            </a:r>
            <a:r>
              <a:rPr lang="en-US" sz="2000" b="1" dirty="0">
                <a:solidFill>
                  <a:srgbClr val="FFFF00"/>
                </a:solidFill>
              </a:rPr>
              <a:t>servant. From now on all generations will call me blessed</a:t>
            </a:r>
            <a:r>
              <a:rPr lang="en-US" sz="2000" dirty="0"/>
              <a:t>, </a:t>
            </a:r>
            <a:r>
              <a:rPr lang="en-US" sz="2000" b="1" dirty="0"/>
              <a:t>Luke </a:t>
            </a:r>
            <a:r>
              <a:rPr lang="en-US" sz="2000" b="1" dirty="0" smtClean="0"/>
              <a:t>1:46-48</a:t>
            </a:r>
            <a:endParaRPr lang="en-US" sz="2000" dirty="0"/>
          </a:p>
        </p:txBody>
      </p:sp>
    </p:spTree>
    <p:extLst>
      <p:ext uri="{BB962C8B-B14F-4D97-AF65-F5344CB8AC3E}">
        <p14:creationId xmlns:p14="http://schemas.microsoft.com/office/powerpoint/2010/main" val="267057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52400"/>
            <a:ext cx="9144000" cy="95410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They Each Had To Believe </a:t>
            </a:r>
          </a:p>
          <a:p>
            <a:pPr algn="l"/>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That God’s Favor Was Upon Them</a:t>
            </a:r>
          </a:p>
        </p:txBody>
      </p:sp>
      <p:sp>
        <p:nvSpPr>
          <p:cNvPr id="2" name="Rectangle 1"/>
          <p:cNvSpPr/>
          <p:nvPr/>
        </p:nvSpPr>
        <p:spPr>
          <a:xfrm>
            <a:off x="304800" y="1138397"/>
            <a:ext cx="8534400" cy="1815882"/>
          </a:xfrm>
          <a:prstGeom prst="rect">
            <a:avLst/>
          </a:prstGeom>
        </p:spPr>
        <p:txBody>
          <a:bodyPr wrap="square">
            <a:spAutoFit/>
          </a:bodyPr>
          <a:lstStyle/>
          <a:p>
            <a:r>
              <a:rPr lang="en-US" sz="2800" dirty="0"/>
              <a:t>The LORD will open the heavens</a:t>
            </a:r>
            <a:r>
              <a:rPr lang="en-US" sz="2800" dirty="0">
                <a:solidFill>
                  <a:srgbClr val="FFFF00"/>
                </a:solidFill>
              </a:rPr>
              <a:t>, the storehouse of </a:t>
            </a:r>
            <a:r>
              <a:rPr lang="en-US" sz="2800" dirty="0" smtClean="0">
                <a:solidFill>
                  <a:srgbClr val="FFFF00"/>
                </a:solidFill>
              </a:rPr>
              <a:t>His </a:t>
            </a:r>
            <a:r>
              <a:rPr lang="en-US" sz="2800" dirty="0">
                <a:solidFill>
                  <a:srgbClr val="FFFF00"/>
                </a:solidFill>
              </a:rPr>
              <a:t>bounty</a:t>
            </a:r>
            <a:r>
              <a:rPr lang="en-US" sz="2800" dirty="0"/>
              <a:t>, to send rain on your land in season </a:t>
            </a:r>
            <a:r>
              <a:rPr lang="en-US" sz="2800" dirty="0">
                <a:solidFill>
                  <a:srgbClr val="FFFF00"/>
                </a:solidFill>
              </a:rPr>
              <a:t>and to </a:t>
            </a:r>
            <a:r>
              <a:rPr lang="en-US" sz="2800" u="sng" dirty="0">
                <a:solidFill>
                  <a:srgbClr val="FFFF00"/>
                </a:solidFill>
              </a:rPr>
              <a:t>bless all the work of your hands</a:t>
            </a:r>
            <a:r>
              <a:rPr lang="en-US" sz="2800" dirty="0" smtClean="0">
                <a:solidFill>
                  <a:srgbClr val="FFFF00"/>
                </a:solidFill>
              </a:rPr>
              <a:t>.</a:t>
            </a:r>
          </a:p>
          <a:p>
            <a:r>
              <a:rPr lang="en-US" sz="2800" dirty="0" smtClean="0"/>
              <a:t> </a:t>
            </a:r>
            <a:r>
              <a:rPr lang="en-US" sz="2800" dirty="0"/>
              <a:t>Deuteronomy </a:t>
            </a:r>
            <a:r>
              <a:rPr lang="en-US" sz="2800" dirty="0" smtClean="0"/>
              <a:t>28:12a </a:t>
            </a:r>
            <a:r>
              <a:rPr lang="en-US" sz="2800" dirty="0"/>
              <a:t>(NIV)</a:t>
            </a:r>
          </a:p>
        </p:txBody>
      </p:sp>
      <p:sp>
        <p:nvSpPr>
          <p:cNvPr id="4" name="Rectangle 3"/>
          <p:cNvSpPr/>
          <p:nvPr/>
        </p:nvSpPr>
        <p:spPr>
          <a:xfrm>
            <a:off x="304800" y="3124200"/>
            <a:ext cx="8610600" cy="1200329"/>
          </a:xfrm>
          <a:prstGeom prst="rect">
            <a:avLst/>
          </a:prstGeom>
        </p:spPr>
        <p:txBody>
          <a:bodyPr wrap="square">
            <a:spAutoFit/>
          </a:bodyPr>
          <a:lstStyle/>
          <a:p>
            <a:r>
              <a:rPr lang="en-US" dirty="0" smtClean="0">
                <a:solidFill>
                  <a:srgbClr val="FFFF00"/>
                </a:solidFill>
              </a:rPr>
              <a:t>May </a:t>
            </a:r>
            <a:r>
              <a:rPr lang="en-US" dirty="0">
                <a:solidFill>
                  <a:srgbClr val="FFFF00"/>
                </a:solidFill>
              </a:rPr>
              <a:t>the favor </a:t>
            </a:r>
            <a:r>
              <a:rPr lang="en-US" dirty="0" smtClean="0">
                <a:solidFill>
                  <a:srgbClr val="FFFF00"/>
                </a:solidFill>
              </a:rPr>
              <a:t> (SPLENDOR, GRACE, BEAUTY) of </a:t>
            </a:r>
            <a:r>
              <a:rPr lang="en-US" dirty="0">
                <a:solidFill>
                  <a:srgbClr val="FFFF00"/>
                </a:solidFill>
              </a:rPr>
              <a:t>the Lord our God rest upon us; </a:t>
            </a:r>
            <a:r>
              <a:rPr lang="en-US" dirty="0"/>
              <a:t>establish the work of our hands </a:t>
            </a:r>
            <a:r>
              <a:rPr lang="en-US" dirty="0">
                <a:solidFill>
                  <a:srgbClr val="FFFF00"/>
                </a:solidFill>
              </a:rPr>
              <a:t>for us-- yes, </a:t>
            </a:r>
            <a:r>
              <a:rPr lang="en-US" dirty="0"/>
              <a:t>establish the work of our hands</a:t>
            </a:r>
            <a:r>
              <a:rPr lang="en-US" dirty="0">
                <a:solidFill>
                  <a:srgbClr val="FFFF00"/>
                </a:solidFill>
              </a:rPr>
              <a:t>. </a:t>
            </a:r>
            <a:r>
              <a:rPr lang="en-US" b="1" dirty="0">
                <a:solidFill>
                  <a:srgbClr val="FFFF00"/>
                </a:solidFill>
              </a:rPr>
              <a:t>Psalm 90:17 (NIV</a:t>
            </a:r>
            <a:r>
              <a:rPr lang="en-US" b="1" dirty="0" smtClean="0">
                <a:solidFill>
                  <a:srgbClr val="FFFF00"/>
                </a:solidFill>
              </a:rPr>
              <a:t>)</a:t>
            </a:r>
            <a:endParaRPr lang="en-US" dirty="0">
              <a:solidFill>
                <a:srgbClr val="FFFF00"/>
              </a:solidFill>
            </a:endParaRPr>
          </a:p>
        </p:txBody>
      </p:sp>
      <p:sp>
        <p:nvSpPr>
          <p:cNvPr id="6" name="Rectangle 5"/>
          <p:cNvSpPr/>
          <p:nvPr/>
        </p:nvSpPr>
        <p:spPr>
          <a:xfrm>
            <a:off x="495300" y="4754940"/>
            <a:ext cx="8153400" cy="1569660"/>
          </a:xfrm>
          <a:prstGeom prst="rect">
            <a:avLst/>
          </a:prstGeom>
        </p:spPr>
        <p:txBody>
          <a:bodyPr wrap="square">
            <a:spAutoFit/>
          </a:bodyPr>
          <a:lstStyle/>
          <a:p>
            <a:r>
              <a:rPr lang="en-US" baseline="30000" dirty="0"/>
              <a:t>24 </a:t>
            </a:r>
            <a:r>
              <a:rPr lang="en-US" dirty="0"/>
              <a:t> This </a:t>
            </a:r>
            <a:r>
              <a:rPr lang="en-US" i="1" dirty="0"/>
              <a:t>is</a:t>
            </a:r>
            <a:r>
              <a:rPr lang="en-US" dirty="0"/>
              <a:t> the day </a:t>
            </a:r>
            <a:r>
              <a:rPr lang="en-US" i="1" dirty="0"/>
              <a:t>which</a:t>
            </a:r>
            <a:r>
              <a:rPr lang="en-US" dirty="0"/>
              <a:t> the </a:t>
            </a:r>
            <a:r>
              <a:rPr lang="en-US" cap="small" dirty="0"/>
              <a:t>LORD</a:t>
            </a:r>
            <a:r>
              <a:rPr lang="en-US" dirty="0"/>
              <a:t> hath made; we will rejoice and be glad in it. </a:t>
            </a:r>
            <a:r>
              <a:rPr lang="en-US" baseline="30000" dirty="0"/>
              <a:t>25 </a:t>
            </a:r>
            <a:r>
              <a:rPr lang="en-US" dirty="0"/>
              <a:t> Save now, I beseech thee, </a:t>
            </a:r>
            <a:r>
              <a:rPr lang="en-US" b="1" dirty="0">
                <a:solidFill>
                  <a:srgbClr val="FFFF00"/>
                </a:solidFill>
              </a:rPr>
              <a:t>O </a:t>
            </a:r>
            <a:r>
              <a:rPr lang="en-US" b="1" cap="small" dirty="0">
                <a:solidFill>
                  <a:srgbClr val="FFFF00"/>
                </a:solidFill>
              </a:rPr>
              <a:t>LORD</a:t>
            </a:r>
            <a:r>
              <a:rPr lang="en-US" b="1" dirty="0">
                <a:solidFill>
                  <a:srgbClr val="FFFF00"/>
                </a:solidFill>
              </a:rPr>
              <a:t>: O </a:t>
            </a:r>
            <a:r>
              <a:rPr lang="en-US" b="1" cap="small" dirty="0">
                <a:solidFill>
                  <a:srgbClr val="FFFF00"/>
                </a:solidFill>
              </a:rPr>
              <a:t>LORD</a:t>
            </a:r>
            <a:r>
              <a:rPr lang="en-US" b="1" dirty="0">
                <a:solidFill>
                  <a:srgbClr val="FFFF00"/>
                </a:solidFill>
              </a:rPr>
              <a:t>, I beseech thee, send now prosperity. </a:t>
            </a:r>
            <a:r>
              <a:rPr lang="en-US" b="1" dirty="0" smtClean="0">
                <a:solidFill>
                  <a:srgbClr val="FFFF00"/>
                </a:solidFill>
              </a:rPr>
              <a:t> (TO PUSH FORWARD) </a:t>
            </a:r>
            <a:r>
              <a:rPr lang="en-US" b="1" dirty="0" smtClean="0"/>
              <a:t>Psalm </a:t>
            </a:r>
            <a:r>
              <a:rPr lang="en-US" b="1" dirty="0"/>
              <a:t>118:24-25 (KJV) </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9529" y="133267"/>
            <a:ext cx="1881187" cy="850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38702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76200"/>
            <a:ext cx="8991600" cy="107721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Let Our Lives Be Tabernacles of Surrender – So That You Can Fill Us.</a:t>
            </a:r>
          </a:p>
        </p:txBody>
      </p:sp>
      <p:sp>
        <p:nvSpPr>
          <p:cNvPr id="2" name="Rectangle 1"/>
          <p:cNvSpPr/>
          <p:nvPr/>
        </p:nvSpPr>
        <p:spPr>
          <a:xfrm>
            <a:off x="304800" y="1143000"/>
            <a:ext cx="8458200" cy="5755422"/>
          </a:xfrm>
          <a:prstGeom prst="rect">
            <a:avLst/>
          </a:prstGeom>
        </p:spPr>
        <p:txBody>
          <a:bodyPr wrap="square">
            <a:spAutoFit/>
          </a:bodyPr>
          <a:lstStyle/>
          <a:p>
            <a:pPr marL="457200" lvl="0" indent="-457200" algn="l">
              <a:buFont typeface="+mj-lt"/>
              <a:buAutoNum type="arabicPeriod"/>
            </a:pPr>
            <a:r>
              <a:rPr lang="en-US" sz="2300" dirty="0" smtClean="0"/>
              <a:t>LORD </a:t>
            </a:r>
            <a:r>
              <a:rPr lang="en-US" sz="2300" dirty="0"/>
              <a:t>WE PRAISE YOU FOR THE BEAUTY OF FORGIVENESS –</a:t>
            </a:r>
          </a:p>
          <a:p>
            <a:pPr marL="457200" lvl="0" indent="-457200" algn="l">
              <a:buFont typeface="+mj-lt"/>
              <a:buAutoNum type="arabicPeriod"/>
            </a:pPr>
            <a:r>
              <a:rPr lang="en-US" sz="2300" dirty="0"/>
              <a:t>LORD WE PRAISE YOU FOR THE BEAUTY OF SURRENDER</a:t>
            </a:r>
          </a:p>
          <a:p>
            <a:pPr marL="457200" lvl="0" indent="-457200" algn="l">
              <a:buFont typeface="+mj-lt"/>
              <a:buAutoNum type="arabicPeriod"/>
            </a:pPr>
            <a:r>
              <a:rPr lang="en-US" sz="2300" dirty="0"/>
              <a:t>LORD WE PRAISE YOU FOR THE BEAUTY OF TENDER-HEARTEDNESS </a:t>
            </a:r>
          </a:p>
          <a:p>
            <a:pPr marL="457200" lvl="0" indent="-457200" algn="l">
              <a:buFont typeface="+mj-lt"/>
              <a:buAutoNum type="arabicPeriod"/>
            </a:pPr>
            <a:r>
              <a:rPr lang="en-US" sz="2300" dirty="0"/>
              <a:t>LORD WE PRAISE YOU FOR THE BEAUTY OF CONVICTION </a:t>
            </a:r>
            <a:r>
              <a:rPr lang="en-US" sz="2300" dirty="0" smtClean="0"/>
              <a:t>BY THE </a:t>
            </a:r>
            <a:r>
              <a:rPr lang="en-US" sz="2300" dirty="0"/>
              <a:t>HOLY SPIRIT</a:t>
            </a:r>
          </a:p>
          <a:p>
            <a:pPr marL="457200" lvl="0" indent="-457200" algn="l">
              <a:buFont typeface="+mj-lt"/>
              <a:buAutoNum type="arabicPeriod"/>
            </a:pPr>
            <a:r>
              <a:rPr lang="en-US" sz="2300" dirty="0"/>
              <a:t>LORD WE PRAISE YOU FOR THE BEAUTY OF BEING SENSITIVE TO YOUR VOICE </a:t>
            </a:r>
          </a:p>
          <a:p>
            <a:pPr marL="457200" lvl="0" indent="-457200" algn="l">
              <a:buFont typeface="+mj-lt"/>
              <a:buAutoNum type="arabicPeriod"/>
            </a:pPr>
            <a:r>
              <a:rPr lang="en-US" sz="2300" dirty="0"/>
              <a:t>LORD WE PRAISE YOU FOR THE BEAUTY OF FALLING IN LOVE WITH YOU</a:t>
            </a:r>
          </a:p>
          <a:p>
            <a:pPr marL="457200" lvl="0" indent="-457200" algn="l">
              <a:buFont typeface="+mj-lt"/>
              <a:buAutoNum type="arabicPeriod"/>
            </a:pPr>
            <a:r>
              <a:rPr lang="en-US" sz="2300" dirty="0"/>
              <a:t>LORD WE PRAISE YOU FOR THE BEAUTY OF A HEART THAT LOVES IN SPITE OF </a:t>
            </a:r>
            <a:r>
              <a:rPr lang="en-US" sz="2300" dirty="0" smtClean="0"/>
              <a:t>HURTING</a:t>
            </a:r>
            <a:r>
              <a:rPr lang="en-US" sz="2300" dirty="0"/>
              <a:t> </a:t>
            </a:r>
            <a:endParaRPr lang="en-US" sz="2300" dirty="0" smtClean="0"/>
          </a:p>
          <a:p>
            <a:pPr marL="457200" lvl="0" indent="-457200" algn="l">
              <a:buFont typeface="+mj-lt"/>
              <a:buAutoNum type="arabicPeriod"/>
            </a:pPr>
            <a:r>
              <a:rPr lang="en-US" sz="2300" dirty="0" smtClean="0"/>
              <a:t>LORD WE PRAISE YOU FOR THE BEAUTY OF HEALED RELATIONSHIPS – BETTER THAN THEY WERE BEFORE</a:t>
            </a:r>
            <a:endParaRPr lang="en-US" sz="2300" dirty="0"/>
          </a:p>
        </p:txBody>
      </p:sp>
    </p:spTree>
    <p:extLst>
      <p:ext uri="{BB962C8B-B14F-4D97-AF65-F5344CB8AC3E}">
        <p14:creationId xmlns:p14="http://schemas.microsoft.com/office/powerpoint/2010/main" val="225719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124200"/>
            <a:ext cx="8229600" cy="3416320"/>
          </a:xfrm>
          <a:prstGeom prst="rect">
            <a:avLst/>
          </a:prstGeom>
        </p:spPr>
        <p:txBody>
          <a:bodyPr wrap="square">
            <a:spAutoFit/>
          </a:bodyPr>
          <a:lstStyle/>
          <a:p>
            <a:r>
              <a:rPr lang="en-US" sz="3600" dirty="0"/>
              <a:t> </a:t>
            </a:r>
            <a:r>
              <a:rPr lang="en-US" sz="3600" dirty="0" smtClean="0"/>
              <a:t>(May God</a:t>
            </a:r>
            <a:r>
              <a:rPr lang="en-US" sz="3600" dirty="0"/>
              <a:t>) m</a:t>
            </a:r>
            <a:r>
              <a:rPr lang="en-US" sz="3600" dirty="0" smtClean="0"/>
              <a:t>ake you </a:t>
            </a:r>
            <a:r>
              <a:rPr lang="en-US" sz="3600" dirty="0"/>
              <a:t>perfect in every good work to do </a:t>
            </a:r>
            <a:r>
              <a:rPr lang="en-US" sz="3600" dirty="0" smtClean="0"/>
              <a:t>His </a:t>
            </a:r>
            <a:r>
              <a:rPr lang="en-US" sz="3600" dirty="0"/>
              <a:t>will, working in you that which is </a:t>
            </a:r>
            <a:r>
              <a:rPr lang="en-US" sz="3600" dirty="0" smtClean="0"/>
              <a:t>well-pleasing </a:t>
            </a:r>
            <a:r>
              <a:rPr lang="en-US" sz="2800" dirty="0" smtClean="0"/>
              <a:t>(fully agreeable)</a:t>
            </a:r>
            <a:r>
              <a:rPr lang="en-US" sz="3600" dirty="0" smtClean="0"/>
              <a:t> in His </a:t>
            </a:r>
            <a:r>
              <a:rPr lang="en-US" sz="3600" dirty="0"/>
              <a:t>sight, through Jesus Christ; to </a:t>
            </a:r>
            <a:r>
              <a:rPr lang="en-US" sz="3600" dirty="0" smtClean="0"/>
              <a:t>Whom </a:t>
            </a:r>
            <a:r>
              <a:rPr lang="en-US" sz="3600" i="1" dirty="0"/>
              <a:t>be</a:t>
            </a:r>
            <a:r>
              <a:rPr lang="en-US" sz="3600" dirty="0"/>
              <a:t> glory for ever and ever. Amen. </a:t>
            </a:r>
            <a:r>
              <a:rPr lang="en-US" sz="3600" b="1" dirty="0"/>
              <a:t>Hebrews 13:21 (KJV) </a:t>
            </a:r>
            <a:endParaRPr lang="en-US" sz="3600" dirty="0"/>
          </a:p>
        </p:txBody>
      </p:sp>
      <p:sp>
        <p:nvSpPr>
          <p:cNvPr id="5" name="Rectangle 4"/>
          <p:cNvSpPr/>
          <p:nvPr/>
        </p:nvSpPr>
        <p:spPr>
          <a:xfrm>
            <a:off x="685800" y="681097"/>
            <a:ext cx="7924800" cy="2062103"/>
          </a:xfrm>
          <a:prstGeom prst="rect">
            <a:avLst/>
          </a:prstGeom>
        </p:spPr>
        <p:txBody>
          <a:bodyPr wrap="square">
            <a:spAutoFit/>
          </a:bodyPr>
          <a:lstStyle/>
          <a:p>
            <a:r>
              <a:rPr lang="en-US" sz="3200" dirty="0" smtClean="0">
                <a:solidFill>
                  <a:srgbClr val="FFFF00"/>
                </a:solidFill>
              </a:rPr>
              <a:t>Her </a:t>
            </a:r>
            <a:r>
              <a:rPr lang="en-US" sz="3200" dirty="0">
                <a:solidFill>
                  <a:srgbClr val="FFFF00"/>
                </a:solidFill>
              </a:rPr>
              <a:t>children arise and call her blessed; her husband also, and he praises her:  "Many women do noble things, but you surpass them all." </a:t>
            </a:r>
            <a:r>
              <a:rPr lang="en-US" sz="3200" b="1" dirty="0">
                <a:solidFill>
                  <a:srgbClr val="FFFF00"/>
                </a:solidFill>
              </a:rPr>
              <a:t>Proverbs </a:t>
            </a:r>
            <a:r>
              <a:rPr lang="en-US" sz="3200" b="1" dirty="0" smtClean="0">
                <a:solidFill>
                  <a:srgbClr val="FFFF00"/>
                </a:solidFill>
              </a:rPr>
              <a:t>31:28-29</a:t>
            </a:r>
            <a:endParaRPr lang="en-US" sz="3200" dirty="0">
              <a:solidFill>
                <a:srgbClr val="FFFF00"/>
              </a:solidFill>
            </a:endParaRPr>
          </a:p>
        </p:txBody>
      </p:sp>
    </p:spTree>
    <p:extLst>
      <p:ext uri="{BB962C8B-B14F-4D97-AF65-F5344CB8AC3E}">
        <p14:creationId xmlns:p14="http://schemas.microsoft.com/office/powerpoint/2010/main" val="23222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28800" y="0"/>
            <a:ext cx="5562600"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rgbClr val="FFFF00"/>
                </a:solidFill>
                <a:effectLst>
                  <a:outerShdw blurRad="50800" dist="39000" dir="5460000" algn="tl">
                    <a:srgbClr val="000000">
                      <a:alpha val="38000"/>
                    </a:srgbClr>
                  </a:outerShdw>
                </a:effectLst>
              </a:rPr>
              <a:t>Final Application</a:t>
            </a:r>
          </a:p>
          <a:p>
            <a:r>
              <a:rPr lang="en-US" sz="3600" b="1" dirty="0" smtClean="0">
                <a:ln w="11430"/>
                <a:solidFill>
                  <a:srgbClr val="FFFF00"/>
                </a:solidFill>
                <a:effectLst>
                  <a:outerShdw blurRad="50800" dist="39000" dir="5460000" algn="tl">
                    <a:srgbClr val="000000">
                      <a:alpha val="38000"/>
                    </a:srgbClr>
                  </a:outerShdw>
                </a:effectLst>
              </a:rPr>
              <a:t>(Isaiah 61 Moment)</a:t>
            </a:r>
            <a:endParaRPr lang="en-US" sz="3600" b="1" dirty="0">
              <a:ln w="11430"/>
              <a:solidFill>
                <a:srgbClr val="FFFF00"/>
              </a:solidFill>
              <a:effectLst>
                <a:outerShdw blurRad="50800" dist="39000" dir="5460000" algn="tl">
                  <a:srgbClr val="000000">
                    <a:alpha val="38000"/>
                  </a:srgbClr>
                </a:outerShdw>
              </a:effectLst>
            </a:endParaRPr>
          </a:p>
        </p:txBody>
      </p:sp>
      <p:sp>
        <p:nvSpPr>
          <p:cNvPr id="3" name="Rectangle 2"/>
          <p:cNvSpPr/>
          <p:nvPr/>
        </p:nvSpPr>
        <p:spPr>
          <a:xfrm>
            <a:off x="141768" y="1371600"/>
            <a:ext cx="8839200" cy="5262979"/>
          </a:xfrm>
          <a:prstGeom prst="rect">
            <a:avLst/>
          </a:prstGeom>
        </p:spPr>
        <p:txBody>
          <a:bodyPr wrap="square">
            <a:spAutoFit/>
          </a:bodyPr>
          <a:lstStyle/>
          <a:p>
            <a:pPr marL="457200" lvl="0" indent="-457200" algn="l">
              <a:buFont typeface="+mj-lt"/>
              <a:buAutoNum type="arabicPeriod"/>
            </a:pPr>
            <a:r>
              <a:rPr lang="en-US" sz="2800" dirty="0" smtClean="0"/>
              <a:t>The </a:t>
            </a:r>
            <a:r>
              <a:rPr lang="en-US" sz="2800" dirty="0"/>
              <a:t>Spirit of the Sovereign LORD is on </a:t>
            </a:r>
            <a:r>
              <a:rPr lang="en-US" sz="2800" dirty="0" smtClean="0"/>
              <a:t>YOU, the </a:t>
            </a:r>
            <a:r>
              <a:rPr lang="en-US" sz="2800" dirty="0"/>
              <a:t>LORD has anointed </a:t>
            </a:r>
            <a:r>
              <a:rPr lang="en-US" sz="2800" dirty="0" smtClean="0"/>
              <a:t>YOU to </a:t>
            </a:r>
            <a:r>
              <a:rPr lang="en-US" sz="2800" dirty="0"/>
              <a:t>preach good news to the poor. He has sent </a:t>
            </a:r>
            <a:r>
              <a:rPr lang="en-US" sz="2800" dirty="0" smtClean="0"/>
              <a:t>YOU to </a:t>
            </a:r>
            <a:r>
              <a:rPr lang="en-US" sz="2800" dirty="0"/>
              <a:t>bind up the brokenhearted, to proclaim freedom for the </a:t>
            </a:r>
            <a:r>
              <a:rPr lang="en-US" sz="2800" dirty="0" smtClean="0"/>
              <a:t>captives</a:t>
            </a:r>
          </a:p>
          <a:p>
            <a:pPr marL="457200" lvl="0" indent="-457200" algn="l">
              <a:buFont typeface="+mj-lt"/>
              <a:buAutoNum type="arabicPeriod"/>
            </a:pPr>
            <a:r>
              <a:rPr lang="en-US" sz="2800" dirty="0"/>
              <a:t>T</a:t>
            </a:r>
            <a:r>
              <a:rPr lang="en-US" sz="2800" dirty="0" smtClean="0"/>
              <a:t>o </a:t>
            </a:r>
            <a:r>
              <a:rPr lang="en-US" sz="2800" dirty="0"/>
              <a:t>proclaim the year of the LORD's </a:t>
            </a:r>
            <a:r>
              <a:rPr lang="en-US" sz="2800" dirty="0" smtClean="0"/>
              <a:t>favor upon YOUR FAMILY and CHURCH and COMMUNITY </a:t>
            </a:r>
          </a:p>
          <a:p>
            <a:pPr marL="457200" lvl="0" indent="-457200" algn="l">
              <a:buFont typeface="+mj-lt"/>
              <a:buAutoNum type="arabicPeriod"/>
            </a:pPr>
            <a:r>
              <a:rPr lang="en-US" sz="2800" dirty="0" smtClean="0"/>
              <a:t>To provide </a:t>
            </a:r>
            <a:r>
              <a:rPr lang="en-US" sz="2800" dirty="0"/>
              <a:t>for those who grieve in Zion-- to bestow on </a:t>
            </a:r>
            <a:r>
              <a:rPr lang="en-US" sz="2800" dirty="0" smtClean="0"/>
              <a:t>YOU a </a:t>
            </a:r>
            <a:r>
              <a:rPr lang="en-US" sz="2800" dirty="0"/>
              <a:t>crown of beauty instead of ashes, the oil of gladness instead of mourning, and a garment of praise instead of a spirit of despair. </a:t>
            </a:r>
            <a:r>
              <a:rPr lang="en-US" sz="2800" dirty="0" smtClean="0"/>
              <a:t>YOU will </a:t>
            </a:r>
            <a:r>
              <a:rPr lang="en-US" sz="2800" dirty="0"/>
              <a:t>be called oaks of righteousness, a planting of the LORD for the display of </a:t>
            </a:r>
            <a:r>
              <a:rPr lang="en-US" sz="2800" dirty="0" smtClean="0"/>
              <a:t>His splendor</a:t>
            </a:r>
            <a:endParaRPr lang="en-US" sz="2800" dirty="0"/>
          </a:p>
        </p:txBody>
      </p:sp>
    </p:spTree>
    <p:extLst>
      <p:ext uri="{BB962C8B-B14F-4D97-AF65-F5344CB8AC3E}">
        <p14:creationId xmlns:p14="http://schemas.microsoft.com/office/powerpoint/2010/main" val="24660830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44" y="0"/>
            <a:ext cx="9144000" cy="5232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Beautiful Day Of Standing In The Gap </a:t>
            </a:r>
          </a:p>
        </p:txBody>
      </p:sp>
      <p:pic>
        <p:nvPicPr>
          <p:cNvPr id="1026" name="Picture 2" descr="C:\Users\donne\AppData\Local\Microsoft\Windows\INetCache\Content.Outlook\PW5W8WCS\20250510_092007_resized.jpg"/>
          <p:cNvPicPr>
            <a:picLocks noChangeAspect="1" noChangeArrowheads="1"/>
          </p:cNvPicPr>
          <p:nvPr/>
        </p:nvPicPr>
        <p:blipFill rotWithShape="1">
          <a:blip r:embed="rId2">
            <a:extLst>
              <a:ext uri="{28A0092B-C50C-407E-A947-70E740481C1C}">
                <a14:useLocalDpi xmlns:a14="http://schemas.microsoft.com/office/drawing/2010/main" val="0"/>
              </a:ext>
            </a:extLst>
          </a:blip>
          <a:srcRect t="41860" b="22435"/>
          <a:stretch/>
        </p:blipFill>
        <p:spPr bwMode="auto">
          <a:xfrm>
            <a:off x="216415" y="583881"/>
            <a:ext cx="9115112" cy="32545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donne\AppData\Local\Microsoft\Windows\INetCache\Content.Outlook\PW5W8WCS\20250510_095659_resized.jpg"/>
          <p:cNvPicPr>
            <a:picLocks noChangeAspect="1" noChangeArrowheads="1"/>
          </p:cNvPicPr>
          <p:nvPr/>
        </p:nvPicPr>
        <p:blipFill rotWithShape="1">
          <a:blip r:embed="rId3">
            <a:extLst>
              <a:ext uri="{28A0092B-C50C-407E-A947-70E740481C1C}">
                <a14:useLocalDpi xmlns:a14="http://schemas.microsoft.com/office/drawing/2010/main" val="0"/>
              </a:ext>
            </a:extLst>
          </a:blip>
          <a:srcRect l="7738" t="21610" b="47772"/>
          <a:stretch/>
        </p:blipFill>
        <p:spPr bwMode="auto">
          <a:xfrm>
            <a:off x="76199" y="3352800"/>
            <a:ext cx="9184589"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donne\AppData\Local\Microsoft\Windows\INetCache\Content.Outlook\PW5W8WCS\20250510_101531_resized.jpg"/>
          <p:cNvPicPr>
            <a:picLocks noChangeAspect="1" noChangeArrowheads="1"/>
          </p:cNvPicPr>
          <p:nvPr/>
        </p:nvPicPr>
        <p:blipFill rotWithShape="1">
          <a:blip r:embed="rId4">
            <a:extLst>
              <a:ext uri="{28A0092B-C50C-407E-A947-70E740481C1C}">
                <a14:useLocalDpi xmlns:a14="http://schemas.microsoft.com/office/drawing/2010/main" val="0"/>
              </a:ext>
            </a:extLst>
          </a:blip>
          <a:srcRect l="48431" t="26394" r="16131" b="19121"/>
          <a:stretch/>
        </p:blipFill>
        <p:spPr bwMode="auto">
          <a:xfrm>
            <a:off x="230592" y="583881"/>
            <a:ext cx="4036608" cy="6206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24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3535" y="1752600"/>
            <a:ext cx="8458200" cy="4832092"/>
          </a:xfrm>
          <a:prstGeom prst="rect">
            <a:avLst/>
          </a:prstGeom>
        </p:spPr>
        <p:txBody>
          <a:bodyPr wrap="square">
            <a:spAutoFit/>
          </a:bodyPr>
          <a:lstStyle/>
          <a:p>
            <a:r>
              <a:rPr lang="en-US" sz="2800" dirty="0"/>
              <a:t>Dr. </a:t>
            </a:r>
            <a:r>
              <a:rPr lang="en-US" sz="2800" dirty="0" err="1"/>
              <a:t>Bekker</a:t>
            </a:r>
            <a:r>
              <a:rPr lang="en-US" sz="2800" dirty="0"/>
              <a:t> </a:t>
            </a:r>
            <a:r>
              <a:rPr lang="en-US" sz="2800" dirty="0" smtClean="0"/>
              <a:t>(Dean of Reagent University) shares </a:t>
            </a:r>
            <a:r>
              <a:rPr lang="en-US" sz="2800" dirty="0"/>
              <a:t>bold insights into the spiritual condition of America, the global revival rising among the next generation, and how </a:t>
            </a:r>
            <a:r>
              <a:rPr lang="en-US" sz="2800" dirty="0" smtClean="0"/>
              <a:t>are living </a:t>
            </a:r>
            <a:r>
              <a:rPr lang="en-US" sz="2800" dirty="0"/>
              <a:t>in the </a:t>
            </a:r>
            <a:r>
              <a:rPr lang="en-US" sz="2800" i="1" dirty="0"/>
              <a:t>Nineveh Moment </a:t>
            </a:r>
            <a:r>
              <a:rPr lang="en-US" sz="2800" i="1" dirty="0" smtClean="0"/>
              <a:t>that </a:t>
            </a:r>
            <a:r>
              <a:rPr lang="en-US" sz="2800" dirty="0" smtClean="0"/>
              <a:t>Billy </a:t>
            </a:r>
            <a:r>
              <a:rPr lang="en-US" sz="2800" dirty="0"/>
              <a:t>Graham foresaw in </a:t>
            </a:r>
            <a:r>
              <a:rPr lang="en-US" sz="2800" dirty="0" smtClean="0"/>
              <a:t>2013</a:t>
            </a:r>
            <a:r>
              <a:rPr lang="en-US" sz="2800" dirty="0"/>
              <a:t> </a:t>
            </a:r>
            <a:r>
              <a:rPr lang="en-US" sz="2800" dirty="0" smtClean="0"/>
              <a:t>- “</a:t>
            </a:r>
            <a:r>
              <a:rPr lang="en-US" sz="2800" b="1" dirty="0" smtClean="0">
                <a:solidFill>
                  <a:srgbClr val="FFFF00"/>
                </a:solidFill>
              </a:rPr>
              <a:t>A window </a:t>
            </a:r>
            <a:r>
              <a:rPr lang="en-US" sz="2800" b="1" dirty="0">
                <a:solidFill>
                  <a:srgbClr val="FFFF00"/>
                </a:solidFill>
              </a:rPr>
              <a:t>of mercy and repentance before judgment</a:t>
            </a:r>
            <a:r>
              <a:rPr lang="en-US" sz="2800" dirty="0" smtClean="0"/>
              <a:t>.” </a:t>
            </a:r>
            <a:r>
              <a:rPr lang="en-US" sz="2800" dirty="0"/>
              <a:t>We also discuss the rising role of unlikely spiritual </a:t>
            </a:r>
            <a:r>
              <a:rPr lang="en-US" sz="2800" dirty="0" smtClean="0"/>
              <a:t>leaders- </a:t>
            </a:r>
            <a:r>
              <a:rPr lang="en-US" sz="2800" dirty="0"/>
              <a:t>and what it will take for believers and churches to prepare for this </a:t>
            </a:r>
            <a:r>
              <a:rPr lang="en-US" sz="2800" dirty="0" smtClean="0"/>
              <a:t>Great </a:t>
            </a:r>
            <a:r>
              <a:rPr lang="en-US" sz="2800" dirty="0"/>
              <a:t>Awakening, led by a rising generation hungry for truth, worship, and consecration.</a:t>
            </a:r>
          </a:p>
        </p:txBody>
      </p:sp>
      <p:sp>
        <p:nvSpPr>
          <p:cNvPr id="5" name="TextBox 4"/>
          <p:cNvSpPr txBox="1"/>
          <p:nvPr/>
        </p:nvSpPr>
        <p:spPr>
          <a:xfrm>
            <a:off x="2895600" y="914400"/>
            <a:ext cx="3733800" cy="461665"/>
          </a:xfrm>
          <a:prstGeom prst="rect">
            <a:avLst/>
          </a:prstGeom>
          <a:noFill/>
        </p:spPr>
        <p:txBody>
          <a:bodyPr wrap="square" rtlCol="0">
            <a:spAutoFit/>
          </a:bodyPr>
          <a:lstStyle/>
          <a:p>
            <a:r>
              <a:rPr lang="en-US" dirty="0" smtClean="0"/>
              <a:t>Troy Anderson </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88912"/>
            <a:ext cx="1416863" cy="156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84150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343067"/>
            <a:ext cx="4038600" cy="2231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527" y="1220788"/>
            <a:ext cx="563880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5" descr="The 9 Most Common Relationship Problems and Solutions | Hiwell"/>
          <p:cNvSpPr>
            <a:spLocks noChangeAspect="1" noChangeArrowheads="1"/>
          </p:cNvSpPr>
          <p:nvPr/>
        </p:nvSpPr>
        <p:spPr bwMode="auto">
          <a:xfrm>
            <a:off x="155575" y="-3810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12500" t="7075" r="43801" b="74013"/>
          <a:stretch/>
        </p:blipFill>
        <p:spPr bwMode="auto">
          <a:xfrm>
            <a:off x="3455437" y="76200"/>
            <a:ext cx="5327780" cy="1144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95532" y="2430463"/>
            <a:ext cx="4352668" cy="461665"/>
          </a:xfrm>
          <a:prstGeom prst="rect">
            <a:avLst/>
          </a:prstGeom>
          <a:noFill/>
        </p:spPr>
        <p:txBody>
          <a:bodyPr wrap="square" rtlCol="0">
            <a:spAutoFit/>
          </a:bodyPr>
          <a:lstStyle/>
          <a:p>
            <a:r>
              <a:rPr lang="en-US" dirty="0" smtClean="0"/>
              <a:t>Jesus Is the Chief Surgeon </a:t>
            </a:r>
            <a:endParaRPr lang="en-US" dirty="0"/>
          </a:p>
        </p:txBody>
      </p:sp>
      <p:sp>
        <p:nvSpPr>
          <p:cNvPr id="9" name="TextBox 8"/>
          <p:cNvSpPr txBox="1"/>
          <p:nvPr/>
        </p:nvSpPr>
        <p:spPr>
          <a:xfrm>
            <a:off x="688975" y="2895600"/>
            <a:ext cx="3349625" cy="830997"/>
          </a:xfrm>
          <a:prstGeom prst="rect">
            <a:avLst/>
          </a:prstGeom>
          <a:noFill/>
        </p:spPr>
        <p:txBody>
          <a:bodyPr wrap="square" rtlCol="0">
            <a:spAutoFit/>
          </a:bodyPr>
          <a:lstStyle/>
          <a:p>
            <a:r>
              <a:rPr lang="en-US" dirty="0" smtClean="0">
                <a:solidFill>
                  <a:srgbClr val="FFFF00"/>
                </a:solidFill>
              </a:rPr>
              <a:t>The Holy Spirit Is the</a:t>
            </a:r>
          </a:p>
          <a:p>
            <a:r>
              <a:rPr lang="en-US" dirty="0" smtClean="0">
                <a:solidFill>
                  <a:srgbClr val="FFFF00"/>
                </a:solidFill>
              </a:rPr>
              <a:t>Attending Physician</a:t>
            </a:r>
            <a:endParaRPr lang="en-US" dirty="0">
              <a:solidFill>
                <a:srgbClr val="FFFF00"/>
              </a:solidFill>
            </a:endParaRPr>
          </a:p>
        </p:txBody>
      </p:sp>
      <p:sp>
        <p:nvSpPr>
          <p:cNvPr id="10" name="TextBox 9"/>
          <p:cNvSpPr txBox="1"/>
          <p:nvPr/>
        </p:nvSpPr>
        <p:spPr>
          <a:xfrm>
            <a:off x="688975" y="3733800"/>
            <a:ext cx="3349625" cy="830997"/>
          </a:xfrm>
          <a:prstGeom prst="rect">
            <a:avLst/>
          </a:prstGeom>
          <a:noFill/>
        </p:spPr>
        <p:txBody>
          <a:bodyPr wrap="square" rtlCol="0">
            <a:spAutoFit/>
          </a:bodyPr>
          <a:lstStyle/>
          <a:p>
            <a:r>
              <a:rPr lang="en-US" dirty="0" smtClean="0"/>
              <a:t>Don Lamb Is the</a:t>
            </a:r>
          </a:p>
          <a:p>
            <a:r>
              <a:rPr lang="en-US" dirty="0" smtClean="0"/>
              <a:t>Nurse practitioner </a:t>
            </a:r>
            <a:endParaRPr lang="en-US" dirty="0"/>
          </a:p>
        </p:txBody>
      </p:sp>
      <p:pic>
        <p:nvPicPr>
          <p:cNvPr id="12" name="Picture 11" descr="Lifegate logo main 2023"/>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3711" y="115078"/>
            <a:ext cx="2094289" cy="1066800"/>
          </a:xfrm>
          <a:prstGeom prst="rect">
            <a:avLst/>
          </a:prstGeom>
          <a:noFill/>
          <a:ln>
            <a:noFill/>
          </a:ln>
        </p:spPr>
      </p:pic>
      <p:sp>
        <p:nvSpPr>
          <p:cNvPr id="7" name="TextBox 6"/>
          <p:cNvSpPr txBox="1"/>
          <p:nvPr/>
        </p:nvSpPr>
        <p:spPr>
          <a:xfrm>
            <a:off x="1143000" y="5181600"/>
            <a:ext cx="6477000" cy="1384995"/>
          </a:xfrm>
          <a:prstGeom prst="rect">
            <a:avLst/>
          </a:prstGeom>
          <a:noFill/>
        </p:spPr>
        <p:txBody>
          <a:bodyPr wrap="square" rtlCol="0">
            <a:spAutoFit/>
          </a:bodyPr>
          <a:lstStyle/>
          <a:p>
            <a:r>
              <a:rPr lang="en-US" sz="2800" dirty="0" smtClean="0">
                <a:solidFill>
                  <a:srgbClr val="FFFF00"/>
                </a:solidFill>
              </a:rPr>
              <a:t>Don’t Underestimate What God Wants To Do This Morning  - On This</a:t>
            </a:r>
          </a:p>
          <a:p>
            <a:r>
              <a:rPr lang="en-US" sz="2800" dirty="0" smtClean="0">
                <a:solidFill>
                  <a:srgbClr val="FFFF00"/>
                </a:solidFill>
              </a:rPr>
              <a:t>Mother’s Day</a:t>
            </a:r>
            <a:endParaRPr lang="en-US" sz="2800" dirty="0">
              <a:solidFill>
                <a:srgbClr val="FFFF00"/>
              </a:solidFill>
            </a:endParaRPr>
          </a:p>
        </p:txBody>
      </p:sp>
    </p:spTree>
    <p:extLst>
      <p:ext uri="{BB962C8B-B14F-4D97-AF65-F5344CB8AC3E}">
        <p14:creationId xmlns:p14="http://schemas.microsoft.com/office/powerpoint/2010/main" val="371257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44" y="0"/>
            <a:ext cx="9144000" cy="138499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Saints In Scripture – Have Their Whole</a:t>
            </a:r>
          </a:p>
          <a:p>
            <a:pPr algn="l"/>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Life Displayed – and God Shows </a:t>
            </a:r>
          </a:p>
          <a:p>
            <a:pPr algn="l"/>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His Redemption Grace and Glory</a:t>
            </a:r>
          </a:p>
        </p:txBody>
      </p:sp>
      <p:sp>
        <p:nvSpPr>
          <p:cNvPr id="2" name="Rectangle 1"/>
          <p:cNvSpPr/>
          <p:nvPr/>
        </p:nvSpPr>
        <p:spPr>
          <a:xfrm>
            <a:off x="76200" y="2703016"/>
            <a:ext cx="9009321" cy="4154984"/>
          </a:xfrm>
          <a:prstGeom prst="rect">
            <a:avLst/>
          </a:prstGeom>
        </p:spPr>
        <p:txBody>
          <a:bodyPr wrap="square">
            <a:spAutoFit/>
          </a:bodyPr>
          <a:lstStyle/>
          <a:p>
            <a:pPr algn="l"/>
            <a:r>
              <a:rPr lang="en-US" dirty="0" smtClean="0"/>
              <a:t>“But </a:t>
            </a:r>
            <a:r>
              <a:rPr lang="en-US" dirty="0"/>
              <a:t>let us note that the key to the reality of the whole of Scripture is the </a:t>
            </a:r>
            <a:r>
              <a:rPr lang="en-US" b="1" dirty="0">
                <a:solidFill>
                  <a:srgbClr val="FFFF00"/>
                </a:solidFill>
              </a:rPr>
              <a:t>openness of the saints in the Bible</a:t>
            </a:r>
            <a:r>
              <a:rPr lang="en-US" dirty="0"/>
              <a:t>. We know of God's most intimate dealings with them, their sins and failures every bit as much as their successes. How do we know the details of Abraham's false step with Hagar, </a:t>
            </a:r>
            <a:r>
              <a:rPr lang="en-US" dirty="0" smtClean="0"/>
              <a:t>or </a:t>
            </a:r>
            <a:r>
              <a:rPr lang="en-US" dirty="0"/>
              <a:t>Jacob's tricks with Isaac and Esau, </a:t>
            </a:r>
            <a:r>
              <a:rPr lang="en-US" dirty="0" smtClean="0"/>
              <a:t>or </a:t>
            </a:r>
            <a:r>
              <a:rPr lang="en-US" dirty="0"/>
              <a:t>Moses' private act of disobedience concerning </a:t>
            </a:r>
            <a:r>
              <a:rPr lang="en-US" dirty="0" smtClean="0"/>
              <a:t>striking </a:t>
            </a:r>
            <a:r>
              <a:rPr lang="en-US" dirty="0"/>
              <a:t>the rock: </a:t>
            </a:r>
            <a:r>
              <a:rPr lang="en-US" dirty="0" smtClean="0"/>
              <a:t>Or </a:t>
            </a:r>
            <a:r>
              <a:rPr lang="en-US" dirty="0"/>
              <a:t>Elijah's </a:t>
            </a:r>
            <a:r>
              <a:rPr lang="en-US" dirty="0" smtClean="0"/>
              <a:t>running away and </a:t>
            </a:r>
            <a:r>
              <a:rPr lang="en-US" dirty="0"/>
              <a:t>God's secret rebuke, </a:t>
            </a:r>
            <a:r>
              <a:rPr lang="en-US" dirty="0" smtClean="0"/>
              <a:t>or </a:t>
            </a:r>
            <a:r>
              <a:rPr lang="en-US" dirty="0"/>
              <a:t>the inner history of Jonah? How did the disciples know the inside story of Jesus' temptations to record for us? Only because they </a:t>
            </a:r>
            <a:r>
              <a:rPr lang="en-US" dirty="0" smtClean="0"/>
              <a:t>all shared openly </a:t>
            </a:r>
            <a:r>
              <a:rPr lang="en-US" dirty="0"/>
              <a:t>before their contemporaries. They lived in the LIGHT with each other as with God</a:t>
            </a:r>
            <a:r>
              <a:rPr lang="en-US" dirty="0" smtClean="0"/>
              <a:t>.” Norman Grubb – page 15</a:t>
            </a:r>
            <a:endParaRPr lang="en-US" dirty="0"/>
          </a:p>
        </p:txBody>
      </p:sp>
      <p:pic>
        <p:nvPicPr>
          <p:cNvPr id="4" name="Picture 2" descr="C:\Users\donne\AppData\Local\Microsoft\Windows\INetCache\Content.Outlook\PW5W8WCS\20250503_191041_resize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rot="1122096">
            <a:off x="7174832" y="374199"/>
            <a:ext cx="1742614" cy="2180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8700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 y="218182"/>
            <a:ext cx="9144000" cy="107721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THREE MOTHER’S OF HEART RENDING </a:t>
            </a:r>
          </a:p>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STORIES TURNED TO REDEMPTIVE GLORY</a:t>
            </a:r>
          </a:p>
        </p:txBody>
      </p:sp>
      <p:sp>
        <p:nvSpPr>
          <p:cNvPr id="3" name="Rectangle 2"/>
          <p:cNvSpPr/>
          <p:nvPr/>
        </p:nvSpPr>
        <p:spPr>
          <a:xfrm>
            <a:off x="404037" y="1449411"/>
            <a:ext cx="8077200" cy="1200329"/>
          </a:xfrm>
          <a:prstGeom prst="rect">
            <a:avLst/>
          </a:prstGeom>
        </p:spPr>
        <p:txBody>
          <a:bodyPr wrap="square">
            <a:spAutoFit/>
          </a:bodyPr>
          <a:lstStyle/>
          <a:p>
            <a:r>
              <a:rPr lang="en-US" dirty="0" smtClean="0"/>
              <a:t>(JOSEPH’S SIDE OF THE FAMILY OF JESUS) The </a:t>
            </a:r>
            <a:r>
              <a:rPr lang="en-US" dirty="0"/>
              <a:t>son of </a:t>
            </a:r>
            <a:r>
              <a:rPr lang="en-US" dirty="0" err="1"/>
              <a:t>Melea</a:t>
            </a:r>
            <a:r>
              <a:rPr lang="en-US" dirty="0"/>
              <a:t>, the son of </a:t>
            </a:r>
            <a:r>
              <a:rPr lang="en-US" dirty="0" err="1"/>
              <a:t>Menna</a:t>
            </a:r>
            <a:r>
              <a:rPr lang="en-US" dirty="0"/>
              <a:t>, the son of </a:t>
            </a:r>
            <a:r>
              <a:rPr lang="en-US" dirty="0" err="1"/>
              <a:t>Mattatha</a:t>
            </a:r>
            <a:r>
              <a:rPr lang="en-US" dirty="0"/>
              <a:t>, the son of </a:t>
            </a:r>
            <a:r>
              <a:rPr lang="en-US" b="1" u="sng" dirty="0"/>
              <a:t>Nathan</a:t>
            </a:r>
            <a:r>
              <a:rPr lang="en-US" dirty="0"/>
              <a:t>, the son of David, </a:t>
            </a:r>
            <a:r>
              <a:rPr lang="en-US" b="1" dirty="0"/>
              <a:t>Luke 3:31 (NIV) </a:t>
            </a:r>
            <a:endParaRPr lang="en-US" dirty="0"/>
          </a:p>
        </p:txBody>
      </p:sp>
      <p:sp>
        <p:nvSpPr>
          <p:cNvPr id="9" name="Rectangle 8"/>
          <p:cNvSpPr/>
          <p:nvPr/>
        </p:nvSpPr>
        <p:spPr>
          <a:xfrm>
            <a:off x="414670" y="2971800"/>
            <a:ext cx="8282763" cy="1200329"/>
          </a:xfrm>
          <a:prstGeom prst="rect">
            <a:avLst/>
          </a:prstGeom>
        </p:spPr>
        <p:txBody>
          <a:bodyPr wrap="square">
            <a:spAutoFit/>
          </a:bodyPr>
          <a:lstStyle/>
          <a:p>
            <a:r>
              <a:rPr lang="en-US" dirty="0" smtClean="0"/>
              <a:t>(</a:t>
            </a:r>
            <a:r>
              <a:rPr lang="en-US" dirty="0" smtClean="0">
                <a:solidFill>
                  <a:srgbClr val="FFFF00"/>
                </a:solidFill>
              </a:rPr>
              <a:t>MARY</a:t>
            </a:r>
            <a:r>
              <a:rPr lang="en-US" dirty="0" smtClean="0"/>
              <a:t>’S SIDE </a:t>
            </a:r>
            <a:r>
              <a:rPr lang="en-US" dirty="0"/>
              <a:t>OF THE FAMILY OF JESUS) Salmon fathered </a:t>
            </a:r>
            <a:r>
              <a:rPr lang="en-US" b="1" dirty="0"/>
              <a:t>Boaz</a:t>
            </a:r>
            <a:r>
              <a:rPr lang="en-US" dirty="0"/>
              <a:t> by Rahab, Boaz fathered Obed by </a:t>
            </a:r>
            <a:r>
              <a:rPr lang="en-US" dirty="0" smtClean="0">
                <a:solidFill>
                  <a:srgbClr val="FFFF00"/>
                </a:solidFill>
              </a:rPr>
              <a:t>RUTH</a:t>
            </a:r>
            <a:r>
              <a:rPr lang="en-US" dirty="0" smtClean="0"/>
              <a:t>, </a:t>
            </a:r>
            <a:r>
              <a:rPr lang="en-US" dirty="0"/>
              <a:t>Obed fathered Jesse, </a:t>
            </a:r>
            <a:r>
              <a:rPr lang="en-US" b="1" dirty="0"/>
              <a:t>Matthew 1:5 (</a:t>
            </a:r>
            <a:r>
              <a:rPr lang="en-US" b="1" dirty="0" err="1"/>
              <a:t>HCSB</a:t>
            </a:r>
            <a:r>
              <a:rPr lang="en-US" b="1" dirty="0"/>
              <a:t>) </a:t>
            </a:r>
            <a:endParaRPr lang="en-US" dirty="0"/>
          </a:p>
        </p:txBody>
      </p:sp>
      <p:sp>
        <p:nvSpPr>
          <p:cNvPr id="10" name="Rectangle 9"/>
          <p:cNvSpPr/>
          <p:nvPr/>
        </p:nvSpPr>
        <p:spPr>
          <a:xfrm>
            <a:off x="337583" y="4419600"/>
            <a:ext cx="8458200" cy="1569660"/>
          </a:xfrm>
          <a:prstGeom prst="rect">
            <a:avLst/>
          </a:prstGeom>
        </p:spPr>
        <p:txBody>
          <a:bodyPr wrap="square">
            <a:spAutoFit/>
          </a:bodyPr>
          <a:lstStyle/>
          <a:p>
            <a:r>
              <a:rPr lang="en-US" dirty="0" smtClean="0"/>
              <a:t>and </a:t>
            </a:r>
            <a:r>
              <a:rPr lang="en-US" dirty="0"/>
              <a:t>Jesse the father of King David. David was the father of </a:t>
            </a:r>
            <a:r>
              <a:rPr lang="en-US" b="1" u="sng" dirty="0"/>
              <a:t>Solomon</a:t>
            </a:r>
            <a:r>
              <a:rPr lang="en-US" dirty="0"/>
              <a:t>, whose </a:t>
            </a:r>
            <a:r>
              <a:rPr lang="en-US" dirty="0" smtClean="0"/>
              <a:t>mother </a:t>
            </a:r>
            <a:r>
              <a:rPr lang="en-US" dirty="0" smtClean="0">
                <a:solidFill>
                  <a:srgbClr val="FFFF00"/>
                </a:solidFill>
              </a:rPr>
              <a:t>(BATHSHEBA)  </a:t>
            </a:r>
            <a:r>
              <a:rPr lang="en-US" dirty="0"/>
              <a:t>had been Uriah's wife</a:t>
            </a:r>
            <a:r>
              <a:rPr lang="en-US" dirty="0" smtClean="0"/>
              <a:t>,  </a:t>
            </a:r>
            <a:r>
              <a:rPr lang="en-US" dirty="0"/>
              <a:t>Matthew 1:6 (NIV) </a:t>
            </a:r>
          </a:p>
          <a:p>
            <a:endParaRPr lang="en-US" dirty="0"/>
          </a:p>
        </p:txBody>
      </p:sp>
    </p:spTree>
    <p:extLst>
      <p:ext uri="{BB962C8B-B14F-4D97-AF65-F5344CB8AC3E}">
        <p14:creationId xmlns:p14="http://schemas.microsoft.com/office/powerpoint/2010/main" val="71906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0" y="831111"/>
            <a:ext cx="55626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Ruth </a:t>
            </a:r>
            <a:endParaRPr lang="en-US" sz="4400" b="1" dirty="0">
              <a:ln w="11430"/>
              <a:solidFill>
                <a:schemeClr val="bg1"/>
              </a:solidFill>
              <a:effectLst>
                <a:glow rad="101600">
                  <a:schemeClr val="accent6">
                    <a:satMod val="175000"/>
                    <a:alpha val="40000"/>
                  </a:schemeClr>
                </a:glow>
                <a:outerShdw blurRad="50800" dist="39000" dir="5460000" algn="tl">
                  <a:srgbClr val="000000">
                    <a:alpha val="38000"/>
                  </a:srgbClr>
                </a:outerShdw>
              </a:effectLst>
            </a:endParaRPr>
          </a:p>
        </p:txBody>
      </p:sp>
      <p:sp>
        <p:nvSpPr>
          <p:cNvPr id="3" name="Rectangle 2"/>
          <p:cNvSpPr/>
          <p:nvPr/>
        </p:nvSpPr>
        <p:spPr>
          <a:xfrm>
            <a:off x="419100" y="1981200"/>
            <a:ext cx="8534400" cy="1323439"/>
          </a:xfrm>
          <a:prstGeom prst="rect">
            <a:avLst/>
          </a:prstGeom>
        </p:spPr>
        <p:txBody>
          <a:bodyPr wrap="square">
            <a:spAutoFit/>
          </a:bodyPr>
          <a:lstStyle/>
          <a:p>
            <a:r>
              <a:rPr lang="en-US" sz="2000" dirty="0"/>
              <a:t> No Ammonite or Moabite or any of </a:t>
            </a:r>
            <a:r>
              <a:rPr lang="en-US" sz="2000" dirty="0" smtClean="0"/>
              <a:t>their descendants </a:t>
            </a:r>
            <a:r>
              <a:rPr lang="en-US" sz="2000" dirty="0"/>
              <a:t>may enter the assembly of the </a:t>
            </a:r>
            <a:r>
              <a:rPr lang="en-US" sz="2000" cap="small" dirty="0"/>
              <a:t>LORD</a:t>
            </a:r>
            <a:r>
              <a:rPr lang="en-US" sz="2000" dirty="0"/>
              <a:t>, even down to the tenth generation. </a:t>
            </a:r>
            <a:r>
              <a:rPr lang="en-US" sz="2000" baseline="30000" dirty="0"/>
              <a:t>4 </a:t>
            </a:r>
            <a:r>
              <a:rPr lang="en-US" sz="2000" dirty="0"/>
              <a:t> For they did not come to meet you with bread and water on your way when you came out of Egypt</a:t>
            </a:r>
            <a:r>
              <a:rPr lang="en-US" sz="2000" dirty="0" smtClean="0"/>
              <a:t>, </a:t>
            </a:r>
            <a:r>
              <a:rPr lang="en-US" sz="2000" b="1" dirty="0"/>
              <a:t>Deuteronomy </a:t>
            </a:r>
            <a:r>
              <a:rPr lang="en-US" sz="2000" b="1" dirty="0" smtClean="0"/>
              <a:t>23:3, 4 </a:t>
            </a:r>
            <a:r>
              <a:rPr lang="en-US" sz="2000" b="1" dirty="0"/>
              <a:t>(NIV) </a:t>
            </a:r>
            <a:endParaRPr lang="en-US" sz="2000" dirty="0"/>
          </a:p>
        </p:txBody>
      </p:sp>
      <p:sp>
        <p:nvSpPr>
          <p:cNvPr id="4" name="Rectangle 3"/>
          <p:cNvSpPr/>
          <p:nvPr/>
        </p:nvSpPr>
        <p:spPr>
          <a:xfrm>
            <a:off x="497853" y="4876800"/>
            <a:ext cx="8229600" cy="1323439"/>
          </a:xfrm>
          <a:prstGeom prst="rect">
            <a:avLst/>
          </a:prstGeom>
        </p:spPr>
        <p:txBody>
          <a:bodyPr wrap="square">
            <a:spAutoFit/>
          </a:bodyPr>
          <a:lstStyle/>
          <a:p>
            <a:r>
              <a:rPr lang="en-US" sz="2000" dirty="0" smtClean="0"/>
              <a:t>Upon returning to the Bethlehem Ruth </a:t>
            </a:r>
            <a:r>
              <a:rPr lang="en-US" sz="2000" dirty="0"/>
              <a:t>gleans grain in the field of Naomi’s wealthy kinsman Boaz and is noticed by him (</a:t>
            </a:r>
            <a:r>
              <a:rPr lang="en-US" sz="2000" dirty="0">
                <a:hlinkClick r:id="rId2"/>
              </a:rPr>
              <a:t>Ruth 2:1-23</a:t>
            </a:r>
            <a:r>
              <a:rPr lang="en-US" sz="2000" dirty="0"/>
              <a:t>). Then, according to Naomi’s advice, Ruth appeals to Boaz to perform his </a:t>
            </a:r>
            <a:r>
              <a:rPr lang="en-US" sz="2000" dirty="0" smtClean="0"/>
              <a:t>opportunity toward </a:t>
            </a:r>
            <a:r>
              <a:rPr lang="en-US" sz="2000" dirty="0"/>
              <a:t>her as </a:t>
            </a:r>
            <a:r>
              <a:rPr lang="en-US" sz="2000" dirty="0" err="1" smtClean="0"/>
              <a:t>Noami’s</a:t>
            </a:r>
            <a:r>
              <a:rPr lang="en-US" sz="2000" dirty="0" smtClean="0"/>
              <a:t> </a:t>
            </a:r>
            <a:r>
              <a:rPr lang="en-US" sz="2000" dirty="0"/>
              <a:t>kinsman-redeemer </a:t>
            </a:r>
          </a:p>
        </p:txBody>
      </p:sp>
      <p:sp>
        <p:nvSpPr>
          <p:cNvPr id="5" name="Rectangle 4"/>
          <p:cNvSpPr/>
          <p:nvPr/>
        </p:nvSpPr>
        <p:spPr>
          <a:xfrm>
            <a:off x="381000" y="3429000"/>
            <a:ext cx="8305800" cy="1200329"/>
          </a:xfrm>
          <a:prstGeom prst="rect">
            <a:avLst/>
          </a:prstGeom>
        </p:spPr>
        <p:txBody>
          <a:bodyPr wrap="square">
            <a:spAutoFit/>
          </a:bodyPr>
          <a:lstStyle/>
          <a:p>
            <a:r>
              <a:rPr lang="en-US" dirty="0"/>
              <a:t>Paul wrote that not all Israel is Israel (Rom 9:6</a:t>
            </a:r>
            <a:r>
              <a:rPr lang="en-US" dirty="0" smtClean="0"/>
              <a:t>), - Ruth places </a:t>
            </a:r>
            <a:r>
              <a:rPr lang="en-US" dirty="0"/>
              <a:t>herself under the Lord’s covenant (Ruth 1:16-17; 2:18) and became part of his people</a:t>
            </a:r>
            <a:r>
              <a:rPr lang="en-US" dirty="0" smtClean="0"/>
              <a:t>.  </a:t>
            </a:r>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356643"/>
            <a:ext cx="1793188" cy="1472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492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152400"/>
            <a:ext cx="91440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4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Bathsheba </a:t>
            </a:r>
          </a:p>
        </p:txBody>
      </p:sp>
      <p:sp>
        <p:nvSpPr>
          <p:cNvPr id="2" name="Rectangle 1"/>
          <p:cNvSpPr/>
          <p:nvPr/>
        </p:nvSpPr>
        <p:spPr>
          <a:xfrm>
            <a:off x="2743200" y="923453"/>
            <a:ext cx="6248400" cy="2677656"/>
          </a:xfrm>
          <a:prstGeom prst="rect">
            <a:avLst/>
          </a:prstGeom>
        </p:spPr>
        <p:txBody>
          <a:bodyPr wrap="square">
            <a:spAutoFit/>
          </a:bodyPr>
          <a:lstStyle/>
          <a:p>
            <a:r>
              <a:rPr lang="en-US" dirty="0"/>
              <a:t> When Uriah's wife heard that her husband was dead, she mourned for him. </a:t>
            </a:r>
            <a:r>
              <a:rPr lang="en-US" baseline="30000" dirty="0"/>
              <a:t>27 </a:t>
            </a:r>
            <a:r>
              <a:rPr lang="en-US" dirty="0"/>
              <a:t> After the time of mourning was over, David had her brought to his house, and she became his wife and bore him a son. But the thing David had done displeased the </a:t>
            </a:r>
            <a:r>
              <a:rPr lang="en-US" cap="small" dirty="0"/>
              <a:t>LORD</a:t>
            </a:r>
            <a:r>
              <a:rPr lang="en-US" dirty="0"/>
              <a:t>. </a:t>
            </a:r>
            <a:r>
              <a:rPr lang="en-US" b="1" dirty="0"/>
              <a:t>2 Samuel 11:26-27 (NIV) </a:t>
            </a:r>
            <a:endParaRPr lang="en-US" dirty="0"/>
          </a:p>
        </p:txBody>
      </p:sp>
      <p:sp>
        <p:nvSpPr>
          <p:cNvPr id="3" name="Rectangle 2"/>
          <p:cNvSpPr/>
          <p:nvPr/>
        </p:nvSpPr>
        <p:spPr>
          <a:xfrm>
            <a:off x="228600" y="3962400"/>
            <a:ext cx="8534400" cy="1938992"/>
          </a:xfrm>
          <a:prstGeom prst="rect">
            <a:avLst/>
          </a:prstGeom>
        </p:spPr>
        <p:txBody>
          <a:bodyPr wrap="square">
            <a:spAutoFit/>
          </a:bodyPr>
          <a:lstStyle/>
          <a:p>
            <a:r>
              <a:rPr lang="en-US" dirty="0" smtClean="0">
                <a:solidFill>
                  <a:srgbClr val="FFFF00"/>
                </a:solidFill>
              </a:rPr>
              <a:t>Then </a:t>
            </a:r>
            <a:r>
              <a:rPr lang="en-US" dirty="0">
                <a:solidFill>
                  <a:srgbClr val="FFFF00"/>
                </a:solidFill>
              </a:rPr>
              <a:t>Nathan asked Bathsheba, Solomon's mother, "Have you not heard that Adonijah, the son of </a:t>
            </a:r>
            <a:r>
              <a:rPr lang="en-US" dirty="0" err="1">
                <a:solidFill>
                  <a:srgbClr val="FFFF00"/>
                </a:solidFill>
              </a:rPr>
              <a:t>Haggith</a:t>
            </a:r>
            <a:r>
              <a:rPr lang="en-US" dirty="0">
                <a:solidFill>
                  <a:srgbClr val="FFFF00"/>
                </a:solidFill>
              </a:rPr>
              <a:t>, has become king without our lord David's knowing it? </a:t>
            </a:r>
            <a:r>
              <a:rPr lang="en-US" baseline="30000" dirty="0">
                <a:solidFill>
                  <a:srgbClr val="FFFF00"/>
                </a:solidFill>
              </a:rPr>
              <a:t>12 </a:t>
            </a:r>
            <a:r>
              <a:rPr lang="en-US" dirty="0">
                <a:solidFill>
                  <a:srgbClr val="FFFF00"/>
                </a:solidFill>
              </a:rPr>
              <a:t> Now then, let me advise you how you can save your own life and the life of your son Solomon. </a:t>
            </a:r>
            <a:r>
              <a:rPr lang="en-US" b="1" dirty="0">
                <a:solidFill>
                  <a:srgbClr val="FFFF00"/>
                </a:solidFill>
              </a:rPr>
              <a:t>1 Kings 1:11-12 (NIV) </a:t>
            </a:r>
            <a:endParaRPr lang="en-US" dirty="0">
              <a:solidFill>
                <a:srgbClr val="FFFF00"/>
              </a:solidFill>
            </a:endParaRP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953" y="304800"/>
            <a:ext cx="2579247"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351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544" y="54114"/>
            <a:ext cx="91440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Mary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2376208" cy="2007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604808" y="754543"/>
            <a:ext cx="6252114" cy="3477875"/>
          </a:xfrm>
          <a:prstGeom prst="rect">
            <a:avLst/>
          </a:prstGeom>
        </p:spPr>
        <p:txBody>
          <a:bodyPr wrap="square">
            <a:spAutoFit/>
          </a:bodyPr>
          <a:lstStyle/>
          <a:p>
            <a:r>
              <a:rPr lang="en-US" sz="2000" dirty="0" smtClean="0"/>
              <a:t>God </a:t>
            </a:r>
            <a:r>
              <a:rPr lang="en-US" sz="2000" dirty="0"/>
              <a:t>sent the angel Gabriel to Nazareth, a town in Galilee, </a:t>
            </a:r>
            <a:r>
              <a:rPr lang="en-US" sz="2000" baseline="30000" dirty="0"/>
              <a:t>27 </a:t>
            </a:r>
            <a:r>
              <a:rPr lang="en-US" sz="2000" dirty="0"/>
              <a:t> to a virgin pledged to be married to a man named Joseph, a descendant of David. The virgin's name was Mary. </a:t>
            </a:r>
            <a:r>
              <a:rPr lang="en-US" sz="2000" baseline="30000" dirty="0"/>
              <a:t>28 </a:t>
            </a:r>
            <a:r>
              <a:rPr lang="en-US" sz="2000" dirty="0"/>
              <a:t> The angel went to her and said, "Greetings, you who are highly favored! The Lord is with you." </a:t>
            </a:r>
            <a:r>
              <a:rPr lang="en-US" sz="2000" baseline="30000" dirty="0"/>
              <a:t>29 </a:t>
            </a:r>
            <a:r>
              <a:rPr lang="en-US" sz="2000" dirty="0"/>
              <a:t> Mary was greatly troubled at his words and wondered what kind of greeting this might be. </a:t>
            </a:r>
            <a:r>
              <a:rPr lang="en-US" sz="2000" baseline="30000" dirty="0"/>
              <a:t>30 </a:t>
            </a:r>
            <a:r>
              <a:rPr lang="en-US" sz="2000" dirty="0"/>
              <a:t> But the angel said to her, "Do not be afraid, Mary, you have found favor with God. </a:t>
            </a:r>
            <a:r>
              <a:rPr lang="en-US" sz="2000" baseline="30000" dirty="0"/>
              <a:t>31 </a:t>
            </a:r>
            <a:r>
              <a:rPr lang="en-US" sz="2000" dirty="0"/>
              <a:t> You will be with child and give birth to a son, and you are to give him the name Jesus. </a:t>
            </a:r>
            <a:r>
              <a:rPr lang="en-US" sz="2000" b="1" dirty="0"/>
              <a:t>Luke 1:26-31 (NIV) </a:t>
            </a:r>
            <a:endParaRPr lang="en-US" sz="2000" dirty="0"/>
          </a:p>
        </p:txBody>
      </p:sp>
      <p:sp>
        <p:nvSpPr>
          <p:cNvPr id="3" name="Rectangle 2"/>
          <p:cNvSpPr/>
          <p:nvPr/>
        </p:nvSpPr>
        <p:spPr>
          <a:xfrm>
            <a:off x="136451" y="4343400"/>
            <a:ext cx="8610600" cy="2246769"/>
          </a:xfrm>
          <a:prstGeom prst="rect">
            <a:avLst/>
          </a:prstGeom>
        </p:spPr>
        <p:txBody>
          <a:bodyPr wrap="square">
            <a:spAutoFit/>
          </a:bodyPr>
          <a:lstStyle/>
          <a:p>
            <a:r>
              <a:rPr lang="en-US" sz="2000" baseline="30000" dirty="0">
                <a:solidFill>
                  <a:srgbClr val="FFFF00"/>
                </a:solidFill>
              </a:rPr>
              <a:t>35 </a:t>
            </a:r>
            <a:r>
              <a:rPr lang="en-US" sz="2000" dirty="0">
                <a:solidFill>
                  <a:srgbClr val="FFFF00"/>
                </a:solidFill>
              </a:rPr>
              <a:t> The angel answered, "The Holy Spirit will come upon you, and the power of the Most High will overshadow you. So the holy one to be born will be called the Son of God. </a:t>
            </a:r>
            <a:r>
              <a:rPr lang="en-US" sz="2000" baseline="30000" dirty="0">
                <a:solidFill>
                  <a:srgbClr val="FFFF00"/>
                </a:solidFill>
              </a:rPr>
              <a:t>36 </a:t>
            </a:r>
            <a:r>
              <a:rPr lang="en-US" sz="2000" dirty="0">
                <a:solidFill>
                  <a:srgbClr val="FFFF00"/>
                </a:solidFill>
              </a:rPr>
              <a:t> Even Elizabeth your relative is going to have a child in her old age, and she who was said to be barren is in her sixth month. </a:t>
            </a:r>
            <a:r>
              <a:rPr lang="en-US" sz="2000" baseline="30000" dirty="0">
                <a:solidFill>
                  <a:srgbClr val="FFFF00"/>
                </a:solidFill>
              </a:rPr>
              <a:t>37 </a:t>
            </a:r>
            <a:r>
              <a:rPr lang="en-US" sz="2000" dirty="0">
                <a:solidFill>
                  <a:srgbClr val="FFFF00"/>
                </a:solidFill>
              </a:rPr>
              <a:t> For nothing is impossible with God." </a:t>
            </a:r>
            <a:r>
              <a:rPr lang="en-US" sz="2000" baseline="30000" dirty="0">
                <a:solidFill>
                  <a:srgbClr val="FFFF00"/>
                </a:solidFill>
              </a:rPr>
              <a:t>38 </a:t>
            </a:r>
            <a:r>
              <a:rPr lang="en-US" sz="2000" dirty="0">
                <a:solidFill>
                  <a:srgbClr val="FFFF00"/>
                </a:solidFill>
              </a:rPr>
              <a:t> "I am the Lord's servant," Mary answered. "May it be to me as you have said." Then the angel left her. </a:t>
            </a:r>
            <a:r>
              <a:rPr lang="en-US" sz="2000" b="1" dirty="0">
                <a:solidFill>
                  <a:srgbClr val="FFFF00"/>
                </a:solidFill>
              </a:rPr>
              <a:t>Luke 1:35-38 (NIV) </a:t>
            </a:r>
            <a:endParaRPr lang="en-US" sz="2000" dirty="0">
              <a:solidFill>
                <a:srgbClr val="FFFF00"/>
              </a:solidFill>
            </a:endParaRPr>
          </a:p>
        </p:txBody>
      </p:sp>
    </p:spTree>
    <p:extLst>
      <p:ext uri="{BB962C8B-B14F-4D97-AF65-F5344CB8AC3E}">
        <p14:creationId xmlns:p14="http://schemas.microsoft.com/office/powerpoint/2010/main" val="223451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powerpoint-template">
  <a:themeElements>
    <a:clrScheme name="">
      <a:dk1>
        <a:srgbClr val="FFFFFF"/>
      </a:dk1>
      <a:lt1>
        <a:srgbClr val="FFFFFF"/>
      </a:lt1>
      <a:dk2>
        <a:srgbClr val="FFFFFF"/>
      </a:dk2>
      <a:lt2>
        <a:srgbClr val="005117"/>
      </a:lt2>
      <a:accent1>
        <a:srgbClr val="36860B"/>
      </a:accent1>
      <a:accent2>
        <a:srgbClr val="4EC10A"/>
      </a:accent2>
      <a:accent3>
        <a:srgbClr val="FFFFFF"/>
      </a:accent3>
      <a:accent4>
        <a:srgbClr val="DADADA"/>
      </a:accent4>
      <a:accent5>
        <a:srgbClr val="AEC3AA"/>
      </a:accent5>
      <a:accent6>
        <a:srgbClr val="46AF08"/>
      </a:accent6>
      <a:hlink>
        <a:srgbClr val="CFE500"/>
      </a:hlink>
      <a:folHlink>
        <a:srgbClr val="FFFFFF"/>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57516</TotalTime>
  <Words>1275</Words>
  <Application>Microsoft Office PowerPoint</Application>
  <PresentationFormat>On-screen Show (4:3)</PresentationFormat>
  <Paragraphs>85</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powerpoint-template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Don Lamb</dc:creator>
  <cp:lastModifiedBy>LifeGate</cp:lastModifiedBy>
  <cp:revision>622</cp:revision>
  <cp:lastPrinted>2021-03-31T16:23:49Z</cp:lastPrinted>
  <dcterms:created xsi:type="dcterms:W3CDTF">2019-07-16T01:09:40Z</dcterms:created>
  <dcterms:modified xsi:type="dcterms:W3CDTF">2025-05-11T16:03:21Z</dcterms:modified>
</cp:coreProperties>
</file>