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 id="2147483690" r:id="rId3"/>
    <p:sldMasterId id="2147483702" r:id="rId4"/>
    <p:sldMasterId id="2147483714" r:id="rId5"/>
    <p:sldMasterId id="2147483726" r:id="rId6"/>
  </p:sldMasterIdLst>
  <p:sldIdLst>
    <p:sldId id="305" r:id="rId7"/>
    <p:sldId id="304" r:id="rId8"/>
    <p:sldId id="307" r:id="rId9"/>
    <p:sldId id="308" r:id="rId10"/>
    <p:sldId id="309" r:id="rId11"/>
    <p:sldId id="303" r:id="rId12"/>
    <p:sldId id="310" r:id="rId13"/>
    <p:sldId id="306" r:id="rId14"/>
    <p:sldId id="270" r:id="rId15"/>
    <p:sldId id="294" r:id="rId16"/>
    <p:sldId id="295" r:id="rId17"/>
    <p:sldId id="296" r:id="rId18"/>
    <p:sldId id="289" r:id="rId19"/>
    <p:sldId id="297" r:id="rId20"/>
    <p:sldId id="290" r:id="rId21"/>
    <p:sldId id="300" r:id="rId22"/>
    <p:sldId id="315" r:id="rId23"/>
    <p:sldId id="313" r:id="rId24"/>
    <p:sldId id="314" r:id="rId25"/>
    <p:sldId id="311" r:id="rId26"/>
    <p:sldId id="298" r:id="rId27"/>
    <p:sldId id="312" r:id="rId28"/>
    <p:sldId id="318" r:id="rId29"/>
    <p:sldId id="319" r:id="rId30"/>
    <p:sldId id="299" r:id="rId31"/>
    <p:sldId id="316" r:id="rId32"/>
    <p:sldId id="317" r:id="rId33"/>
    <p:sldId id="291" r:id="rId34"/>
    <p:sldId id="292" r:id="rId35"/>
    <p:sldId id="293" r:id="rId36"/>
    <p:sldId id="257" r:id="rId37"/>
    <p:sldId id="302" r:id="rId38"/>
    <p:sldId id="285" r:id="rId39"/>
    <p:sldId id="286" r:id="rId40"/>
    <p:sldId id="287" r:id="rId41"/>
    <p:sldId id="288" r:id="rId42"/>
    <p:sldId id="283" r:id="rId43"/>
    <p:sldId id="281" r:id="rId44"/>
    <p:sldId id="282" r:id="rId45"/>
    <p:sldId id="276" r:id="rId46"/>
    <p:sldId id="277" r:id="rId47"/>
    <p:sldId id="278" r:id="rId48"/>
    <p:sldId id="274" r:id="rId49"/>
    <p:sldId id="273" r:id="rId50"/>
    <p:sldId id="269" r:id="rId51"/>
    <p:sldId id="280" r:id="rId52"/>
    <p:sldId id="279" r:id="rId53"/>
    <p:sldId id="275" r:id="rId54"/>
    <p:sldId id="271" r:id="rId55"/>
    <p:sldId id="272" r:id="rId56"/>
    <p:sldId id="260" r:id="rId57"/>
    <p:sldId id="261" r:id="rId58"/>
    <p:sldId id="262" r:id="rId59"/>
    <p:sldId id="263"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829" autoAdjust="0"/>
    <p:restoredTop sz="94660"/>
  </p:normalViewPr>
  <p:slideViewPr>
    <p:cSldViewPr>
      <p:cViewPr varScale="1">
        <p:scale>
          <a:sx n="103" d="100"/>
          <a:sy n="103" d="100"/>
        </p:scale>
        <p:origin x="-177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5" Type="http://schemas.openxmlformats.org/officeDocument/2006/relationships/slideMaster" Target="slideMasters/slideMaster5.xml"/><Relationship Id="rId61" Type="http://schemas.openxmlformats.org/officeDocument/2006/relationships/presProps" Target="presProp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4" Type="http://schemas.openxmlformats.org/officeDocument/2006/relationships/slideMaster" Target="slideMasters/slideMaster4.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ctrTitle"/>
          </p:nvPr>
        </p:nvSpPr>
        <p:spPr>
          <a:xfrm>
            <a:off x="2971830" y="1964267"/>
            <a:ext cx="5398295"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71830" y="4385847"/>
            <a:ext cx="5398295"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699419" y="5870690"/>
            <a:ext cx="1200150" cy="377825"/>
          </a:xfrm>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a:xfrm>
            <a:off x="2971848" y="5870690"/>
            <a:ext cx="3670469" cy="377825"/>
          </a:xfrm>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7956776" y="5870690"/>
            <a:ext cx="413375" cy="377825"/>
          </a:xfrm>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9281085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4732865"/>
            <a:ext cx="759857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8701" y="932112"/>
            <a:ext cx="656987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14351" y="5299603"/>
            <a:ext cx="7598570"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5776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609716"/>
            <a:ext cx="7598570"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4352" y="4343400"/>
            <a:ext cx="7598571"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28252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15" name="TextBox 14"/>
          <p:cNvSpPr txBox="1"/>
          <p:nvPr/>
        </p:nvSpPr>
        <p:spPr>
          <a:xfrm>
            <a:off x="7678400" y="274320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1" name="TextBox 10"/>
          <p:cNvSpPr txBox="1"/>
          <p:nvPr/>
        </p:nvSpPr>
        <p:spPr>
          <a:xfrm>
            <a:off x="366206" y="823337"/>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2" name="Title 1"/>
          <p:cNvSpPr>
            <a:spLocks noGrp="1"/>
          </p:cNvSpPr>
          <p:nvPr>
            <p:ph type="title"/>
          </p:nvPr>
        </p:nvSpPr>
        <p:spPr>
          <a:xfrm>
            <a:off x="744258" y="609609"/>
            <a:ext cx="71627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823406" y="3352800"/>
            <a:ext cx="7004388"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15656" y="4343400"/>
            <a:ext cx="7614275"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54953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409" y="3308581"/>
            <a:ext cx="7598569"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4351" y="4777381"/>
            <a:ext cx="759857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13202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13" name="TextBox 12"/>
          <p:cNvSpPr txBox="1"/>
          <p:nvPr/>
        </p:nvSpPr>
        <p:spPr>
          <a:xfrm>
            <a:off x="7678400" y="274320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4" name="TextBox 13"/>
          <p:cNvSpPr txBox="1"/>
          <p:nvPr/>
        </p:nvSpPr>
        <p:spPr>
          <a:xfrm>
            <a:off x="366206" y="823337"/>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6" name="Title 1"/>
          <p:cNvSpPr>
            <a:spLocks noGrp="1"/>
          </p:cNvSpPr>
          <p:nvPr>
            <p:ph type="title"/>
          </p:nvPr>
        </p:nvSpPr>
        <p:spPr>
          <a:xfrm>
            <a:off x="744258" y="609609"/>
            <a:ext cx="71627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14352" y="3886200"/>
            <a:ext cx="7601577"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14349" y="4775200"/>
            <a:ext cx="7601577"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33463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609609"/>
            <a:ext cx="7598570"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14352" y="3505200"/>
            <a:ext cx="7598571"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14352" y="4343400"/>
            <a:ext cx="7598571"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89472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
        <p:nvSpPr>
          <p:cNvPr id="8" name="Title 1"/>
          <p:cNvSpPr>
            <a:spLocks noGrp="1"/>
          </p:cNvSpPr>
          <p:nvPr>
            <p:ph type="title"/>
          </p:nvPr>
        </p:nvSpPr>
        <p:spPr>
          <a:xfrm>
            <a:off x="514408" y="609715"/>
            <a:ext cx="7598569"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577131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Vertical Title 1"/>
          <p:cNvSpPr>
            <a:spLocks noGrp="1"/>
          </p:cNvSpPr>
          <p:nvPr>
            <p:ph type="title" orient="vert"/>
          </p:nvPr>
        </p:nvSpPr>
        <p:spPr>
          <a:xfrm>
            <a:off x="6494006" y="609714"/>
            <a:ext cx="1618914"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4352" y="609600"/>
            <a:ext cx="5874087"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1508232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599137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3887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22399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15060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384203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142947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114407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172354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3646494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3282417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163967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0845915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1396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3308581"/>
            <a:ext cx="7598570"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14349" y="4777381"/>
            <a:ext cx="7598571"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819127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45455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766304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651695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990395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3485440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368545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934430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6908177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1096156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487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4408" y="2142067"/>
            <a:ext cx="3746501"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366421" y="2142072"/>
            <a:ext cx="3746499"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8164260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674329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264103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453848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28518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17180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661559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828604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1912542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374976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2040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30309" y="2218267"/>
            <a:ext cx="3531791"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72003" y="2226734"/>
            <a:ext cx="3542110"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367669" y="2870201"/>
            <a:ext cx="3746501"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565146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236770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457538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726564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078856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734002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155417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101471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976817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8669515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3981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49025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417659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400059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74257619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1206540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4050393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18764657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9532437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03841267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58591421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12154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2613940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1088136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617520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79719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0" y="2074333"/>
            <a:ext cx="2760664"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14350" y="3445933"/>
            <a:ext cx="276066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996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0" y="1600200"/>
            <a:ext cx="4623490"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52247"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5/25/2025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40400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6.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408" y="609715"/>
            <a:ext cx="7598569"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4408" y="2142072"/>
            <a:ext cx="7598569"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42245" y="5870690"/>
            <a:ext cx="120015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B61BEF0D-F0BB-DE4B-95CE-6DB70DBA9567}" type="datetimeFigureOut">
              <a:rPr lang="en-US" dirty="0">
                <a:solidFill>
                  <a:prstClr val="white"/>
                </a:solidFill>
              </a:rPr>
              <a:pPr defTabSz="457200"/>
              <a:t>5/25/2025</a:t>
            </a:fld>
            <a:endParaRPr lang="en-US" dirty="0">
              <a:solidFill>
                <a:prstClr val="white"/>
              </a:solidFill>
            </a:endParaRPr>
          </a:p>
        </p:txBody>
      </p:sp>
      <p:sp>
        <p:nvSpPr>
          <p:cNvPr id="5" name="Footer Placeholder 4"/>
          <p:cNvSpPr>
            <a:spLocks noGrp="1"/>
          </p:cNvSpPr>
          <p:nvPr>
            <p:ph type="ftr" sz="quarter" idx="3"/>
          </p:nvPr>
        </p:nvSpPr>
        <p:spPr>
          <a:xfrm>
            <a:off x="514351" y="5870690"/>
            <a:ext cx="5870744"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defTabSz="457200"/>
            <a:endParaRPr lang="en-US" dirty="0">
              <a:solidFill>
                <a:prstClr val="white"/>
              </a:solidFill>
            </a:endParaRPr>
          </a:p>
        </p:txBody>
      </p:sp>
      <p:sp>
        <p:nvSpPr>
          <p:cNvPr id="6" name="Slide Number Placeholder 5"/>
          <p:cNvSpPr>
            <a:spLocks noGrp="1"/>
          </p:cNvSpPr>
          <p:nvPr>
            <p:ph type="sldNum" sz="quarter" idx="4"/>
          </p:nvPr>
        </p:nvSpPr>
        <p:spPr>
          <a:xfrm>
            <a:off x="7699603" y="5870690"/>
            <a:ext cx="413375"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D57F1E4F-1CFF-5643-939E-217C01CDF565}" type="slidenum">
              <a:rPr lang="en-US" dirty="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6909974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54304047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93840823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874676598"/>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106953860"/>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CD393-865D-4837-8B04-653B64B9B570}" type="datetimeFigureOut">
              <a:rPr lang="en-US" smtClean="0">
                <a:solidFill>
                  <a:prstClr val="white">
                    <a:tint val="75000"/>
                  </a:prstClr>
                </a:solidFill>
              </a:rPr>
              <a:pPr/>
              <a:t>5/25/2025</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3C1C5-629F-432D-AACD-C127008F355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173623238"/>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7598569" cy="1456267"/>
          </a:xfrm>
          <a:solidFill>
            <a:schemeClr val="accent2"/>
          </a:solidFill>
        </p:spPr>
        <p:txBody>
          <a:bodyPr>
            <a:normAutofit/>
          </a:bodyPr>
          <a:lstStyle/>
          <a:p>
            <a:r>
              <a:rPr lang="en-US" sz="4800" b="1" dirty="0" smtClean="0"/>
              <a:t>Breaking………</a:t>
            </a:r>
            <a:endParaRPr lang="en-US" sz="4800" b="1" dirty="0"/>
          </a:p>
        </p:txBody>
      </p:sp>
      <p:sp>
        <p:nvSpPr>
          <p:cNvPr id="3" name="Content Placeholder 2"/>
          <p:cNvSpPr>
            <a:spLocks noGrp="1"/>
          </p:cNvSpPr>
          <p:nvPr>
            <p:ph idx="1"/>
          </p:nvPr>
        </p:nvSpPr>
        <p:spPr>
          <a:xfrm>
            <a:off x="0" y="2142072"/>
            <a:ext cx="8991600" cy="3649133"/>
          </a:xfrm>
        </p:spPr>
        <p:txBody>
          <a:bodyPr>
            <a:normAutofit/>
          </a:bodyPr>
          <a:lstStyle/>
          <a:p>
            <a:pPr marL="0" indent="0">
              <a:buNone/>
            </a:pPr>
            <a:r>
              <a:rPr lang="en-US" sz="7200" dirty="0" smtClean="0">
                <a:solidFill>
                  <a:srgbClr val="00B0F0"/>
                </a:solidFill>
              </a:rPr>
              <a:t>Parkstreetchapel.com</a:t>
            </a:r>
            <a:endParaRPr lang="en-US" sz="7200" dirty="0">
              <a:solidFill>
                <a:srgbClr val="00B0F0"/>
              </a:solidFill>
            </a:endParaRPr>
          </a:p>
        </p:txBody>
      </p:sp>
    </p:spTree>
    <p:extLst>
      <p:ext uri="{BB962C8B-B14F-4D97-AF65-F5344CB8AC3E}">
        <p14:creationId xmlns:p14="http://schemas.microsoft.com/office/powerpoint/2010/main" val="1045292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2142072"/>
            <a:ext cx="8839200" cy="3649133"/>
          </a:xfrm>
        </p:spPr>
        <p:txBody>
          <a:bodyPr/>
          <a:lstStyle/>
          <a:p>
            <a:pPr marL="0" indent="0">
              <a:buNone/>
            </a:pPr>
            <a:r>
              <a:rPr lang="en-US" sz="4400" b="1" dirty="0"/>
              <a:t>Are we looking at </a:t>
            </a:r>
            <a:r>
              <a:rPr lang="en-US" sz="4400" b="1" dirty="0" smtClean="0"/>
              <a:t>life </a:t>
            </a:r>
            <a:r>
              <a:rPr lang="en-US" sz="4400" b="1" dirty="0"/>
              <a:t>with God’s narrative of Faith or the Devil’s narrative of Fear?</a:t>
            </a:r>
            <a:endParaRPr lang="en-US" sz="4400" dirty="0"/>
          </a:p>
          <a:p>
            <a:pPr marL="0" indent="0">
              <a:buNone/>
            </a:pPr>
            <a:endParaRPr lang="en-US" dirty="0"/>
          </a:p>
        </p:txBody>
      </p:sp>
    </p:spTree>
    <p:extLst>
      <p:ext uri="{BB962C8B-B14F-4D97-AF65-F5344CB8AC3E}">
        <p14:creationId xmlns:p14="http://schemas.microsoft.com/office/powerpoint/2010/main" val="520502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effectLst>
                  <a:outerShdw blurRad="38100" dist="38100" dir="2700000" algn="tl">
                    <a:srgbClr val="000000">
                      <a:alpha val="43137"/>
                    </a:srgbClr>
                  </a:outerShdw>
                </a:effectLst>
              </a:rPr>
              <a:t>Faith</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000" dirty="0" smtClean="0"/>
              <a:t>The substance of (the assurance of) things hoped for, the certainty of the evidence of things not seen.</a:t>
            </a:r>
          </a:p>
          <a:p>
            <a:pPr marL="0" indent="0">
              <a:buNone/>
            </a:pPr>
            <a:r>
              <a:rPr lang="en-US" sz="4000" dirty="0" smtClean="0"/>
              <a:t>Hebrews 11:1</a:t>
            </a:r>
            <a:endParaRPr lang="en-US" sz="4000" dirty="0"/>
          </a:p>
        </p:txBody>
      </p:sp>
    </p:spTree>
    <p:extLst>
      <p:ext uri="{BB962C8B-B14F-4D97-AF65-F5344CB8AC3E}">
        <p14:creationId xmlns:p14="http://schemas.microsoft.com/office/powerpoint/2010/main" val="1823610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598569" cy="999182"/>
          </a:xfrm>
        </p:spPr>
        <p:txBody>
          <a:bodyPr>
            <a:normAutofit/>
          </a:bodyPr>
          <a:lstStyle/>
          <a:p>
            <a:r>
              <a:rPr lang="en-US" sz="4000" b="1" dirty="0" smtClean="0">
                <a:solidFill>
                  <a:srgbClr val="FFC000"/>
                </a:solidFill>
                <a:effectLst>
                  <a:outerShdw blurRad="38100" dist="38100" dir="2700000" algn="tl">
                    <a:srgbClr val="000000">
                      <a:alpha val="43137"/>
                    </a:srgbClr>
                  </a:outerShdw>
                </a:effectLst>
              </a:rPr>
              <a:t>Fear </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2743200"/>
            <a:ext cx="7598569" cy="3649133"/>
          </a:xfrm>
        </p:spPr>
        <p:txBody>
          <a:bodyPr>
            <a:noAutofit/>
          </a:bodyPr>
          <a:lstStyle/>
          <a:p>
            <a:pPr marL="0" indent="0">
              <a:buNone/>
            </a:pPr>
            <a:r>
              <a:rPr lang="en-US" sz="4000" dirty="0" smtClean="0"/>
              <a:t>/Fir/ n.     -an</a:t>
            </a:r>
            <a:r>
              <a:rPr lang="en-US" sz="4000" dirty="0"/>
              <a:t> </a:t>
            </a:r>
            <a:r>
              <a:rPr lang="en-US" sz="4000" dirty="0" smtClean="0">
                <a:solidFill>
                  <a:srgbClr val="00B0F0"/>
                </a:solidFill>
              </a:rPr>
              <a:t>unpleasant</a:t>
            </a:r>
            <a:r>
              <a:rPr lang="en-US" sz="4000" dirty="0" smtClean="0">
                <a:solidFill>
                  <a:srgbClr val="FF0000"/>
                </a:solidFill>
              </a:rPr>
              <a:t> </a:t>
            </a:r>
            <a:r>
              <a:rPr lang="en-US" sz="4000" dirty="0" smtClean="0"/>
              <a:t>emotion </a:t>
            </a:r>
            <a:r>
              <a:rPr lang="en-US" sz="4000" dirty="0"/>
              <a:t>caused by the </a:t>
            </a:r>
            <a:r>
              <a:rPr lang="en-US" sz="4000" dirty="0">
                <a:solidFill>
                  <a:srgbClr val="92D050"/>
                </a:solidFill>
              </a:rPr>
              <a:t>belief</a:t>
            </a:r>
            <a:r>
              <a:rPr lang="en-US" sz="4000" dirty="0"/>
              <a:t> that someone or something is dangerous, likely to cause pain, or a threat</a:t>
            </a:r>
            <a:r>
              <a:rPr lang="en-US" sz="4000" dirty="0" smtClean="0"/>
              <a:t>.</a:t>
            </a:r>
          </a:p>
          <a:p>
            <a:pPr marL="0" indent="0">
              <a:buNone/>
            </a:pPr>
            <a:r>
              <a:rPr lang="en-US" sz="4000" dirty="0">
                <a:solidFill>
                  <a:srgbClr val="FFFF00"/>
                </a:solidFill>
              </a:rPr>
              <a:t>v</a:t>
            </a:r>
            <a:r>
              <a:rPr lang="en-US" sz="4000" dirty="0" smtClean="0">
                <a:solidFill>
                  <a:srgbClr val="FFFF00"/>
                </a:solidFill>
              </a:rPr>
              <a:t>erb</a:t>
            </a:r>
            <a:r>
              <a:rPr lang="en-US" sz="4000" dirty="0" smtClean="0"/>
              <a:t>- to be </a:t>
            </a:r>
            <a:r>
              <a:rPr lang="en-US" sz="4000" dirty="0"/>
              <a:t>afraid of (someone or something) as likely to be dangerous, painful, or threatening.</a:t>
            </a:r>
            <a:endParaRPr lang="en-US" sz="4000" dirty="0" smtClean="0"/>
          </a:p>
          <a:p>
            <a:pPr marL="0" indent="0">
              <a:buNone/>
            </a:pPr>
            <a:endParaRPr lang="en-US" sz="4000" dirty="0" smtClean="0"/>
          </a:p>
          <a:p>
            <a:pPr marL="0" indent="0">
              <a:buNone/>
            </a:pPr>
            <a:endParaRPr lang="en-US" sz="4000" dirty="0"/>
          </a:p>
          <a:p>
            <a:pPr marL="0" indent="0">
              <a:buNone/>
            </a:pPr>
            <a:r>
              <a:rPr lang="en-US" sz="4000" dirty="0" smtClean="0">
                <a:solidFill>
                  <a:schemeClr val="accent2"/>
                </a:solidFill>
              </a:rPr>
              <a:t>F</a:t>
            </a:r>
            <a:r>
              <a:rPr lang="en-US" sz="4000" dirty="0" smtClean="0"/>
              <a:t>alse </a:t>
            </a:r>
            <a:r>
              <a:rPr lang="en-US" sz="4000" dirty="0" smtClean="0">
                <a:solidFill>
                  <a:schemeClr val="accent2"/>
                </a:solidFill>
              </a:rPr>
              <a:t>E</a:t>
            </a:r>
            <a:r>
              <a:rPr lang="en-US" sz="4000" dirty="0" smtClean="0"/>
              <a:t>vidence </a:t>
            </a:r>
            <a:r>
              <a:rPr lang="en-US" sz="4000" dirty="0" smtClean="0">
                <a:solidFill>
                  <a:schemeClr val="accent2"/>
                </a:solidFill>
              </a:rPr>
              <a:t>A</a:t>
            </a:r>
            <a:r>
              <a:rPr lang="en-US" sz="4000" dirty="0" smtClean="0"/>
              <a:t>ppearing </a:t>
            </a:r>
            <a:r>
              <a:rPr lang="en-US" sz="4000" dirty="0" smtClean="0">
                <a:solidFill>
                  <a:schemeClr val="accent2"/>
                </a:solidFill>
              </a:rPr>
              <a:t>R</a:t>
            </a:r>
            <a:r>
              <a:rPr lang="en-US" sz="4000" dirty="0" smtClean="0"/>
              <a:t>eal </a:t>
            </a:r>
            <a:endParaRPr lang="en-US" sz="4000" dirty="0"/>
          </a:p>
        </p:txBody>
      </p:sp>
      <p:sp>
        <p:nvSpPr>
          <p:cNvPr id="4" name="TextBox 3"/>
          <p:cNvSpPr txBox="1"/>
          <p:nvPr/>
        </p:nvSpPr>
        <p:spPr>
          <a:xfrm>
            <a:off x="533400" y="5943600"/>
            <a:ext cx="8305800" cy="584775"/>
          </a:xfrm>
          <a:prstGeom prst="rect">
            <a:avLst/>
          </a:prstGeom>
          <a:noFill/>
        </p:spPr>
        <p:txBody>
          <a:bodyPr wrap="square" rtlCol="0">
            <a:spAutoFit/>
          </a:bodyPr>
          <a:lstStyle/>
          <a:p>
            <a:r>
              <a:rPr lang="en-US" sz="3200" dirty="0">
                <a:solidFill>
                  <a:srgbClr val="00B0F0"/>
                </a:solidFill>
              </a:rPr>
              <a:t>F</a:t>
            </a:r>
            <a:r>
              <a:rPr lang="en-US" sz="3200" dirty="0">
                <a:solidFill>
                  <a:prstClr val="white"/>
                </a:solidFill>
              </a:rPr>
              <a:t>alse </a:t>
            </a:r>
            <a:r>
              <a:rPr lang="en-US" sz="3200" dirty="0">
                <a:solidFill>
                  <a:srgbClr val="00B0F0"/>
                </a:solidFill>
              </a:rPr>
              <a:t>E</a:t>
            </a:r>
            <a:r>
              <a:rPr lang="en-US" sz="3200" dirty="0">
                <a:solidFill>
                  <a:prstClr val="white"/>
                </a:solidFill>
              </a:rPr>
              <a:t>vidence </a:t>
            </a:r>
            <a:r>
              <a:rPr lang="en-US" sz="3200" dirty="0">
                <a:solidFill>
                  <a:srgbClr val="00B0F0"/>
                </a:solidFill>
              </a:rPr>
              <a:t>A</a:t>
            </a:r>
            <a:r>
              <a:rPr lang="en-US" sz="3200" dirty="0">
                <a:solidFill>
                  <a:prstClr val="white"/>
                </a:solidFill>
              </a:rPr>
              <a:t>ppearing </a:t>
            </a:r>
            <a:r>
              <a:rPr lang="en-US" sz="3200" dirty="0">
                <a:solidFill>
                  <a:srgbClr val="00B0F0"/>
                </a:solidFill>
              </a:rPr>
              <a:t>R</a:t>
            </a:r>
            <a:r>
              <a:rPr lang="en-US" sz="3200" dirty="0">
                <a:solidFill>
                  <a:prstClr val="white"/>
                </a:solidFill>
              </a:rPr>
              <a:t>eal</a:t>
            </a:r>
          </a:p>
        </p:txBody>
      </p:sp>
    </p:spTree>
    <p:extLst>
      <p:ext uri="{BB962C8B-B14F-4D97-AF65-F5344CB8AC3E}">
        <p14:creationId xmlns:p14="http://schemas.microsoft.com/office/powerpoint/2010/main" val="2079623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14408" y="2142072"/>
            <a:ext cx="8324792" cy="3649133"/>
          </a:xfrm>
        </p:spPr>
        <p:txBody>
          <a:bodyPr>
            <a:normAutofit/>
          </a:bodyPr>
          <a:lstStyle/>
          <a:p>
            <a:pPr marL="0" indent="0">
              <a:buNone/>
            </a:pPr>
            <a:r>
              <a:rPr lang="en-US" sz="4000" dirty="0" smtClean="0"/>
              <a:t>Anxiety is </a:t>
            </a:r>
            <a:r>
              <a:rPr lang="en-US" sz="4000" dirty="0" smtClean="0">
                <a:solidFill>
                  <a:srgbClr val="FFFF00"/>
                </a:solidFill>
              </a:rPr>
              <a:t>Fear without a known cause</a:t>
            </a:r>
            <a:r>
              <a:rPr lang="en-US" sz="4000" dirty="0" smtClean="0"/>
              <a:t>.  It is the accumulation of pain and unease that stems from concerns that remain unfounded. </a:t>
            </a:r>
            <a:endParaRPr lang="en-US" sz="4000" dirty="0"/>
          </a:p>
        </p:txBody>
      </p:sp>
    </p:spTree>
    <p:extLst>
      <p:ext uri="{BB962C8B-B14F-4D97-AF65-F5344CB8AC3E}">
        <p14:creationId xmlns:p14="http://schemas.microsoft.com/office/powerpoint/2010/main" val="3345596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1"/>
            <a:ext cx="7598569" cy="990600"/>
          </a:xfrm>
        </p:spPr>
        <p:txBody>
          <a:bodyPr>
            <a:normAutofit/>
          </a:bodyPr>
          <a:lstStyle/>
          <a:p>
            <a:r>
              <a:rPr lang="en-US" sz="4000" b="1" dirty="0" smtClean="0">
                <a:solidFill>
                  <a:srgbClr val="FFC000"/>
                </a:solidFill>
                <a:effectLst>
                  <a:outerShdw blurRad="38100" dist="38100" dir="2700000" algn="tl">
                    <a:srgbClr val="000000">
                      <a:alpha val="43137"/>
                    </a:srgbClr>
                  </a:outerShdw>
                </a:effectLst>
              </a:rPr>
              <a:t>2 Timothy 1</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143000"/>
            <a:ext cx="7598569" cy="3649133"/>
          </a:xfrm>
        </p:spPr>
        <p:txBody>
          <a:bodyPr>
            <a:normAutofit/>
          </a:bodyPr>
          <a:lstStyle/>
          <a:p>
            <a:pPr marL="0" indent="0">
              <a:buNone/>
            </a:pPr>
            <a:r>
              <a:rPr lang="en-US" sz="4400" b="1" baseline="30000" dirty="0"/>
              <a:t>7 </a:t>
            </a:r>
            <a:r>
              <a:rPr lang="en-US" sz="4400" dirty="0"/>
              <a:t>For God has not given us a spirit of fear, but of power and of love and of a sound mind.</a:t>
            </a:r>
          </a:p>
        </p:txBody>
      </p:sp>
    </p:spTree>
    <p:extLst>
      <p:ext uri="{BB962C8B-B14F-4D97-AF65-F5344CB8AC3E}">
        <p14:creationId xmlns:p14="http://schemas.microsoft.com/office/powerpoint/2010/main" val="15412405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2215" y="762000"/>
            <a:ext cx="7598569" cy="3649133"/>
          </a:xfrm>
        </p:spPr>
        <p:txBody>
          <a:bodyPr>
            <a:normAutofit/>
          </a:bodyPr>
          <a:lstStyle/>
          <a:p>
            <a:pPr marL="0" indent="0">
              <a:buNone/>
            </a:pPr>
            <a:r>
              <a:rPr lang="en-US" sz="4400" dirty="0" smtClean="0"/>
              <a:t>Who gives spirits of fear to us?</a:t>
            </a:r>
            <a:endParaRPr lang="en-US" sz="4400" dirty="0"/>
          </a:p>
        </p:txBody>
      </p:sp>
      <p:sp>
        <p:nvSpPr>
          <p:cNvPr id="4" name="TextBox 3"/>
          <p:cNvSpPr txBox="1"/>
          <p:nvPr/>
        </p:nvSpPr>
        <p:spPr>
          <a:xfrm>
            <a:off x="914400" y="3656019"/>
            <a:ext cx="6934200" cy="1938992"/>
          </a:xfrm>
          <a:prstGeom prst="rect">
            <a:avLst/>
          </a:prstGeom>
          <a:noFill/>
        </p:spPr>
        <p:txBody>
          <a:bodyPr wrap="square" rtlCol="0">
            <a:spAutoFit/>
          </a:bodyPr>
          <a:lstStyle/>
          <a:p>
            <a:r>
              <a:rPr lang="en-US" sz="4000" dirty="0" smtClean="0">
                <a:solidFill>
                  <a:srgbClr val="00B0F0"/>
                </a:solidFill>
              </a:rPr>
              <a:t>We do </a:t>
            </a:r>
            <a:r>
              <a:rPr lang="en-US" sz="4000" dirty="0" smtClean="0"/>
              <a:t>when we believe a narrative of the world, flesh or the devil!</a:t>
            </a:r>
            <a:endParaRPr lang="en-US" sz="4000" dirty="0"/>
          </a:p>
        </p:txBody>
      </p:sp>
    </p:spTree>
    <p:extLst>
      <p:ext uri="{BB962C8B-B14F-4D97-AF65-F5344CB8AC3E}">
        <p14:creationId xmlns:p14="http://schemas.microsoft.com/office/powerpoint/2010/main" val="218838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rPr>
              <a:t>John 8</a:t>
            </a:r>
            <a:br>
              <a:rPr lang="en-US" sz="4400" b="1" dirty="0" smtClean="0">
                <a:solidFill>
                  <a:srgbClr val="FFC000"/>
                </a:solidFill>
              </a:rPr>
            </a:br>
            <a:endParaRPr lang="en-US" sz="4400" b="1" dirty="0">
              <a:solidFill>
                <a:srgbClr val="FFC000"/>
              </a:solidFill>
            </a:endParaRPr>
          </a:p>
        </p:txBody>
      </p:sp>
      <p:sp>
        <p:nvSpPr>
          <p:cNvPr id="3" name="Content Placeholder 2"/>
          <p:cNvSpPr>
            <a:spLocks noGrp="1"/>
          </p:cNvSpPr>
          <p:nvPr>
            <p:ph idx="1"/>
          </p:nvPr>
        </p:nvSpPr>
        <p:spPr>
          <a:xfrm>
            <a:off x="514408" y="2142072"/>
            <a:ext cx="8324792" cy="3649133"/>
          </a:xfrm>
        </p:spPr>
        <p:txBody>
          <a:bodyPr>
            <a:noAutofit/>
          </a:bodyPr>
          <a:lstStyle/>
          <a:p>
            <a:pPr marL="0" indent="0">
              <a:buNone/>
            </a:pPr>
            <a:r>
              <a:rPr lang="en-US" sz="4000" b="1" baseline="30000" dirty="0"/>
              <a:t>44 </a:t>
            </a:r>
            <a:r>
              <a:rPr lang="en-US" sz="4000" dirty="0"/>
              <a:t>You belong to your father, the devil, and you want to carry out your father’s desires. He was a murderer from the beginning, not holding to the truth, for there is no truth in him. When he lies, he speaks his native language, for he is a liar and the father of lies.</a:t>
            </a:r>
          </a:p>
        </p:txBody>
      </p:sp>
    </p:spTree>
    <p:extLst>
      <p:ext uri="{BB962C8B-B14F-4D97-AF65-F5344CB8AC3E}">
        <p14:creationId xmlns:p14="http://schemas.microsoft.com/office/powerpoint/2010/main" val="1057507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2142072"/>
            <a:ext cx="8248592" cy="3649133"/>
          </a:xfrm>
        </p:spPr>
        <p:txBody>
          <a:bodyPr>
            <a:noAutofit/>
          </a:bodyPr>
          <a:lstStyle/>
          <a:p>
            <a:pPr marL="0" indent="0">
              <a:buNone/>
            </a:pPr>
            <a:r>
              <a:rPr lang="en-US" sz="4000" b="1" baseline="30000" dirty="0"/>
              <a:t>14 </a:t>
            </a:r>
            <a:r>
              <a:rPr lang="en-US" sz="4000" dirty="0"/>
              <a:t>Inasmuch then as the children have partaken of flesh and blood, He Himself likewise shared in the same, that through death He might destroy him who had the power of death, that is, the devil, </a:t>
            </a:r>
            <a:endParaRPr lang="en-US" sz="4000" dirty="0" smtClean="0"/>
          </a:p>
          <a:p>
            <a:pPr marL="0" indent="0">
              <a:buNone/>
            </a:pPr>
            <a:r>
              <a:rPr lang="en-US" sz="4000" b="1" baseline="30000" dirty="0" smtClean="0"/>
              <a:t>15</a:t>
            </a:r>
            <a:r>
              <a:rPr lang="en-US" sz="4000" b="1" baseline="30000" dirty="0"/>
              <a:t> </a:t>
            </a:r>
            <a:r>
              <a:rPr lang="en-US" sz="4000" dirty="0"/>
              <a:t>and release those who through fear of death were all their lifetime subject to bondage. </a:t>
            </a:r>
          </a:p>
        </p:txBody>
      </p:sp>
      <p:sp>
        <p:nvSpPr>
          <p:cNvPr id="5" name="TextBox 4"/>
          <p:cNvSpPr txBox="1"/>
          <p:nvPr/>
        </p:nvSpPr>
        <p:spPr>
          <a:xfrm>
            <a:off x="762000" y="152400"/>
            <a:ext cx="4876800" cy="707886"/>
          </a:xfrm>
          <a:prstGeom prst="rect">
            <a:avLst/>
          </a:prstGeom>
          <a:noFill/>
        </p:spPr>
        <p:txBody>
          <a:bodyPr wrap="square" rtlCol="0">
            <a:spAutoFit/>
          </a:bodyPr>
          <a:lstStyle/>
          <a:p>
            <a:r>
              <a:rPr lang="en-US" sz="4000" b="1" dirty="0" smtClean="0">
                <a:solidFill>
                  <a:srgbClr val="FFC000"/>
                </a:solidFill>
                <a:effectLst>
                  <a:outerShdw blurRad="38100" dist="38100" dir="2700000" algn="tl">
                    <a:srgbClr val="000000">
                      <a:alpha val="43137"/>
                    </a:srgbClr>
                  </a:outerShdw>
                </a:effectLst>
              </a:rPr>
              <a:t>Hebrews 2</a:t>
            </a:r>
            <a:endParaRPr lang="en-US" sz="4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6310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401"/>
            <a:ext cx="7598569" cy="1116600"/>
          </a:xfrm>
        </p:spPr>
        <p:txBody>
          <a:bodyPr/>
          <a:lstStyle/>
          <a:p>
            <a:r>
              <a:rPr lang="en-US" b="1" dirty="0" smtClean="0">
                <a:solidFill>
                  <a:srgbClr val="FFC000"/>
                </a:solidFill>
              </a:rPr>
              <a:t>Romans 8</a:t>
            </a:r>
            <a:endParaRPr lang="en-US" b="1" dirty="0">
              <a:solidFill>
                <a:srgbClr val="FFC000"/>
              </a:solidFill>
            </a:endParaRPr>
          </a:p>
        </p:txBody>
      </p:sp>
      <p:sp>
        <p:nvSpPr>
          <p:cNvPr id="3" name="Content Placeholder 2"/>
          <p:cNvSpPr>
            <a:spLocks noGrp="1"/>
          </p:cNvSpPr>
          <p:nvPr>
            <p:ph idx="1"/>
          </p:nvPr>
        </p:nvSpPr>
        <p:spPr>
          <a:xfrm>
            <a:off x="228600" y="1905000"/>
            <a:ext cx="8763000" cy="4487333"/>
          </a:xfrm>
        </p:spPr>
        <p:txBody>
          <a:bodyPr>
            <a:normAutofit/>
          </a:bodyPr>
          <a:lstStyle/>
          <a:p>
            <a:pPr marL="0" indent="0">
              <a:buNone/>
            </a:pPr>
            <a:r>
              <a:rPr lang="en-US" dirty="0"/>
              <a:t> </a:t>
            </a:r>
            <a:r>
              <a:rPr lang="en-US" sz="3600" b="1" baseline="30000" dirty="0"/>
              <a:t>5 </a:t>
            </a:r>
            <a:r>
              <a:rPr lang="en-US" sz="3600" dirty="0"/>
              <a:t>For those who live according to the flesh set their minds on the things of the flesh, but those </a:t>
            </a:r>
            <a:r>
              <a:rPr lang="en-US" sz="3600" i="1" dirty="0"/>
              <a:t>who live</a:t>
            </a:r>
            <a:r>
              <a:rPr lang="en-US" sz="3600" dirty="0"/>
              <a:t> according to the Spirit, the things of the Spirit. </a:t>
            </a:r>
            <a:endParaRPr lang="en-US" sz="3600" dirty="0" smtClean="0"/>
          </a:p>
          <a:p>
            <a:pPr marL="0" indent="0">
              <a:buNone/>
            </a:pPr>
            <a:r>
              <a:rPr lang="en-US" sz="3600" b="1" baseline="30000" dirty="0" smtClean="0"/>
              <a:t>6</a:t>
            </a:r>
            <a:r>
              <a:rPr lang="en-US" sz="3600" b="1" baseline="30000" dirty="0"/>
              <a:t> </a:t>
            </a:r>
            <a:r>
              <a:rPr lang="en-US" sz="3600" dirty="0"/>
              <a:t>For to be </a:t>
            </a:r>
            <a:r>
              <a:rPr lang="en-US" sz="3600" dirty="0" smtClean="0"/>
              <a:t>carnally </a:t>
            </a:r>
            <a:r>
              <a:rPr lang="en-US" sz="3600" dirty="0"/>
              <a:t>minded </a:t>
            </a:r>
            <a:r>
              <a:rPr lang="en-US" sz="3600" i="1" dirty="0"/>
              <a:t>is</a:t>
            </a:r>
            <a:r>
              <a:rPr lang="en-US" sz="3600" dirty="0"/>
              <a:t> death, but to be spiritually minded </a:t>
            </a:r>
            <a:r>
              <a:rPr lang="en-US" sz="3600" i="1" dirty="0"/>
              <a:t>is</a:t>
            </a:r>
            <a:r>
              <a:rPr lang="en-US" sz="3600" dirty="0"/>
              <a:t> life and peace. </a:t>
            </a:r>
          </a:p>
        </p:txBody>
      </p:sp>
    </p:spTree>
    <p:extLst>
      <p:ext uri="{BB962C8B-B14F-4D97-AF65-F5344CB8AC3E}">
        <p14:creationId xmlns:p14="http://schemas.microsoft.com/office/powerpoint/2010/main" val="2087464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598569" cy="3649133"/>
          </a:xfrm>
        </p:spPr>
        <p:txBody>
          <a:bodyPr>
            <a:normAutofit lnSpcReduction="10000"/>
          </a:bodyPr>
          <a:lstStyle/>
          <a:p>
            <a:pPr marL="0" indent="0">
              <a:buNone/>
            </a:pPr>
            <a:r>
              <a:rPr lang="en-US" sz="4000" b="1" baseline="30000" dirty="0"/>
              <a:t>7 </a:t>
            </a:r>
            <a:r>
              <a:rPr lang="en-US" sz="4000" dirty="0"/>
              <a:t>Because the carnal mind </a:t>
            </a:r>
            <a:r>
              <a:rPr lang="en-US" sz="4000" i="1" dirty="0"/>
              <a:t>is</a:t>
            </a:r>
            <a:r>
              <a:rPr lang="en-US" sz="4000" dirty="0"/>
              <a:t> enmity against God; for it is not subject to the law of God, nor indeed can be. </a:t>
            </a:r>
            <a:endParaRPr lang="en-US" sz="4000" dirty="0" smtClean="0"/>
          </a:p>
          <a:p>
            <a:pPr marL="0" indent="0">
              <a:buNone/>
            </a:pPr>
            <a:endParaRPr lang="en-US" sz="4000" b="1" baseline="30000" dirty="0" smtClean="0"/>
          </a:p>
          <a:p>
            <a:pPr marL="0" indent="0">
              <a:buNone/>
            </a:pPr>
            <a:r>
              <a:rPr lang="en-US" sz="4000" b="1" baseline="30000" dirty="0" smtClean="0"/>
              <a:t>8</a:t>
            </a:r>
            <a:r>
              <a:rPr lang="en-US" sz="4000" b="1" baseline="30000" dirty="0"/>
              <a:t> </a:t>
            </a:r>
            <a:r>
              <a:rPr lang="en-US" sz="4000" dirty="0"/>
              <a:t>So then, those who are in the flesh cannot please God.</a:t>
            </a:r>
          </a:p>
          <a:p>
            <a:pPr marL="0" indent="0">
              <a:buNone/>
            </a:pPr>
            <a:endParaRPr lang="en-US" dirty="0"/>
          </a:p>
        </p:txBody>
      </p:sp>
    </p:spTree>
    <p:extLst>
      <p:ext uri="{BB962C8B-B14F-4D97-AF65-F5344CB8AC3E}">
        <p14:creationId xmlns:p14="http://schemas.microsoft.com/office/powerpoint/2010/main" val="389157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Swing your Sword</a:t>
            </a:r>
            <a:endParaRPr lang="en-US" dirty="0"/>
          </a:p>
        </p:txBody>
      </p:sp>
      <p:sp>
        <p:nvSpPr>
          <p:cNvPr id="3" name="Content Placeholder 2"/>
          <p:cNvSpPr>
            <a:spLocks noGrp="1"/>
          </p:cNvSpPr>
          <p:nvPr>
            <p:ph idx="1"/>
          </p:nvPr>
        </p:nvSpPr>
        <p:spPr>
          <a:xfrm>
            <a:off x="457200" y="838200"/>
            <a:ext cx="8458200" cy="5715000"/>
          </a:xfrm>
        </p:spPr>
        <p:txBody>
          <a:bodyPr>
            <a:normAutofit lnSpcReduction="10000"/>
          </a:bodyPr>
          <a:lstStyle/>
          <a:p>
            <a:pPr marL="0" indent="0">
              <a:buNone/>
            </a:pPr>
            <a:r>
              <a:rPr lang="en-US" dirty="0" smtClean="0"/>
              <a:t>Isaiah 26:3  “You will keep in ____ ____those whose minds are_____, because they _____in you!”</a:t>
            </a:r>
          </a:p>
          <a:p>
            <a:pPr marL="0" indent="0">
              <a:buNone/>
            </a:pPr>
            <a:r>
              <a:rPr lang="en-US" dirty="0" smtClean="0"/>
              <a:t>1 Timothy 1:7 “God has not given us a ____ of___</a:t>
            </a:r>
          </a:p>
          <a:p>
            <a:pPr marL="0" indent="0">
              <a:buNone/>
            </a:pPr>
            <a:r>
              <a:rPr lang="en-US" dirty="0" smtClean="0"/>
              <a:t>But of ____, _____and ____  _____.”</a:t>
            </a:r>
          </a:p>
          <a:p>
            <a:pPr marL="0" indent="0">
              <a:buNone/>
            </a:pPr>
            <a:r>
              <a:rPr lang="en-US" dirty="0" err="1" smtClean="0"/>
              <a:t>Philipians</a:t>
            </a:r>
            <a:r>
              <a:rPr lang="en-US" dirty="0" smtClean="0"/>
              <a:t> 4:6-7 </a:t>
            </a:r>
          </a:p>
          <a:p>
            <a:pPr marL="0" indent="0">
              <a:buNone/>
            </a:pPr>
            <a:r>
              <a:rPr lang="en-US" dirty="0" smtClean="0"/>
              <a:t>“Do not be ____ about anything, but in every situation, by ____ and ____, with _____, present your ____ to God. And the ____ of ____, which transcends all understanding will ____ your ___ and your ____ in Christ Jesus.”</a:t>
            </a:r>
            <a:endParaRPr lang="en-US" dirty="0"/>
          </a:p>
        </p:txBody>
      </p:sp>
    </p:spTree>
    <p:extLst>
      <p:ext uri="{BB962C8B-B14F-4D97-AF65-F5344CB8AC3E}">
        <p14:creationId xmlns:p14="http://schemas.microsoft.com/office/powerpoint/2010/main" val="918500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991600" cy="3649133"/>
          </a:xfrm>
        </p:spPr>
        <p:txBody>
          <a:bodyPr>
            <a:noAutofit/>
          </a:bodyPr>
          <a:lstStyle/>
          <a:p>
            <a:pPr marL="0" indent="0">
              <a:buNone/>
            </a:pPr>
            <a:r>
              <a:rPr lang="en-US" sz="3600" b="1" baseline="30000" dirty="0">
                <a:latin typeface="system-ui"/>
              </a:rPr>
              <a:t>12 </a:t>
            </a:r>
            <a:r>
              <a:rPr lang="en-US" sz="3600" dirty="0">
                <a:latin typeface="system-ui"/>
              </a:rPr>
              <a:t>Therefore, brethren, we are debtors—not to the flesh, to live according to the flesh. </a:t>
            </a:r>
            <a:endParaRPr lang="en-US" sz="3600" dirty="0" smtClean="0">
              <a:latin typeface="system-ui"/>
            </a:endParaRPr>
          </a:p>
          <a:p>
            <a:pPr marL="0" indent="0">
              <a:buNone/>
            </a:pPr>
            <a:endParaRPr lang="en-US" sz="3600" b="1" baseline="30000" dirty="0" smtClean="0">
              <a:latin typeface="system-ui"/>
            </a:endParaRPr>
          </a:p>
          <a:p>
            <a:pPr marL="0" indent="0">
              <a:buNone/>
            </a:pPr>
            <a:r>
              <a:rPr lang="en-US" sz="3600" b="1" baseline="30000" dirty="0" smtClean="0">
                <a:latin typeface="system-ui"/>
              </a:rPr>
              <a:t>13</a:t>
            </a:r>
            <a:r>
              <a:rPr lang="en-US" sz="3600" b="1" baseline="30000" dirty="0">
                <a:latin typeface="system-ui"/>
              </a:rPr>
              <a:t> </a:t>
            </a:r>
            <a:r>
              <a:rPr lang="en-US" sz="3600" dirty="0">
                <a:latin typeface="system-ui"/>
              </a:rPr>
              <a:t>For if you live according to the flesh you will die; but if by the Spirit you put to death the deeds of the body, you will live. </a:t>
            </a:r>
            <a:endParaRPr lang="en-US" sz="3600" dirty="0" smtClean="0">
              <a:latin typeface="system-ui"/>
            </a:endParaRPr>
          </a:p>
          <a:p>
            <a:pPr marL="0" indent="0">
              <a:buNone/>
            </a:pPr>
            <a:endParaRPr lang="en-US" sz="3600" b="1" baseline="30000" dirty="0" smtClean="0">
              <a:latin typeface="system-ui"/>
            </a:endParaRPr>
          </a:p>
          <a:p>
            <a:pPr marL="0" indent="0">
              <a:buNone/>
            </a:pPr>
            <a:r>
              <a:rPr lang="en-US" sz="3600" b="1" baseline="30000" dirty="0" smtClean="0">
                <a:latin typeface="system-ui"/>
              </a:rPr>
              <a:t>14</a:t>
            </a:r>
            <a:r>
              <a:rPr lang="en-US" sz="3600" b="1" baseline="30000" dirty="0">
                <a:latin typeface="system-ui"/>
              </a:rPr>
              <a:t> </a:t>
            </a:r>
            <a:r>
              <a:rPr lang="en-US" sz="3600" dirty="0">
                <a:latin typeface="system-ui"/>
              </a:rPr>
              <a:t>For as many as are led by the Spirit of God, these are sons of God. </a:t>
            </a:r>
            <a:endParaRPr lang="en-US" sz="3600" dirty="0"/>
          </a:p>
        </p:txBody>
      </p:sp>
    </p:spTree>
    <p:extLst>
      <p:ext uri="{BB962C8B-B14F-4D97-AF65-F5344CB8AC3E}">
        <p14:creationId xmlns:p14="http://schemas.microsoft.com/office/powerpoint/2010/main" val="1695487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14408" y="2142072"/>
            <a:ext cx="8248592" cy="3649133"/>
          </a:xfrm>
        </p:spPr>
        <p:txBody>
          <a:bodyPr>
            <a:normAutofit/>
          </a:bodyPr>
          <a:lstStyle/>
          <a:p>
            <a:pPr marL="0" indent="0">
              <a:buNone/>
            </a:pPr>
            <a:r>
              <a:rPr lang="en-US" sz="4000" b="1" baseline="30000" dirty="0">
                <a:latin typeface="system-ui"/>
              </a:rPr>
              <a:t>15 </a:t>
            </a:r>
            <a:r>
              <a:rPr lang="en-US" sz="4000" dirty="0">
                <a:latin typeface="system-ui"/>
              </a:rPr>
              <a:t>For you did not receive the spirit of bondage again to fear, but you received the Spirit of adoption by whom we cry out, “Abba</a:t>
            </a:r>
            <a:r>
              <a:rPr lang="en-US" sz="4000" dirty="0" smtClean="0">
                <a:latin typeface="system-ui"/>
              </a:rPr>
              <a:t>,</a:t>
            </a:r>
            <a:r>
              <a:rPr lang="en-US" sz="4000" dirty="0">
                <a:latin typeface="system-ui"/>
              </a:rPr>
              <a:t> Father.” </a:t>
            </a:r>
            <a:endParaRPr lang="en-US" sz="4000" dirty="0"/>
          </a:p>
        </p:txBody>
      </p:sp>
    </p:spTree>
    <p:extLst>
      <p:ext uri="{BB962C8B-B14F-4D97-AF65-F5344CB8AC3E}">
        <p14:creationId xmlns:p14="http://schemas.microsoft.com/office/powerpoint/2010/main" val="28610162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7598569" cy="4953000"/>
          </a:xfrm>
        </p:spPr>
        <p:txBody>
          <a:bodyPr>
            <a:normAutofit fontScale="92500"/>
          </a:bodyPr>
          <a:lstStyle/>
          <a:p>
            <a:pPr marL="0" indent="0">
              <a:buNone/>
            </a:pPr>
            <a:r>
              <a:rPr lang="en-US" sz="4000" b="1" baseline="30000" dirty="0">
                <a:latin typeface="system-ui"/>
              </a:rPr>
              <a:t>16 </a:t>
            </a:r>
            <a:r>
              <a:rPr lang="en-US" sz="4000" dirty="0">
                <a:latin typeface="system-ui"/>
              </a:rPr>
              <a:t>The Spirit Himself bears witness with our spirit that we are children of God, </a:t>
            </a:r>
            <a:endParaRPr lang="en-US" sz="4000" dirty="0" smtClean="0">
              <a:latin typeface="system-ui"/>
            </a:endParaRPr>
          </a:p>
          <a:p>
            <a:pPr marL="0" indent="0">
              <a:buNone/>
            </a:pPr>
            <a:endParaRPr lang="en-US" sz="4000" b="1" baseline="30000" dirty="0">
              <a:latin typeface="system-ui"/>
            </a:endParaRPr>
          </a:p>
          <a:p>
            <a:pPr marL="0" indent="0">
              <a:buNone/>
            </a:pPr>
            <a:r>
              <a:rPr lang="en-US" sz="4000" b="1" baseline="30000" dirty="0" smtClean="0">
                <a:latin typeface="system-ui"/>
              </a:rPr>
              <a:t>17</a:t>
            </a:r>
            <a:r>
              <a:rPr lang="en-US" sz="4000" b="1" baseline="30000" dirty="0">
                <a:latin typeface="system-ui"/>
              </a:rPr>
              <a:t> </a:t>
            </a:r>
            <a:r>
              <a:rPr lang="en-US" sz="4000" dirty="0">
                <a:latin typeface="system-ui"/>
              </a:rPr>
              <a:t>and if children, then heirs—heirs of God and joint heirs with Christ, if indeed we suffer with </a:t>
            </a:r>
            <a:r>
              <a:rPr lang="en-US" sz="4000" i="1" dirty="0">
                <a:latin typeface="system-ui"/>
              </a:rPr>
              <a:t>Him,</a:t>
            </a:r>
            <a:r>
              <a:rPr lang="en-US" sz="4000" dirty="0">
                <a:latin typeface="system-ui"/>
              </a:rPr>
              <a:t> that we may also be glorified together.</a:t>
            </a:r>
            <a:endParaRPr lang="en-US" sz="4000" dirty="0"/>
          </a:p>
          <a:p>
            <a:pPr marL="0" indent="0">
              <a:buNone/>
            </a:pPr>
            <a:endParaRPr lang="en-US" dirty="0"/>
          </a:p>
        </p:txBody>
      </p:sp>
      <p:sp>
        <p:nvSpPr>
          <p:cNvPr id="2" name="TextBox 1"/>
          <p:cNvSpPr txBox="1"/>
          <p:nvPr/>
        </p:nvSpPr>
        <p:spPr>
          <a:xfrm>
            <a:off x="1828800" y="5791200"/>
            <a:ext cx="4114800" cy="707886"/>
          </a:xfrm>
          <a:prstGeom prst="rect">
            <a:avLst/>
          </a:prstGeom>
          <a:noFill/>
        </p:spPr>
        <p:txBody>
          <a:bodyPr wrap="square" rtlCol="0">
            <a:spAutoFit/>
          </a:bodyPr>
          <a:lstStyle/>
          <a:p>
            <a:r>
              <a:rPr lang="en-US" sz="4000" dirty="0" smtClean="0">
                <a:solidFill>
                  <a:srgbClr val="00B0F0"/>
                </a:solidFill>
              </a:rPr>
              <a:t>Unclaimed Assets?</a:t>
            </a:r>
            <a:endParaRPr lang="en-US" sz="4000" dirty="0">
              <a:solidFill>
                <a:srgbClr val="00B0F0"/>
              </a:solidFill>
            </a:endParaRPr>
          </a:p>
        </p:txBody>
      </p:sp>
    </p:spTree>
    <p:extLst>
      <p:ext uri="{BB962C8B-B14F-4D97-AF65-F5344CB8AC3E}">
        <p14:creationId xmlns:p14="http://schemas.microsoft.com/office/powerpoint/2010/main" val="26604327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FFC000"/>
                </a:solidFill>
              </a:rPr>
              <a:t>Job 3:25  </a:t>
            </a:r>
            <a:r>
              <a:rPr lang="en-US" sz="4400" dirty="0">
                <a:solidFill>
                  <a:srgbClr val="FFC000"/>
                </a:solidFill>
              </a:rPr>
              <a:t/>
            </a:r>
            <a:br>
              <a:rPr lang="en-US" sz="4400" dirty="0">
                <a:solidFill>
                  <a:srgbClr val="FFC000"/>
                </a:solidFill>
              </a:rPr>
            </a:br>
            <a:endParaRPr lang="en-US" sz="4400" dirty="0">
              <a:solidFill>
                <a:srgbClr val="FFC000"/>
              </a:solidFill>
            </a:endParaRPr>
          </a:p>
        </p:txBody>
      </p:sp>
      <p:sp>
        <p:nvSpPr>
          <p:cNvPr id="3" name="Content Placeholder 2"/>
          <p:cNvSpPr>
            <a:spLocks noGrp="1"/>
          </p:cNvSpPr>
          <p:nvPr>
            <p:ph idx="1"/>
          </p:nvPr>
        </p:nvSpPr>
        <p:spPr/>
        <p:txBody>
          <a:bodyPr/>
          <a:lstStyle/>
          <a:p>
            <a:pPr marL="0" indent="0">
              <a:buNone/>
            </a:pPr>
            <a:r>
              <a:rPr lang="en-US" b="1" dirty="0"/>
              <a:t> </a:t>
            </a:r>
            <a:endParaRPr lang="en-US" dirty="0"/>
          </a:p>
          <a:p>
            <a:pPr marL="0" indent="0">
              <a:buNone/>
            </a:pPr>
            <a:r>
              <a:rPr lang="en-US" sz="4400" b="1" dirty="0" smtClean="0"/>
              <a:t>“What </a:t>
            </a:r>
            <a:r>
              <a:rPr lang="en-US" sz="4400" b="1" dirty="0"/>
              <a:t>I always feared has happened to me.</a:t>
            </a:r>
            <a:br>
              <a:rPr lang="en-US" sz="4400" b="1" dirty="0"/>
            </a:br>
            <a:r>
              <a:rPr lang="en-US" sz="4400" b="1" dirty="0"/>
              <a:t>    What I dreaded has come true</a:t>
            </a:r>
            <a:r>
              <a:rPr lang="en-US" sz="4400" b="1" dirty="0" smtClean="0"/>
              <a:t>.”</a:t>
            </a:r>
            <a:endParaRPr lang="en-US" sz="4400" dirty="0"/>
          </a:p>
        </p:txBody>
      </p:sp>
    </p:spTree>
    <p:extLst>
      <p:ext uri="{BB962C8B-B14F-4D97-AF65-F5344CB8AC3E}">
        <p14:creationId xmlns:p14="http://schemas.microsoft.com/office/powerpoint/2010/main" val="197205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27300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effectLst>
                  <a:outerShdw blurRad="38100" dist="38100" dir="2700000" algn="tl">
                    <a:srgbClr val="000000">
                      <a:alpha val="43137"/>
                    </a:srgbClr>
                  </a:outerShdw>
                </a:effectLst>
              </a:rPr>
              <a:t>Proverbs 13:12</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000" b="1" dirty="0"/>
              <a:t>Hope</a:t>
            </a:r>
            <a:r>
              <a:rPr lang="en-US" sz="4000" dirty="0"/>
              <a:t> </a:t>
            </a:r>
            <a:r>
              <a:rPr lang="en-US" sz="4000" b="1" dirty="0"/>
              <a:t>deferred</a:t>
            </a:r>
            <a:r>
              <a:rPr lang="en-US" sz="4000" dirty="0"/>
              <a:t> makes the heart sick, but a desire fulfilled is a tree of life.</a:t>
            </a:r>
          </a:p>
        </p:txBody>
      </p:sp>
    </p:spTree>
    <p:extLst>
      <p:ext uri="{BB962C8B-B14F-4D97-AF65-F5344CB8AC3E}">
        <p14:creationId xmlns:p14="http://schemas.microsoft.com/office/powerpoint/2010/main" val="2254241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Job 3:25</a:t>
            </a:r>
            <a:endParaRPr lang="en-US" b="1" dirty="0">
              <a:solidFill>
                <a:srgbClr val="FFC000"/>
              </a:solidFill>
            </a:endParaRPr>
          </a:p>
        </p:txBody>
      </p:sp>
      <p:sp>
        <p:nvSpPr>
          <p:cNvPr id="3" name="Content Placeholder 2"/>
          <p:cNvSpPr>
            <a:spLocks noGrp="1"/>
          </p:cNvSpPr>
          <p:nvPr>
            <p:ph idx="1"/>
          </p:nvPr>
        </p:nvSpPr>
        <p:spPr>
          <a:xfrm>
            <a:off x="609600" y="1676400"/>
            <a:ext cx="8229600" cy="3048000"/>
          </a:xfrm>
        </p:spPr>
        <p:txBody>
          <a:bodyPr>
            <a:normAutofit/>
          </a:bodyPr>
          <a:lstStyle/>
          <a:p>
            <a:pPr marL="0" indent="0">
              <a:buNone/>
            </a:pPr>
            <a:r>
              <a:rPr lang="en-US" sz="3600" dirty="0"/>
              <a:t>What I always feared has happened to me.</a:t>
            </a:r>
            <a:br>
              <a:rPr lang="en-US" sz="3600" dirty="0"/>
            </a:br>
            <a:r>
              <a:rPr lang="en-US" sz="3600" dirty="0"/>
              <a:t>    What I dreaded has come true.</a:t>
            </a:r>
          </a:p>
        </p:txBody>
      </p:sp>
    </p:spTree>
    <p:extLst>
      <p:ext uri="{BB962C8B-B14F-4D97-AF65-F5344CB8AC3E}">
        <p14:creationId xmlns:p14="http://schemas.microsoft.com/office/powerpoint/2010/main" val="3627003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598569" cy="1456267"/>
          </a:xfrm>
        </p:spPr>
        <p:txBody>
          <a:bodyPr/>
          <a:lstStyle/>
          <a:p>
            <a:r>
              <a:rPr lang="en-US" b="1" dirty="0" smtClean="0">
                <a:solidFill>
                  <a:srgbClr val="FFC000"/>
                </a:solidFill>
                <a:effectLst>
                  <a:outerShdw blurRad="38100" dist="38100" dir="2700000" algn="tl">
                    <a:srgbClr val="000000">
                      <a:alpha val="43137"/>
                    </a:srgbClr>
                  </a:outerShdw>
                </a:effectLst>
              </a:rPr>
              <a:t>1 Chronicles 4:9-10</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828800"/>
            <a:ext cx="8839200" cy="3649133"/>
          </a:xfrm>
        </p:spPr>
        <p:txBody>
          <a:bodyPr>
            <a:noAutofit/>
          </a:bodyPr>
          <a:lstStyle/>
          <a:p>
            <a:pPr marL="0" indent="0">
              <a:buNone/>
            </a:pPr>
            <a:r>
              <a:rPr lang="en-US" sz="3600" b="1" baseline="30000" dirty="0"/>
              <a:t>9 </a:t>
            </a:r>
            <a:r>
              <a:rPr lang="en-US" sz="3600" dirty="0"/>
              <a:t>There was a man named </a:t>
            </a:r>
            <a:r>
              <a:rPr lang="en-US" sz="3600" dirty="0" err="1"/>
              <a:t>Jabez</a:t>
            </a:r>
            <a:r>
              <a:rPr lang="en-US" sz="3600" dirty="0"/>
              <a:t> who was more honorable than any of his brothers. His mother named him </a:t>
            </a:r>
            <a:r>
              <a:rPr lang="en-US" sz="3600" dirty="0" err="1" smtClean="0"/>
              <a:t>Jabez</a:t>
            </a:r>
            <a:r>
              <a:rPr lang="en-US" sz="3600" dirty="0"/>
              <a:t> because his birth had been so painful. </a:t>
            </a:r>
            <a:r>
              <a:rPr lang="en-US" sz="3600" b="1" baseline="30000" dirty="0"/>
              <a:t>10 </a:t>
            </a:r>
            <a:r>
              <a:rPr lang="en-US" sz="3600" dirty="0"/>
              <a:t>He was the one who prayed to the God of Israel, “Oh, that you would bless me and expand my territory! Please be with me in all that I do, and keep me from all trouble and pain!” And God granted him his request.</a:t>
            </a:r>
          </a:p>
        </p:txBody>
      </p:sp>
      <p:sp>
        <p:nvSpPr>
          <p:cNvPr id="4" name="TextBox 3"/>
          <p:cNvSpPr txBox="1"/>
          <p:nvPr/>
        </p:nvSpPr>
        <p:spPr>
          <a:xfrm>
            <a:off x="1371600" y="6111269"/>
            <a:ext cx="5410200" cy="523220"/>
          </a:xfrm>
          <a:prstGeom prst="rect">
            <a:avLst/>
          </a:prstGeom>
          <a:noFill/>
        </p:spPr>
        <p:txBody>
          <a:bodyPr wrap="square" rtlCol="0">
            <a:spAutoFit/>
          </a:bodyPr>
          <a:lstStyle/>
          <a:p>
            <a:r>
              <a:rPr lang="en-US" sz="2800" dirty="0" err="1" smtClean="0">
                <a:solidFill>
                  <a:srgbClr val="FFFF00"/>
                </a:solidFill>
              </a:rPr>
              <a:t>Jabez</a:t>
            </a:r>
            <a:r>
              <a:rPr lang="en-US" sz="2800" dirty="0" smtClean="0">
                <a:solidFill>
                  <a:srgbClr val="FFFF00"/>
                </a:solidFill>
              </a:rPr>
              <a:t>-</a:t>
            </a:r>
            <a:r>
              <a:rPr lang="en-US" sz="2800" dirty="0" smtClean="0">
                <a:solidFill>
                  <a:srgbClr val="00B0F0"/>
                </a:solidFill>
              </a:rPr>
              <a:t> “Sorrowful” or “born in pain”</a:t>
            </a:r>
            <a:endParaRPr lang="en-US" sz="2800" dirty="0">
              <a:solidFill>
                <a:srgbClr val="00B0F0"/>
              </a:solidFill>
            </a:endParaRPr>
          </a:p>
        </p:txBody>
      </p:sp>
    </p:spTree>
    <p:extLst>
      <p:ext uri="{BB962C8B-B14F-4D97-AF65-F5344CB8AC3E}">
        <p14:creationId xmlns:p14="http://schemas.microsoft.com/office/powerpoint/2010/main" val="32186369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686800" cy="3649133"/>
          </a:xfrm>
        </p:spPr>
        <p:txBody>
          <a:bodyPr>
            <a:noAutofit/>
          </a:bodyPr>
          <a:lstStyle/>
          <a:p>
            <a:pPr marL="0" indent="0">
              <a:buNone/>
            </a:pPr>
            <a:r>
              <a:rPr lang="en-US" sz="2800" dirty="0" smtClean="0"/>
              <a:t>In the prophetic timeline, God has initiated a move that entails judgement and harvest. Judgement of Sin, the world and the Devil and an end-time harvest of righteousness.  We are living in the most exciting days as we sense the culmination of all things is nearer now than when we first believed.  The Suddenness of God’s activity will take us by surprise.  Especially since we’ve been living in a “Hope Deferment” reality for so long. Your prayers are being answered. Your perseverance is proving to be your greatest character quality and gift as you hold on to what you have- your faith. </a:t>
            </a:r>
          </a:p>
          <a:p>
            <a:pPr marL="0" indent="0">
              <a:buNone/>
            </a:pPr>
            <a:r>
              <a:rPr lang="en-US" sz="2800" dirty="0" smtClean="0"/>
              <a:t>You are about to be blind-sided by a miracle and many miracles. This timeline is not dictated by current events. It has been written long ago. </a:t>
            </a:r>
            <a:endParaRPr lang="en-US" sz="2800" dirty="0"/>
          </a:p>
        </p:txBody>
      </p:sp>
    </p:spTree>
    <p:extLst>
      <p:ext uri="{BB962C8B-B14F-4D97-AF65-F5344CB8AC3E}">
        <p14:creationId xmlns:p14="http://schemas.microsoft.com/office/powerpoint/2010/main" val="23137635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4000" b="1" dirty="0">
              <a:solidFill>
                <a:srgbClr val="E9C40D"/>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295400"/>
            <a:ext cx="7598569" cy="3649133"/>
          </a:xfrm>
        </p:spPr>
        <p:txBody>
          <a:bodyPr>
            <a:noAutofit/>
          </a:bodyPr>
          <a:lstStyle/>
          <a:p>
            <a:pPr marL="0" indent="0">
              <a:buNone/>
            </a:pPr>
            <a:r>
              <a:rPr lang="en-US" sz="4000" dirty="0">
                <a:effectLst>
                  <a:outerShdw blurRad="38100" dist="38100" dir="2700000" algn="tl">
                    <a:srgbClr val="000000">
                      <a:alpha val="43137"/>
                    </a:srgbClr>
                  </a:outerShdw>
                </a:effectLst>
              </a:rPr>
              <a:t>I foretold the former things long ago,</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    my mouth announced them and I made them known;</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    then suddenly I acted, and they came to pass.</a:t>
            </a:r>
          </a:p>
        </p:txBody>
      </p:sp>
      <p:sp>
        <p:nvSpPr>
          <p:cNvPr id="4" name="TextBox 3"/>
          <p:cNvSpPr txBox="1"/>
          <p:nvPr/>
        </p:nvSpPr>
        <p:spPr>
          <a:xfrm>
            <a:off x="1066800" y="5791200"/>
            <a:ext cx="5486400" cy="707886"/>
          </a:xfrm>
          <a:prstGeom prst="rect">
            <a:avLst/>
          </a:prstGeom>
          <a:noFill/>
        </p:spPr>
        <p:txBody>
          <a:bodyPr wrap="square" rtlCol="0">
            <a:spAutoFit/>
          </a:bodyPr>
          <a:lstStyle/>
          <a:p>
            <a:r>
              <a:rPr lang="en-US" sz="4000" dirty="0" smtClean="0">
                <a:solidFill>
                  <a:srgbClr val="FFC000"/>
                </a:solidFill>
                <a:effectLst>
                  <a:outerShdw blurRad="38100" dist="38100" dir="2700000" algn="tl">
                    <a:srgbClr val="000000">
                      <a:alpha val="43137"/>
                    </a:srgbClr>
                  </a:outerShdw>
                </a:effectLst>
              </a:rPr>
              <a:t>Isaiah 48:3</a:t>
            </a:r>
            <a:endParaRPr lang="en-US" sz="40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4777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Swing your Sword</a:t>
            </a:r>
            <a:endParaRPr lang="en-US" dirty="0"/>
          </a:p>
        </p:txBody>
      </p:sp>
      <p:sp>
        <p:nvSpPr>
          <p:cNvPr id="3" name="Content Placeholder 2"/>
          <p:cNvSpPr>
            <a:spLocks noGrp="1"/>
          </p:cNvSpPr>
          <p:nvPr>
            <p:ph idx="1"/>
          </p:nvPr>
        </p:nvSpPr>
        <p:spPr>
          <a:xfrm>
            <a:off x="457200" y="838200"/>
            <a:ext cx="8458200" cy="5715000"/>
          </a:xfrm>
        </p:spPr>
        <p:txBody>
          <a:bodyPr>
            <a:normAutofit fontScale="92500"/>
          </a:bodyPr>
          <a:lstStyle/>
          <a:p>
            <a:pPr marL="0" indent="0">
              <a:buNone/>
            </a:pPr>
            <a:r>
              <a:rPr lang="en-US" dirty="0" smtClean="0"/>
              <a:t>Isaiah 26:3  “You will keep in </a:t>
            </a:r>
            <a:r>
              <a:rPr lang="en-US" dirty="0" smtClean="0">
                <a:solidFill>
                  <a:srgbClr val="00B0F0"/>
                </a:solidFill>
              </a:rPr>
              <a:t>perfect peace </a:t>
            </a:r>
            <a:r>
              <a:rPr lang="en-US" dirty="0" smtClean="0"/>
              <a:t>those whose minds are </a:t>
            </a:r>
            <a:r>
              <a:rPr lang="en-US" dirty="0" smtClean="0">
                <a:solidFill>
                  <a:srgbClr val="00B0F0"/>
                </a:solidFill>
              </a:rPr>
              <a:t>steadfast</a:t>
            </a:r>
            <a:r>
              <a:rPr lang="en-US" dirty="0" smtClean="0"/>
              <a:t>, because they </a:t>
            </a:r>
            <a:r>
              <a:rPr lang="en-US" dirty="0" smtClean="0">
                <a:solidFill>
                  <a:srgbClr val="00B0F0"/>
                </a:solidFill>
              </a:rPr>
              <a:t>trust</a:t>
            </a:r>
            <a:r>
              <a:rPr lang="en-US" dirty="0" smtClean="0"/>
              <a:t> in you!”</a:t>
            </a:r>
          </a:p>
          <a:p>
            <a:pPr marL="0" indent="0">
              <a:buNone/>
            </a:pPr>
            <a:r>
              <a:rPr lang="en-US" dirty="0" smtClean="0"/>
              <a:t>1 Timothy 1:7 “God has not given us a </a:t>
            </a:r>
            <a:r>
              <a:rPr lang="en-US" dirty="0" smtClean="0">
                <a:solidFill>
                  <a:srgbClr val="00B0F0"/>
                </a:solidFill>
              </a:rPr>
              <a:t>spirit</a:t>
            </a:r>
            <a:r>
              <a:rPr lang="en-US" dirty="0" smtClean="0"/>
              <a:t> of </a:t>
            </a:r>
            <a:r>
              <a:rPr lang="en-US" dirty="0" smtClean="0">
                <a:solidFill>
                  <a:srgbClr val="00B0F0"/>
                </a:solidFill>
              </a:rPr>
              <a:t>fear</a:t>
            </a:r>
          </a:p>
          <a:p>
            <a:pPr marL="0" indent="0">
              <a:buNone/>
            </a:pPr>
            <a:r>
              <a:rPr lang="en-US" dirty="0" smtClean="0"/>
              <a:t>But of </a:t>
            </a:r>
            <a:r>
              <a:rPr lang="en-US" dirty="0" smtClean="0">
                <a:solidFill>
                  <a:srgbClr val="00B0F0"/>
                </a:solidFill>
              </a:rPr>
              <a:t>power</a:t>
            </a:r>
            <a:r>
              <a:rPr lang="en-US" dirty="0" smtClean="0"/>
              <a:t>, </a:t>
            </a:r>
            <a:r>
              <a:rPr lang="en-US" dirty="0" smtClean="0">
                <a:solidFill>
                  <a:srgbClr val="00B0F0"/>
                </a:solidFill>
              </a:rPr>
              <a:t>love</a:t>
            </a:r>
            <a:r>
              <a:rPr lang="en-US" dirty="0" smtClean="0"/>
              <a:t>, and </a:t>
            </a:r>
            <a:r>
              <a:rPr lang="en-US" dirty="0" smtClean="0">
                <a:solidFill>
                  <a:srgbClr val="00B0F0"/>
                </a:solidFill>
              </a:rPr>
              <a:t>self-discipline</a:t>
            </a:r>
            <a:r>
              <a:rPr lang="en-US" dirty="0" smtClean="0"/>
              <a:t>.”</a:t>
            </a:r>
          </a:p>
          <a:p>
            <a:pPr marL="0" indent="0">
              <a:buNone/>
            </a:pPr>
            <a:r>
              <a:rPr lang="en-US" dirty="0" err="1" smtClean="0"/>
              <a:t>Philipians</a:t>
            </a:r>
            <a:r>
              <a:rPr lang="en-US" dirty="0" smtClean="0"/>
              <a:t> 4:6-7 </a:t>
            </a:r>
          </a:p>
          <a:p>
            <a:pPr marL="0" indent="0">
              <a:buNone/>
            </a:pPr>
            <a:r>
              <a:rPr lang="en-US" dirty="0" smtClean="0"/>
              <a:t>“Do not be </a:t>
            </a:r>
            <a:r>
              <a:rPr lang="en-US" dirty="0" smtClean="0">
                <a:solidFill>
                  <a:srgbClr val="00B0F0"/>
                </a:solidFill>
              </a:rPr>
              <a:t>anxious</a:t>
            </a:r>
            <a:r>
              <a:rPr lang="en-US" dirty="0" smtClean="0"/>
              <a:t> about anything, but in every situation, by </a:t>
            </a:r>
            <a:r>
              <a:rPr lang="en-US" dirty="0" smtClean="0">
                <a:solidFill>
                  <a:srgbClr val="00B0F0"/>
                </a:solidFill>
              </a:rPr>
              <a:t>prayer</a:t>
            </a:r>
            <a:r>
              <a:rPr lang="en-US" dirty="0" smtClean="0"/>
              <a:t> and </a:t>
            </a:r>
            <a:r>
              <a:rPr lang="en-US" dirty="0" smtClean="0">
                <a:solidFill>
                  <a:srgbClr val="00B0F0"/>
                </a:solidFill>
              </a:rPr>
              <a:t>petition</a:t>
            </a:r>
            <a:r>
              <a:rPr lang="en-US" dirty="0" smtClean="0"/>
              <a:t>, with </a:t>
            </a:r>
            <a:r>
              <a:rPr lang="en-US" dirty="0" smtClean="0">
                <a:solidFill>
                  <a:srgbClr val="00B0F0"/>
                </a:solidFill>
              </a:rPr>
              <a:t>thanksgiving</a:t>
            </a:r>
            <a:r>
              <a:rPr lang="en-US" dirty="0" smtClean="0"/>
              <a:t>, present your </a:t>
            </a:r>
            <a:r>
              <a:rPr lang="en-US" dirty="0" smtClean="0">
                <a:solidFill>
                  <a:srgbClr val="00B0F0"/>
                </a:solidFill>
              </a:rPr>
              <a:t>requests</a:t>
            </a:r>
            <a:r>
              <a:rPr lang="en-US" dirty="0" smtClean="0"/>
              <a:t> to God. And the </a:t>
            </a:r>
            <a:r>
              <a:rPr lang="en-US" dirty="0" smtClean="0">
                <a:solidFill>
                  <a:srgbClr val="00B0F0"/>
                </a:solidFill>
              </a:rPr>
              <a:t>peace</a:t>
            </a:r>
            <a:r>
              <a:rPr lang="en-US" dirty="0" smtClean="0"/>
              <a:t> of </a:t>
            </a:r>
            <a:r>
              <a:rPr lang="en-US" dirty="0" smtClean="0">
                <a:solidFill>
                  <a:srgbClr val="00B0F0"/>
                </a:solidFill>
              </a:rPr>
              <a:t>God</a:t>
            </a:r>
            <a:r>
              <a:rPr lang="en-US" dirty="0" smtClean="0"/>
              <a:t>, which transcends all understanding will </a:t>
            </a:r>
            <a:r>
              <a:rPr lang="en-US" dirty="0" smtClean="0">
                <a:solidFill>
                  <a:srgbClr val="00B0F0"/>
                </a:solidFill>
              </a:rPr>
              <a:t>guard</a:t>
            </a:r>
            <a:r>
              <a:rPr lang="en-US" dirty="0" smtClean="0"/>
              <a:t> your </a:t>
            </a:r>
            <a:r>
              <a:rPr lang="en-US" dirty="0" smtClean="0">
                <a:solidFill>
                  <a:srgbClr val="00B0F0"/>
                </a:solidFill>
              </a:rPr>
              <a:t>heart</a:t>
            </a:r>
            <a:r>
              <a:rPr lang="en-US" dirty="0" smtClean="0"/>
              <a:t> and your </a:t>
            </a:r>
            <a:r>
              <a:rPr lang="en-US" dirty="0" smtClean="0">
                <a:solidFill>
                  <a:srgbClr val="00B0F0"/>
                </a:solidFill>
              </a:rPr>
              <a:t>mind</a:t>
            </a:r>
            <a:r>
              <a:rPr lang="en-US" dirty="0" smtClean="0"/>
              <a:t> in Christ Jesus.”</a:t>
            </a:r>
            <a:endParaRPr lang="en-US" dirty="0"/>
          </a:p>
        </p:txBody>
      </p:sp>
    </p:spTree>
    <p:extLst>
      <p:ext uri="{BB962C8B-B14F-4D97-AF65-F5344CB8AC3E}">
        <p14:creationId xmlns:p14="http://schemas.microsoft.com/office/powerpoint/2010/main" val="32935295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4400" b="1" dirty="0" err="1" smtClean="0">
                <a:solidFill>
                  <a:srgbClr val="FFC000"/>
                </a:solidFill>
                <a:effectLst>
                  <a:outerShdw blurRad="38100" dist="38100" dir="2700000" algn="tl">
                    <a:srgbClr val="000000">
                      <a:alpha val="43137"/>
                    </a:srgbClr>
                  </a:outerShdw>
                </a:effectLst>
              </a:rPr>
              <a:t>Habakuk</a:t>
            </a:r>
            <a:r>
              <a:rPr lang="en-US" sz="4400" b="1" dirty="0" smtClean="0">
                <a:solidFill>
                  <a:srgbClr val="FFC000"/>
                </a:solidFill>
                <a:effectLst>
                  <a:outerShdw blurRad="38100" dist="38100" dir="2700000" algn="tl">
                    <a:srgbClr val="000000">
                      <a:alpha val="43137"/>
                    </a:srgbClr>
                  </a:outerShdw>
                </a:effectLst>
              </a:rPr>
              <a:t> 2:3  </a:t>
            </a:r>
          </a:p>
          <a:p>
            <a:pPr marL="0" indent="0">
              <a:buNone/>
            </a:pPr>
            <a:r>
              <a:rPr lang="en-US" sz="4400" dirty="0" smtClean="0"/>
              <a:t>For </a:t>
            </a:r>
            <a:r>
              <a:rPr lang="en-US" sz="4400" dirty="0"/>
              <a:t>the revelation awaits an appointed time;</a:t>
            </a:r>
            <a:br>
              <a:rPr lang="en-US" sz="4400" dirty="0"/>
            </a:br>
            <a:r>
              <a:rPr lang="en-US" sz="4400" dirty="0"/>
              <a:t>    it speaks of the end</a:t>
            </a:r>
            <a:br>
              <a:rPr lang="en-US" sz="4400" dirty="0"/>
            </a:br>
            <a:r>
              <a:rPr lang="en-US" sz="4400" dirty="0"/>
              <a:t>    and will not prove false.</a:t>
            </a:r>
            <a:br>
              <a:rPr lang="en-US" sz="4400" dirty="0"/>
            </a:br>
            <a:r>
              <a:rPr lang="en-US" sz="4400" dirty="0"/>
              <a:t>Though it linger, wait for it;</a:t>
            </a:r>
            <a:br>
              <a:rPr lang="en-US" sz="4400" dirty="0"/>
            </a:br>
            <a:r>
              <a:rPr lang="en-US" sz="4400" dirty="0"/>
              <a:t>    </a:t>
            </a:r>
            <a:r>
              <a:rPr lang="en-US" sz="4400" dirty="0" smtClean="0"/>
              <a:t>it</a:t>
            </a:r>
            <a:r>
              <a:rPr lang="en-US" sz="4400" baseline="30000" dirty="0"/>
              <a:t> </a:t>
            </a:r>
            <a:r>
              <a:rPr lang="en-US" sz="4400" dirty="0" smtClean="0"/>
              <a:t>will </a:t>
            </a:r>
            <a:r>
              <a:rPr lang="en-US" sz="4400" dirty="0"/>
              <a:t>certainly come</a:t>
            </a:r>
            <a:br>
              <a:rPr lang="en-US" sz="4400" dirty="0"/>
            </a:br>
            <a:r>
              <a:rPr lang="en-US" sz="4400" dirty="0"/>
              <a:t>    and will not delay.</a:t>
            </a:r>
          </a:p>
        </p:txBody>
      </p:sp>
    </p:spTree>
    <p:extLst>
      <p:ext uri="{BB962C8B-B14F-4D97-AF65-F5344CB8AC3E}">
        <p14:creationId xmlns:p14="http://schemas.microsoft.com/office/powerpoint/2010/main" val="29655164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Colossians 1:21-23</a:t>
            </a:r>
            <a:endParaRPr lang="en-US" b="1" dirty="0">
              <a:solidFill>
                <a:srgbClr val="FFC000"/>
              </a:solidFill>
            </a:endParaRPr>
          </a:p>
        </p:txBody>
      </p:sp>
      <p:sp>
        <p:nvSpPr>
          <p:cNvPr id="3" name="Content Placeholder 2"/>
          <p:cNvSpPr>
            <a:spLocks noGrp="1"/>
          </p:cNvSpPr>
          <p:nvPr>
            <p:ph idx="1"/>
          </p:nvPr>
        </p:nvSpPr>
        <p:spPr>
          <a:xfrm>
            <a:off x="514408" y="2142072"/>
            <a:ext cx="8400992" cy="3649133"/>
          </a:xfrm>
        </p:spPr>
        <p:txBody>
          <a:bodyPr>
            <a:noAutofit/>
          </a:bodyPr>
          <a:lstStyle/>
          <a:p>
            <a:pPr marL="0" indent="0">
              <a:buNone/>
            </a:pPr>
            <a:r>
              <a:rPr lang="en-US" sz="3600" b="1" baseline="30000" dirty="0"/>
              <a:t>21 </a:t>
            </a:r>
            <a:r>
              <a:rPr lang="en-US" sz="3600" dirty="0"/>
              <a:t>Once you were alienated from God and were enemies in your minds because </a:t>
            </a:r>
            <a:r>
              <a:rPr lang="en-US" sz="3600" dirty="0" smtClean="0"/>
              <a:t>of</a:t>
            </a:r>
            <a:r>
              <a:rPr lang="en-US" sz="3600" dirty="0"/>
              <a:t> your evil behavior. </a:t>
            </a:r>
            <a:r>
              <a:rPr lang="en-US" sz="3600" b="1" baseline="30000" dirty="0"/>
              <a:t>22 </a:t>
            </a:r>
            <a:r>
              <a:rPr lang="en-US" sz="3600" dirty="0"/>
              <a:t>But now he has reconciled you by Christ’s physical body through death to present you holy in his sight, without blemish and free from accusation</a:t>
            </a:r>
            <a:r>
              <a:rPr lang="en-US" sz="3600" dirty="0" smtClean="0"/>
              <a:t>—</a:t>
            </a:r>
            <a:endParaRPr lang="en-US" sz="3600" dirty="0"/>
          </a:p>
        </p:txBody>
      </p:sp>
    </p:spTree>
    <p:extLst>
      <p:ext uri="{BB962C8B-B14F-4D97-AF65-F5344CB8AC3E}">
        <p14:creationId xmlns:p14="http://schemas.microsoft.com/office/powerpoint/2010/main" val="31981860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4400" b="1" baseline="30000" dirty="0"/>
              <a:t>23 </a:t>
            </a:r>
            <a:r>
              <a:rPr lang="en-US" sz="4400" dirty="0"/>
              <a:t>if you continue in your faith, established and firm, and do not move from the hope held out in the gospel.</a:t>
            </a:r>
          </a:p>
          <a:p>
            <a:pPr marL="0" indent="0">
              <a:buNone/>
            </a:pPr>
            <a:endParaRPr lang="en-US" dirty="0"/>
          </a:p>
        </p:txBody>
      </p:sp>
    </p:spTree>
    <p:extLst>
      <p:ext uri="{BB962C8B-B14F-4D97-AF65-F5344CB8AC3E}">
        <p14:creationId xmlns:p14="http://schemas.microsoft.com/office/powerpoint/2010/main" val="1996909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7227"/>
            <a:ext cx="7598569" cy="1456267"/>
          </a:xfrm>
        </p:spPr>
        <p:txBody>
          <a:bodyPr>
            <a:normAutofit/>
          </a:bodyPr>
          <a:lstStyle/>
          <a:p>
            <a:r>
              <a:rPr lang="en-US" sz="4000" b="1" dirty="0" smtClean="0">
                <a:solidFill>
                  <a:srgbClr val="FFC000"/>
                </a:solidFill>
                <a:effectLst>
                  <a:outerShdw blurRad="38100" dist="38100" dir="2700000" algn="tl">
                    <a:srgbClr val="000000">
                      <a:alpha val="43137"/>
                    </a:srgbClr>
                  </a:outerShdw>
                </a:effectLst>
              </a:rPr>
              <a:t>Hebrews 10:19-25</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marL="0" indent="0">
              <a:buNone/>
            </a:pPr>
            <a:r>
              <a:rPr lang="en-US" sz="4000" b="1" baseline="30000" dirty="0"/>
              <a:t>19 </a:t>
            </a:r>
            <a:r>
              <a:rPr lang="en-US" sz="4000" dirty="0"/>
              <a:t>Therefore, brethren, having </a:t>
            </a:r>
            <a:r>
              <a:rPr lang="en-US" sz="4000" dirty="0" smtClean="0"/>
              <a:t>boldness</a:t>
            </a:r>
            <a:r>
              <a:rPr lang="en-US" sz="4000" dirty="0"/>
              <a:t> to enter the Holiest by the blood of Jesus, </a:t>
            </a:r>
            <a:endParaRPr lang="en-US" sz="4000" dirty="0" smtClean="0"/>
          </a:p>
          <a:p>
            <a:pPr marL="0" indent="0">
              <a:buNone/>
            </a:pPr>
            <a:r>
              <a:rPr lang="en-US" sz="4000" b="1" baseline="30000" dirty="0" smtClean="0"/>
              <a:t>20</a:t>
            </a:r>
            <a:r>
              <a:rPr lang="en-US" sz="4000" b="1" baseline="30000" dirty="0"/>
              <a:t> </a:t>
            </a:r>
            <a:r>
              <a:rPr lang="en-US" sz="4000" dirty="0"/>
              <a:t>by a new and living way which He consecrated for us, through the veil, that is, His flesh, </a:t>
            </a:r>
            <a:endParaRPr lang="en-US" sz="4000" dirty="0" smtClean="0"/>
          </a:p>
          <a:p>
            <a:pPr marL="0" indent="0">
              <a:buNone/>
            </a:pPr>
            <a:r>
              <a:rPr lang="en-US" sz="4000" b="1" baseline="30000" dirty="0" smtClean="0"/>
              <a:t>21</a:t>
            </a:r>
            <a:r>
              <a:rPr lang="en-US" sz="4000" b="1" baseline="30000" dirty="0"/>
              <a:t> </a:t>
            </a:r>
            <a:r>
              <a:rPr lang="en-US" sz="4000" dirty="0"/>
              <a:t>and </a:t>
            </a:r>
            <a:r>
              <a:rPr lang="en-US" sz="4000" i="1" dirty="0"/>
              <a:t>having</a:t>
            </a:r>
            <a:r>
              <a:rPr lang="en-US" sz="4000" dirty="0"/>
              <a:t> a High Priest over the house of God</a:t>
            </a:r>
            <a:r>
              <a:rPr lang="en-US" sz="4000" dirty="0" smtClean="0"/>
              <a:t>,</a:t>
            </a:r>
            <a:endParaRPr lang="en-US" sz="4000" dirty="0"/>
          </a:p>
        </p:txBody>
      </p:sp>
    </p:spTree>
    <p:extLst>
      <p:ext uri="{BB962C8B-B14F-4D97-AF65-F5344CB8AC3E}">
        <p14:creationId xmlns:p14="http://schemas.microsoft.com/office/powerpoint/2010/main" val="20911508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598569" cy="5486400"/>
          </a:xfrm>
        </p:spPr>
        <p:txBody>
          <a:bodyPr>
            <a:normAutofit/>
          </a:bodyPr>
          <a:lstStyle/>
          <a:p>
            <a:pPr marL="0" indent="0">
              <a:buNone/>
            </a:pPr>
            <a:r>
              <a:rPr lang="en-US" dirty="0"/>
              <a:t> </a:t>
            </a:r>
            <a:r>
              <a:rPr lang="en-US" sz="4000" b="1" baseline="30000" dirty="0"/>
              <a:t>22 </a:t>
            </a:r>
            <a:r>
              <a:rPr lang="en-US" sz="4000" dirty="0"/>
              <a:t>let us draw near with a true heart in full assurance of faith, having our hearts sprinkled from an evil conscience and our bodies washed with pure water. </a:t>
            </a:r>
            <a:endParaRPr lang="en-US" sz="4000" dirty="0" smtClean="0"/>
          </a:p>
          <a:p>
            <a:pPr marL="0" indent="0">
              <a:buNone/>
            </a:pPr>
            <a:r>
              <a:rPr lang="en-US" sz="4000" b="1" baseline="30000" dirty="0" smtClean="0"/>
              <a:t>23</a:t>
            </a:r>
            <a:r>
              <a:rPr lang="en-US" sz="4000" b="1" baseline="30000" dirty="0"/>
              <a:t> </a:t>
            </a:r>
            <a:r>
              <a:rPr lang="en-US" sz="4000" dirty="0"/>
              <a:t>Let us </a:t>
            </a:r>
            <a:r>
              <a:rPr lang="en-US" sz="4000" dirty="0">
                <a:solidFill>
                  <a:schemeClr val="accent2"/>
                </a:solidFill>
              </a:rPr>
              <a:t>hold fast the confession of </a:t>
            </a:r>
            <a:r>
              <a:rPr lang="en-US" sz="4000" i="1" dirty="0">
                <a:solidFill>
                  <a:schemeClr val="accent2"/>
                </a:solidFill>
              </a:rPr>
              <a:t>our</a:t>
            </a:r>
            <a:r>
              <a:rPr lang="en-US" sz="4000" dirty="0">
                <a:solidFill>
                  <a:schemeClr val="accent2"/>
                </a:solidFill>
              </a:rPr>
              <a:t> hope without wavering</a:t>
            </a:r>
            <a:r>
              <a:rPr lang="en-US" sz="4000" dirty="0"/>
              <a:t>, for He who promised </a:t>
            </a:r>
            <a:r>
              <a:rPr lang="en-US" sz="4000" i="1" dirty="0"/>
              <a:t>is</a:t>
            </a:r>
            <a:r>
              <a:rPr lang="en-US" sz="4000" dirty="0"/>
              <a:t> faithful</a:t>
            </a:r>
            <a:r>
              <a:rPr lang="en-US" sz="4000" dirty="0" smtClean="0"/>
              <a:t>.</a:t>
            </a:r>
            <a:endParaRPr lang="en-US" sz="4000" dirty="0"/>
          </a:p>
        </p:txBody>
      </p:sp>
    </p:spTree>
    <p:extLst>
      <p:ext uri="{BB962C8B-B14F-4D97-AF65-F5344CB8AC3E}">
        <p14:creationId xmlns:p14="http://schemas.microsoft.com/office/powerpoint/2010/main" val="30780764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838200"/>
            <a:ext cx="7598569" cy="4953005"/>
          </a:xfrm>
        </p:spPr>
        <p:txBody>
          <a:bodyPr>
            <a:normAutofit fontScale="92500" lnSpcReduction="10000"/>
          </a:bodyPr>
          <a:lstStyle/>
          <a:p>
            <a:pPr marL="0" indent="0">
              <a:buNone/>
            </a:pPr>
            <a:r>
              <a:rPr lang="en-US" dirty="0"/>
              <a:t> </a:t>
            </a:r>
            <a:r>
              <a:rPr lang="en-US" sz="4300" b="1" baseline="30000" dirty="0"/>
              <a:t>24 </a:t>
            </a:r>
            <a:r>
              <a:rPr lang="en-US" sz="4300" dirty="0"/>
              <a:t>And let us consider one another in order to stir up love and good works, </a:t>
            </a:r>
            <a:endParaRPr lang="en-US" sz="4300" dirty="0" smtClean="0"/>
          </a:p>
          <a:p>
            <a:pPr marL="0" indent="0">
              <a:buNone/>
            </a:pPr>
            <a:r>
              <a:rPr lang="en-US" sz="4300" b="1" baseline="30000" dirty="0" smtClean="0"/>
              <a:t>25</a:t>
            </a:r>
            <a:r>
              <a:rPr lang="en-US" sz="4300" b="1" baseline="30000" dirty="0"/>
              <a:t> </a:t>
            </a:r>
            <a:r>
              <a:rPr lang="en-US" sz="4300" dirty="0"/>
              <a:t>not forsaking the assembling of ourselves together, as </a:t>
            </a:r>
            <a:r>
              <a:rPr lang="en-US" sz="4300" i="1" dirty="0"/>
              <a:t>is</a:t>
            </a:r>
            <a:r>
              <a:rPr lang="en-US" sz="4300" dirty="0"/>
              <a:t> the manner of some, but exhorting </a:t>
            </a:r>
            <a:r>
              <a:rPr lang="en-US" sz="4300" i="1" dirty="0"/>
              <a:t>one another,</a:t>
            </a:r>
            <a:r>
              <a:rPr lang="en-US" sz="4300" dirty="0"/>
              <a:t> and so much the more as you see the Day approaching.</a:t>
            </a:r>
          </a:p>
          <a:p>
            <a:pPr marL="0" indent="0">
              <a:buNone/>
            </a:pPr>
            <a:endParaRPr lang="en-US" dirty="0"/>
          </a:p>
        </p:txBody>
      </p:sp>
    </p:spTree>
    <p:extLst>
      <p:ext uri="{BB962C8B-B14F-4D97-AF65-F5344CB8AC3E}">
        <p14:creationId xmlns:p14="http://schemas.microsoft.com/office/powerpoint/2010/main" val="3444245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598569" cy="1456267"/>
          </a:xfrm>
        </p:spPr>
        <p:txBody>
          <a:bodyPr/>
          <a:lstStyle/>
          <a:p>
            <a:r>
              <a:rPr lang="en-US" b="1" dirty="0" smtClean="0">
                <a:effectLst>
                  <a:outerShdw blurRad="38100" dist="38100" dir="2700000" algn="tl">
                    <a:srgbClr val="000000">
                      <a:alpha val="43137"/>
                    </a:srgbClr>
                  </a:outerShdw>
                </a:effectLst>
              </a:rPr>
              <a:t>Unlikely Evangelists are Arising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828801"/>
            <a:ext cx="7598569" cy="1142999"/>
          </a:xfrm>
        </p:spPr>
        <p:txBody>
          <a:bodyPr/>
          <a:lstStyle/>
          <a:p>
            <a:pPr marL="0" indent="0">
              <a:buNone/>
            </a:pPr>
            <a:r>
              <a:rPr lang="en-US" dirty="0"/>
              <a:t>https://www.instagram.com/reel/DJ9fW2SJkZP/?igsh=MWF5MWJhdGM3OHJq</a:t>
            </a:r>
          </a:p>
        </p:txBody>
      </p:sp>
      <p:sp>
        <p:nvSpPr>
          <p:cNvPr id="5" name="Rectangle 4"/>
          <p:cNvSpPr/>
          <p:nvPr/>
        </p:nvSpPr>
        <p:spPr>
          <a:xfrm>
            <a:off x="838200" y="4267200"/>
            <a:ext cx="7315200" cy="369332"/>
          </a:xfrm>
          <a:prstGeom prst="rect">
            <a:avLst/>
          </a:prstGeom>
        </p:spPr>
        <p:txBody>
          <a:bodyPr wrap="square">
            <a:spAutoFit/>
          </a:bodyPr>
          <a:lstStyle/>
          <a:p>
            <a:r>
              <a:rPr lang="en-US" dirty="0" smtClean="0"/>
              <a:t>https://www.instagram.com/reel/DKBG1g9sIAh/?igsh=NzI5MW5laW95aXJ1</a:t>
            </a:r>
            <a:endParaRPr lang="en-US" dirty="0"/>
          </a:p>
        </p:txBody>
      </p:sp>
    </p:spTree>
    <p:extLst>
      <p:ext uri="{BB962C8B-B14F-4D97-AF65-F5344CB8AC3E}">
        <p14:creationId xmlns:p14="http://schemas.microsoft.com/office/powerpoint/2010/main" val="19149455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228600"/>
            <a:ext cx="8154723" cy="6116042"/>
          </a:xfrm>
        </p:spPr>
      </p:pic>
      <p:sp>
        <p:nvSpPr>
          <p:cNvPr id="7" name="Oval 6"/>
          <p:cNvSpPr/>
          <p:nvPr/>
        </p:nvSpPr>
        <p:spPr>
          <a:xfrm>
            <a:off x="304800" y="609600"/>
            <a:ext cx="3352800" cy="2743200"/>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85800" y="1447800"/>
            <a:ext cx="2286000" cy="646331"/>
          </a:xfrm>
          <a:prstGeom prst="rect">
            <a:avLst/>
          </a:prstGeom>
          <a:noFill/>
        </p:spPr>
        <p:txBody>
          <a:bodyPr wrap="square" rtlCol="0">
            <a:spAutoFit/>
          </a:bodyPr>
          <a:lstStyle/>
          <a:p>
            <a:pPr algn="ctr"/>
            <a:r>
              <a:rPr lang="en-US" sz="3600" dirty="0" smtClean="0">
                <a:solidFill>
                  <a:srgbClr val="FFFF00"/>
                </a:solidFill>
                <a:effectLst>
                  <a:outerShdw blurRad="38100" dist="38100" dir="2700000" algn="tl">
                    <a:srgbClr val="000000">
                      <a:alpha val="43137"/>
                    </a:srgbClr>
                  </a:outerShdw>
                </a:effectLst>
              </a:rPr>
              <a:t>Gerizim</a:t>
            </a:r>
            <a:endParaRPr lang="en-US" sz="3600" dirty="0">
              <a:solidFill>
                <a:srgbClr val="FFFF00"/>
              </a:solidFill>
              <a:effectLst>
                <a:outerShdw blurRad="38100" dist="38100" dir="2700000" algn="tl">
                  <a:srgbClr val="000000">
                    <a:alpha val="43137"/>
                  </a:srgbClr>
                </a:outerShdw>
              </a:effectLst>
            </a:endParaRPr>
          </a:p>
        </p:txBody>
      </p:sp>
      <p:sp>
        <p:nvSpPr>
          <p:cNvPr id="9" name="Oval 8"/>
          <p:cNvSpPr/>
          <p:nvPr/>
        </p:nvSpPr>
        <p:spPr>
          <a:xfrm>
            <a:off x="5334000" y="762000"/>
            <a:ext cx="3198073" cy="2590800"/>
          </a:xfrm>
          <a:prstGeom prst="ellipse">
            <a:avLst/>
          </a:prstGeom>
          <a:solidFill>
            <a:schemeClr val="accent1">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172200" y="1514693"/>
            <a:ext cx="1905000" cy="646331"/>
          </a:xfrm>
          <a:prstGeom prst="rect">
            <a:avLst/>
          </a:prstGeom>
          <a:noFill/>
        </p:spPr>
        <p:txBody>
          <a:bodyPr wrap="square" rtlCol="0">
            <a:spAutoFit/>
          </a:bodyPr>
          <a:lstStyle/>
          <a:p>
            <a:pPr algn="ctr"/>
            <a:r>
              <a:rPr lang="en-US" sz="3600" dirty="0" err="1" smtClean="0">
                <a:solidFill>
                  <a:srgbClr val="FFFF00"/>
                </a:solidFill>
                <a:effectLst>
                  <a:outerShdw blurRad="38100" dist="38100" dir="2700000" algn="tl">
                    <a:srgbClr val="000000">
                      <a:alpha val="43137"/>
                    </a:srgbClr>
                  </a:outerShdw>
                </a:effectLst>
              </a:rPr>
              <a:t>Ebal</a:t>
            </a:r>
            <a:endParaRPr lang="en-US" sz="3600" dirty="0">
              <a:solidFill>
                <a:srgbClr val="FFFF00"/>
              </a:solidFill>
              <a:effectLst>
                <a:outerShdw blurRad="38100" dist="38100" dir="2700000" algn="tl">
                  <a:srgbClr val="000000">
                    <a:alpha val="43137"/>
                  </a:srgbClr>
                </a:outerShdw>
              </a:effectLst>
            </a:endParaRPr>
          </a:p>
        </p:txBody>
      </p:sp>
      <p:sp>
        <p:nvSpPr>
          <p:cNvPr id="11" name="Oval 10"/>
          <p:cNvSpPr/>
          <p:nvPr/>
        </p:nvSpPr>
        <p:spPr>
          <a:xfrm>
            <a:off x="3200400" y="2590800"/>
            <a:ext cx="2438400" cy="1295400"/>
          </a:xfrm>
          <a:prstGeom prst="ellipse">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581400" y="3200400"/>
            <a:ext cx="1752600" cy="584775"/>
          </a:xfrm>
          <a:prstGeom prst="rect">
            <a:avLst/>
          </a:prstGeom>
          <a:noFill/>
        </p:spPr>
        <p:txBody>
          <a:bodyPr wrap="square" rtlCol="0">
            <a:spAutoFit/>
          </a:bodyPr>
          <a:lstStyle/>
          <a:p>
            <a:r>
              <a:rPr lang="en-US" sz="3200" dirty="0" err="1" smtClean="0">
                <a:solidFill>
                  <a:srgbClr val="FFFF00"/>
                </a:solidFill>
                <a:effectLst>
                  <a:outerShdw blurRad="38100" dist="38100" dir="2700000" algn="tl">
                    <a:srgbClr val="000000">
                      <a:alpha val="43137"/>
                    </a:srgbClr>
                  </a:outerShdw>
                </a:effectLst>
              </a:rPr>
              <a:t>Shechem</a:t>
            </a:r>
            <a:endParaRPr lang="en-US" sz="32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40098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rPr>
              <a:t>Deuteronomy 27:</a:t>
            </a:r>
            <a:br>
              <a:rPr lang="en-US" dirty="0">
                <a:solidFill>
                  <a:srgbClr val="FFC000"/>
                </a:solidFill>
              </a:rPr>
            </a:br>
            <a:r>
              <a:rPr lang="en-US" dirty="0">
                <a:solidFill>
                  <a:srgbClr val="FFC000"/>
                </a:solidFill>
              </a:rPr>
              <a:t> Blessing vs Curses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sz="4400" dirty="0" smtClean="0"/>
              <a:t>Mount </a:t>
            </a:r>
            <a:r>
              <a:rPr lang="en-US" sz="4400" dirty="0" err="1" smtClean="0"/>
              <a:t>Gerazim</a:t>
            </a:r>
            <a:r>
              <a:rPr lang="en-US" sz="4400" dirty="0" smtClean="0"/>
              <a:t>  is a fertile mountain</a:t>
            </a:r>
          </a:p>
          <a:p>
            <a:pPr marL="0" indent="0">
              <a:buNone/>
            </a:pPr>
            <a:endParaRPr lang="en-US" sz="4400" dirty="0" smtClean="0"/>
          </a:p>
          <a:p>
            <a:pPr marL="0" indent="0">
              <a:buNone/>
            </a:pPr>
            <a:r>
              <a:rPr lang="en-US" sz="4400" dirty="0" smtClean="0"/>
              <a:t>Mount </a:t>
            </a:r>
            <a:r>
              <a:rPr lang="en-US" sz="4400" dirty="0" err="1" smtClean="0"/>
              <a:t>Ebal</a:t>
            </a:r>
            <a:r>
              <a:rPr lang="en-US" sz="4400" dirty="0" smtClean="0"/>
              <a:t> is rocky and barren.</a:t>
            </a:r>
          </a:p>
          <a:p>
            <a:pPr marL="0" indent="0">
              <a:buNone/>
            </a:pPr>
            <a:endParaRPr lang="en-US" sz="4400" dirty="0"/>
          </a:p>
          <a:p>
            <a:pPr marL="0" indent="0">
              <a:buNone/>
            </a:pPr>
            <a:r>
              <a:rPr lang="en-US" sz="4400" dirty="0" err="1" smtClean="0"/>
              <a:t>Shechem</a:t>
            </a:r>
            <a:r>
              <a:rPr lang="en-US" sz="4400" dirty="0" smtClean="0"/>
              <a:t> means “shoulder or saddle”.</a:t>
            </a:r>
            <a:endParaRPr lang="en-US" sz="4400" dirty="0"/>
          </a:p>
        </p:txBody>
      </p:sp>
    </p:spTree>
    <p:extLst>
      <p:ext uri="{BB962C8B-B14F-4D97-AF65-F5344CB8AC3E}">
        <p14:creationId xmlns:p14="http://schemas.microsoft.com/office/powerpoint/2010/main" val="1050514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08" y="609715"/>
            <a:ext cx="8324792" cy="1456267"/>
          </a:xfrm>
        </p:spPr>
        <p:txBody>
          <a:bodyPr/>
          <a:lstStyle/>
          <a:p>
            <a:r>
              <a:rPr lang="en-US" dirty="0" smtClean="0">
                <a:solidFill>
                  <a:srgbClr val="FFC000"/>
                </a:solidFill>
              </a:rPr>
              <a:t>Deuteronomy 27:</a:t>
            </a:r>
            <a:r>
              <a:rPr lang="en-US" dirty="0">
                <a:solidFill>
                  <a:srgbClr val="FFC000"/>
                </a:solidFill>
              </a:rPr>
              <a:t> </a:t>
            </a:r>
            <a:r>
              <a:rPr lang="en-US" dirty="0" smtClean="0">
                <a:solidFill>
                  <a:srgbClr val="FFC000"/>
                </a:solidFill>
              </a:rPr>
              <a:t>Blessing vs Curses</a:t>
            </a:r>
            <a:endParaRPr lang="en-US" dirty="0">
              <a:solidFill>
                <a:srgbClr val="FFC000"/>
              </a:solidFill>
            </a:endParaRPr>
          </a:p>
        </p:txBody>
      </p:sp>
      <p:sp>
        <p:nvSpPr>
          <p:cNvPr id="3" name="Content Placeholder 2"/>
          <p:cNvSpPr>
            <a:spLocks noGrp="1"/>
          </p:cNvSpPr>
          <p:nvPr>
            <p:ph idx="1"/>
          </p:nvPr>
        </p:nvSpPr>
        <p:spPr>
          <a:xfrm>
            <a:off x="514408" y="2142072"/>
            <a:ext cx="8400992" cy="3649133"/>
          </a:xfrm>
        </p:spPr>
        <p:txBody>
          <a:bodyPr>
            <a:noAutofit/>
          </a:bodyPr>
          <a:lstStyle/>
          <a:p>
            <a:pPr marL="0" indent="0">
              <a:buNone/>
            </a:pPr>
            <a:r>
              <a:rPr lang="en-US" sz="3600" b="1" baseline="30000" dirty="0"/>
              <a:t>9 </a:t>
            </a:r>
            <a:r>
              <a:rPr lang="en-US" sz="3600" dirty="0"/>
              <a:t>And Moses and the Levitical priests said to all Israel, “Keep silence and hear, O Israel: this day you have become the people of the </a:t>
            </a:r>
            <a:r>
              <a:rPr lang="en-US" sz="3600" cap="small" dirty="0"/>
              <a:t>Lord</a:t>
            </a:r>
            <a:r>
              <a:rPr lang="en-US" sz="3600" dirty="0"/>
              <a:t> your God. </a:t>
            </a:r>
            <a:r>
              <a:rPr lang="en-US" sz="3600" b="1" baseline="30000" dirty="0"/>
              <a:t>10 </a:t>
            </a:r>
            <a:r>
              <a:rPr lang="en-US" sz="3600" dirty="0"/>
              <a:t>You shall therefore obey the voice of the </a:t>
            </a:r>
            <a:r>
              <a:rPr lang="en-US" sz="3600" cap="small" dirty="0"/>
              <a:t>Lord</a:t>
            </a:r>
            <a:r>
              <a:rPr lang="en-US" sz="3600" dirty="0"/>
              <a:t> your God, keeping his commandments and his statutes, which I command you this day.”</a:t>
            </a:r>
          </a:p>
        </p:txBody>
      </p:sp>
    </p:spTree>
    <p:extLst>
      <p:ext uri="{BB962C8B-B14F-4D97-AF65-F5344CB8AC3E}">
        <p14:creationId xmlns:p14="http://schemas.microsoft.com/office/powerpoint/2010/main" val="2798564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t>Phillipians</a:t>
            </a:r>
            <a:r>
              <a:rPr lang="en-US" dirty="0" smtClean="0"/>
              <a:t> 4:8</a:t>
            </a:r>
          </a:p>
          <a:p>
            <a:pPr marL="0" indent="0">
              <a:buNone/>
            </a:pPr>
            <a:r>
              <a:rPr lang="en-US" dirty="0" smtClean="0"/>
              <a:t>“Whatever is ___, ___, ____, ____, ____, ____,</a:t>
            </a:r>
          </a:p>
          <a:p>
            <a:pPr marL="0" indent="0">
              <a:buNone/>
            </a:pPr>
            <a:r>
              <a:rPr lang="en-US" dirty="0" smtClean="0"/>
              <a:t>-if anything is _____ or _______ - _____ on these ____.”</a:t>
            </a:r>
            <a:endParaRPr lang="en-US" dirty="0"/>
          </a:p>
        </p:txBody>
      </p:sp>
    </p:spTree>
    <p:extLst>
      <p:ext uri="{BB962C8B-B14F-4D97-AF65-F5344CB8AC3E}">
        <p14:creationId xmlns:p14="http://schemas.microsoft.com/office/powerpoint/2010/main" val="29024608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598569" cy="1456267"/>
          </a:xfrm>
        </p:spPr>
        <p:txBody>
          <a:bodyPr/>
          <a:lstStyle/>
          <a:p>
            <a:r>
              <a:rPr lang="en-US" b="1" dirty="0" smtClean="0">
                <a:solidFill>
                  <a:srgbClr val="FFC000"/>
                </a:solidFill>
                <a:effectLst>
                  <a:outerShdw blurRad="38100" dist="38100" dir="2700000" algn="tl">
                    <a:srgbClr val="000000">
                      <a:alpha val="43137"/>
                    </a:srgbClr>
                  </a:outerShdw>
                </a:effectLst>
              </a:rPr>
              <a:t>Deuteronomy 28</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14408" y="2142072"/>
            <a:ext cx="8324792" cy="3649133"/>
          </a:xfrm>
        </p:spPr>
        <p:txBody>
          <a:bodyPr>
            <a:noAutofit/>
          </a:bodyPr>
          <a:lstStyle/>
          <a:p>
            <a:pPr marL="0" indent="0">
              <a:buNone/>
            </a:pPr>
            <a:r>
              <a:rPr lang="en-US" sz="3200" dirty="0" smtClean="0"/>
              <a:t>“Now </a:t>
            </a:r>
            <a:r>
              <a:rPr lang="en-US" sz="3200" dirty="0"/>
              <a:t>it shall come to pass, if you diligently obey the voice of the </a:t>
            </a:r>
            <a:r>
              <a:rPr lang="en-US" sz="3200" cap="small" dirty="0"/>
              <a:t>Lord</a:t>
            </a:r>
            <a:r>
              <a:rPr lang="en-US" sz="3200" dirty="0"/>
              <a:t> your God, to observe carefully all His commandments which I command you today, that the </a:t>
            </a:r>
            <a:r>
              <a:rPr lang="en-US" sz="3200" cap="small" dirty="0"/>
              <a:t>Lord</a:t>
            </a:r>
            <a:r>
              <a:rPr lang="en-US" sz="3200" dirty="0"/>
              <a:t> your God will set you high above all nations of the earth. </a:t>
            </a:r>
            <a:r>
              <a:rPr lang="en-US" sz="3200" b="1" baseline="30000" dirty="0"/>
              <a:t>2 </a:t>
            </a:r>
            <a:r>
              <a:rPr lang="en-US" sz="3200" dirty="0"/>
              <a:t>And all these blessings shall come upon you and overtake you, because you obey the voice of the </a:t>
            </a:r>
            <a:r>
              <a:rPr lang="en-US" sz="3200" cap="small" dirty="0"/>
              <a:t>Lord</a:t>
            </a:r>
            <a:r>
              <a:rPr lang="en-US" sz="3200" dirty="0"/>
              <a:t> your God</a:t>
            </a:r>
            <a:r>
              <a:rPr lang="en-US" sz="3200" dirty="0" smtClean="0"/>
              <a:t>:</a:t>
            </a:r>
            <a:endParaRPr lang="en-US" sz="3200" dirty="0"/>
          </a:p>
        </p:txBody>
      </p:sp>
    </p:spTree>
    <p:extLst>
      <p:ext uri="{BB962C8B-B14F-4D97-AF65-F5344CB8AC3E}">
        <p14:creationId xmlns:p14="http://schemas.microsoft.com/office/powerpoint/2010/main" val="18164340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400800"/>
          </a:xfrm>
        </p:spPr>
        <p:txBody>
          <a:bodyPr>
            <a:normAutofit/>
          </a:bodyPr>
          <a:lstStyle/>
          <a:p>
            <a:pPr marL="0" indent="0">
              <a:buNone/>
            </a:pPr>
            <a:r>
              <a:rPr lang="en-US" sz="2600" b="1" baseline="30000" dirty="0"/>
              <a:t>3 </a:t>
            </a:r>
            <a:r>
              <a:rPr lang="en-US" sz="2600" dirty="0"/>
              <a:t>“Blessed </a:t>
            </a:r>
            <a:r>
              <a:rPr lang="en-US" sz="2600" i="1" dirty="0"/>
              <a:t>shall</a:t>
            </a:r>
            <a:r>
              <a:rPr lang="en-US" sz="2600" dirty="0"/>
              <a:t> you </a:t>
            </a:r>
            <a:r>
              <a:rPr lang="en-US" sz="2600" i="1" dirty="0"/>
              <a:t>be</a:t>
            </a:r>
            <a:r>
              <a:rPr lang="en-US" sz="2600" dirty="0"/>
              <a:t> in the city, and blessed </a:t>
            </a:r>
            <a:r>
              <a:rPr lang="en-US" sz="2600" i="1" dirty="0"/>
              <a:t>shall</a:t>
            </a:r>
            <a:r>
              <a:rPr lang="en-US" sz="2600" dirty="0"/>
              <a:t> you </a:t>
            </a:r>
            <a:r>
              <a:rPr lang="en-US" sz="2600" i="1" dirty="0"/>
              <a:t>be</a:t>
            </a:r>
            <a:r>
              <a:rPr lang="en-US" sz="2600" dirty="0"/>
              <a:t> in the country.</a:t>
            </a:r>
          </a:p>
          <a:p>
            <a:pPr marL="0" indent="0">
              <a:buNone/>
            </a:pPr>
            <a:r>
              <a:rPr lang="en-US" sz="2600" b="1" baseline="30000" dirty="0"/>
              <a:t>4 </a:t>
            </a:r>
            <a:r>
              <a:rPr lang="en-US" sz="2600" dirty="0"/>
              <a:t>“Blessed </a:t>
            </a:r>
            <a:r>
              <a:rPr lang="en-US" sz="2600" i="1" dirty="0"/>
              <a:t>shall be</a:t>
            </a:r>
            <a:r>
              <a:rPr lang="en-US" sz="2600" dirty="0"/>
              <a:t> the </a:t>
            </a:r>
            <a:r>
              <a:rPr lang="en-US" sz="2600" dirty="0" smtClean="0"/>
              <a:t>fruit </a:t>
            </a:r>
            <a:r>
              <a:rPr lang="en-US" sz="2600" dirty="0"/>
              <a:t>of your body, the produce of your ground and the increase of your herds, the increase of your cattle and the offspring of your flocks.</a:t>
            </a:r>
          </a:p>
          <a:p>
            <a:pPr marL="0" indent="0">
              <a:buNone/>
            </a:pPr>
            <a:r>
              <a:rPr lang="en-US" sz="2600" b="1" baseline="30000" dirty="0"/>
              <a:t>5 </a:t>
            </a:r>
            <a:r>
              <a:rPr lang="en-US" sz="2600" dirty="0"/>
              <a:t>“Blessed </a:t>
            </a:r>
            <a:r>
              <a:rPr lang="en-US" sz="2600" i="1" dirty="0"/>
              <a:t>shall be</a:t>
            </a:r>
            <a:r>
              <a:rPr lang="en-US" sz="2600" dirty="0"/>
              <a:t> your basket and your kneading bowl.</a:t>
            </a:r>
          </a:p>
          <a:p>
            <a:pPr marL="0" indent="0">
              <a:buNone/>
            </a:pPr>
            <a:r>
              <a:rPr lang="en-US" sz="2600" b="1" baseline="30000" dirty="0"/>
              <a:t>6 </a:t>
            </a:r>
            <a:r>
              <a:rPr lang="en-US" sz="2600" dirty="0"/>
              <a:t>“Blessed </a:t>
            </a:r>
            <a:r>
              <a:rPr lang="en-US" sz="2600" i="1" dirty="0"/>
              <a:t>shall</a:t>
            </a:r>
            <a:r>
              <a:rPr lang="en-US" sz="2600" dirty="0"/>
              <a:t> you </a:t>
            </a:r>
            <a:r>
              <a:rPr lang="en-US" sz="2600" i="1" dirty="0"/>
              <a:t>be</a:t>
            </a:r>
            <a:r>
              <a:rPr lang="en-US" sz="2600" dirty="0"/>
              <a:t> when you come in, and blessed </a:t>
            </a:r>
            <a:r>
              <a:rPr lang="en-US" sz="2600" i="1" dirty="0"/>
              <a:t>shall</a:t>
            </a:r>
            <a:r>
              <a:rPr lang="en-US" sz="2600" dirty="0"/>
              <a:t> you </a:t>
            </a:r>
            <a:r>
              <a:rPr lang="en-US" sz="2600" i="1" dirty="0"/>
              <a:t>be</a:t>
            </a:r>
            <a:r>
              <a:rPr lang="en-US" sz="2600" dirty="0"/>
              <a:t> when you go out.</a:t>
            </a:r>
          </a:p>
          <a:p>
            <a:pPr marL="0" indent="0">
              <a:buNone/>
            </a:pPr>
            <a:r>
              <a:rPr lang="en-US" sz="2600" b="1" baseline="30000" dirty="0"/>
              <a:t>7 </a:t>
            </a:r>
            <a:r>
              <a:rPr lang="en-US" sz="2600" dirty="0"/>
              <a:t>“The </a:t>
            </a:r>
            <a:r>
              <a:rPr lang="en-US" sz="2600" cap="small" dirty="0"/>
              <a:t>Lord</a:t>
            </a:r>
            <a:r>
              <a:rPr lang="en-US" sz="2600" dirty="0"/>
              <a:t> will cause your enemies who rise against you to be defeated before your face; they shall come out against you one way and flee before you seven ways.</a:t>
            </a:r>
          </a:p>
          <a:p>
            <a:pPr marL="0" indent="0">
              <a:buNone/>
            </a:pPr>
            <a:r>
              <a:rPr lang="en-US" sz="2600" b="1" baseline="30000" dirty="0"/>
              <a:t>8 </a:t>
            </a:r>
            <a:r>
              <a:rPr lang="en-US" sz="2600" dirty="0"/>
              <a:t>“The </a:t>
            </a:r>
            <a:r>
              <a:rPr lang="en-US" sz="2600" cap="small" dirty="0"/>
              <a:t>Lord</a:t>
            </a:r>
            <a:r>
              <a:rPr lang="en-US" sz="2600" dirty="0"/>
              <a:t> will command the blessing on you in your storehouses and in all to which you set your hand, and He will bless you in the land which the </a:t>
            </a:r>
            <a:r>
              <a:rPr lang="en-US" sz="2600" cap="small" dirty="0"/>
              <a:t>Lord</a:t>
            </a:r>
            <a:r>
              <a:rPr lang="en-US" sz="2600" dirty="0"/>
              <a:t> your God is giving you.</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495829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a:bodyPr>
          <a:lstStyle/>
          <a:p>
            <a:pPr marL="0" indent="0">
              <a:buNone/>
            </a:pPr>
            <a:r>
              <a:rPr lang="en-US" sz="3200" b="1" baseline="30000" dirty="0"/>
              <a:t>9 </a:t>
            </a:r>
            <a:r>
              <a:rPr lang="en-US" sz="3200" dirty="0"/>
              <a:t>“The </a:t>
            </a:r>
            <a:r>
              <a:rPr lang="en-US" sz="3200" cap="small" dirty="0"/>
              <a:t>Lord</a:t>
            </a:r>
            <a:r>
              <a:rPr lang="en-US" sz="3200" dirty="0"/>
              <a:t> will establish you as a holy people to Himself, just as He has sworn to you, if you keep the commandments of the </a:t>
            </a:r>
            <a:r>
              <a:rPr lang="en-US" sz="3200" cap="small" dirty="0"/>
              <a:t>Lord</a:t>
            </a:r>
            <a:r>
              <a:rPr lang="en-US" sz="3200" dirty="0"/>
              <a:t> your God and walk in His ways. </a:t>
            </a:r>
            <a:r>
              <a:rPr lang="en-US" sz="3200" b="1" baseline="30000" dirty="0"/>
              <a:t>10 </a:t>
            </a:r>
            <a:r>
              <a:rPr lang="en-US" sz="3200" dirty="0"/>
              <a:t>Then all peoples of the earth shall see that you are called by the name of the </a:t>
            </a:r>
            <a:r>
              <a:rPr lang="en-US" sz="3200" cap="small" dirty="0"/>
              <a:t>Lord</a:t>
            </a:r>
            <a:r>
              <a:rPr lang="en-US" sz="3200" dirty="0"/>
              <a:t>, and they shall be afraid of you. </a:t>
            </a:r>
            <a:endParaRPr lang="en-US" sz="3200" dirty="0" smtClean="0"/>
          </a:p>
          <a:p>
            <a:pPr marL="0" indent="0">
              <a:buNone/>
            </a:pPr>
            <a:r>
              <a:rPr lang="en-US" sz="3200" b="1" baseline="30000" dirty="0" smtClean="0"/>
              <a:t>11</a:t>
            </a:r>
            <a:r>
              <a:rPr lang="en-US" sz="3200" b="1" baseline="30000" dirty="0"/>
              <a:t> </a:t>
            </a:r>
            <a:r>
              <a:rPr lang="en-US" sz="3200" dirty="0"/>
              <a:t>And the </a:t>
            </a:r>
            <a:r>
              <a:rPr lang="en-US" sz="3200" cap="small" dirty="0"/>
              <a:t>Lord</a:t>
            </a:r>
            <a:r>
              <a:rPr lang="en-US" sz="3200" dirty="0"/>
              <a:t> will grant you plenty of goods, in the fruit of your body, in the increase of your livestock, and in the produce of your ground, in the land of which the </a:t>
            </a:r>
            <a:r>
              <a:rPr lang="en-US" sz="3200" cap="small" dirty="0"/>
              <a:t>Lord</a:t>
            </a:r>
            <a:r>
              <a:rPr lang="en-US" sz="3200" dirty="0"/>
              <a:t> </a:t>
            </a:r>
            <a:r>
              <a:rPr lang="en-US" sz="3200" dirty="0" smtClean="0"/>
              <a:t>swore </a:t>
            </a:r>
            <a:r>
              <a:rPr lang="en-US" sz="3200" dirty="0"/>
              <a:t>to your fathers to give you. </a:t>
            </a:r>
            <a:endParaRPr lang="en-US" sz="3200" dirty="0" smtClean="0"/>
          </a:p>
        </p:txBody>
      </p:sp>
    </p:spTree>
    <p:extLst>
      <p:ext uri="{BB962C8B-B14F-4D97-AF65-F5344CB8AC3E}">
        <p14:creationId xmlns:p14="http://schemas.microsoft.com/office/powerpoint/2010/main" val="9959444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057400"/>
            <a:ext cx="8553392" cy="3649133"/>
          </a:xfrm>
        </p:spPr>
        <p:txBody>
          <a:bodyPr>
            <a:noAutofit/>
          </a:bodyPr>
          <a:lstStyle/>
          <a:p>
            <a:pPr marL="0" indent="0">
              <a:buNone/>
            </a:pPr>
            <a:r>
              <a:rPr lang="en-US" sz="3200" b="1" baseline="30000" dirty="0"/>
              <a:t>12 </a:t>
            </a:r>
            <a:r>
              <a:rPr lang="en-US" sz="3200" dirty="0"/>
              <a:t>The </a:t>
            </a:r>
            <a:r>
              <a:rPr lang="en-US" sz="3200" cap="small" dirty="0"/>
              <a:t>Lord</a:t>
            </a:r>
            <a:r>
              <a:rPr lang="en-US" sz="3200" dirty="0"/>
              <a:t> will open to you His good treasure, the heavens, to give the rain to your land in its season, and to bless all the work of your hand. You shall lend to many nations, but you shall not borrow. </a:t>
            </a:r>
          </a:p>
          <a:p>
            <a:pPr marL="0" indent="0">
              <a:buNone/>
            </a:pPr>
            <a:r>
              <a:rPr lang="en-US" sz="3200" b="1" baseline="30000" dirty="0"/>
              <a:t>13 </a:t>
            </a:r>
            <a:r>
              <a:rPr lang="en-US" sz="3200" dirty="0"/>
              <a:t>And the </a:t>
            </a:r>
            <a:r>
              <a:rPr lang="en-US" sz="3200" cap="small" dirty="0"/>
              <a:t>Lord</a:t>
            </a:r>
            <a:r>
              <a:rPr lang="en-US" sz="3200" dirty="0"/>
              <a:t> will make you the head and not the tail; you shall be above only, and not be beneath, if you heed the commandments of the </a:t>
            </a:r>
            <a:r>
              <a:rPr lang="en-US" sz="3200" cap="small" dirty="0"/>
              <a:t>Lord</a:t>
            </a:r>
            <a:r>
              <a:rPr lang="en-US" sz="3200" dirty="0"/>
              <a:t> your God, which I command you today, and are careful to observe </a:t>
            </a:r>
            <a:r>
              <a:rPr lang="en-US" sz="3200" i="1" dirty="0"/>
              <a:t>them.</a:t>
            </a:r>
            <a:r>
              <a:rPr lang="en-US" sz="3200" dirty="0"/>
              <a:t> </a:t>
            </a:r>
          </a:p>
          <a:p>
            <a:pPr marL="0" indent="0">
              <a:buNone/>
            </a:pPr>
            <a:r>
              <a:rPr lang="en-US" sz="3200" b="1" baseline="30000" dirty="0"/>
              <a:t>14 </a:t>
            </a:r>
            <a:r>
              <a:rPr lang="en-US" sz="3200" dirty="0"/>
              <a:t>So you shall not turn aside from any of the words which I command you this day, </a:t>
            </a:r>
            <a:r>
              <a:rPr lang="en-US" sz="3200" i="1" dirty="0"/>
              <a:t>to</a:t>
            </a:r>
            <a:r>
              <a:rPr lang="en-US" sz="3200" dirty="0"/>
              <a:t> the right or the left, to go after other gods to serve them.</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2307917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598569" cy="1066685"/>
          </a:xfrm>
        </p:spPr>
        <p:txBody>
          <a:bodyPr/>
          <a:lstStyle/>
          <a:p>
            <a:r>
              <a:rPr lang="en-US" b="1" dirty="0" smtClean="0">
                <a:solidFill>
                  <a:srgbClr val="FFC000"/>
                </a:solidFill>
              </a:rPr>
              <a:t>Deuteronomy 30</a:t>
            </a:r>
            <a:endParaRPr lang="en-US" b="1" dirty="0">
              <a:solidFill>
                <a:srgbClr val="FFC000"/>
              </a:solidFill>
            </a:endParaRPr>
          </a:p>
        </p:txBody>
      </p:sp>
      <p:sp>
        <p:nvSpPr>
          <p:cNvPr id="3" name="Content Placeholder 2"/>
          <p:cNvSpPr>
            <a:spLocks noGrp="1"/>
          </p:cNvSpPr>
          <p:nvPr>
            <p:ph idx="1"/>
          </p:nvPr>
        </p:nvSpPr>
        <p:spPr/>
        <p:txBody>
          <a:bodyPr>
            <a:noAutofit/>
          </a:bodyPr>
          <a:lstStyle/>
          <a:p>
            <a:pPr marL="0" indent="0">
              <a:buNone/>
            </a:pPr>
            <a:r>
              <a:rPr lang="en-US" sz="2800" b="1" baseline="30000" dirty="0"/>
              <a:t>15 </a:t>
            </a:r>
            <a:r>
              <a:rPr lang="en-US" sz="2800" dirty="0"/>
              <a:t>“See, I have set before you this day life and good, death and evil. </a:t>
            </a:r>
            <a:r>
              <a:rPr lang="en-US" sz="2800" b="1" baseline="30000" dirty="0"/>
              <a:t>16 </a:t>
            </a:r>
            <a:r>
              <a:rPr lang="en-US" sz="2800" dirty="0"/>
              <a:t>If you obey the commandments of the </a:t>
            </a:r>
            <a:r>
              <a:rPr lang="en-US" sz="2800" cap="small" dirty="0"/>
              <a:t>Lord</a:t>
            </a:r>
            <a:r>
              <a:rPr lang="en-US" sz="2800" dirty="0"/>
              <a:t> your </a:t>
            </a:r>
            <a:r>
              <a:rPr lang="en-US" sz="2800" dirty="0" smtClean="0"/>
              <a:t>God</a:t>
            </a:r>
            <a:r>
              <a:rPr lang="en-US" sz="2800" dirty="0"/>
              <a:t> which I command you this day, by loving the </a:t>
            </a:r>
            <a:r>
              <a:rPr lang="en-US" sz="2800" cap="small" dirty="0"/>
              <a:t>Lord</a:t>
            </a:r>
            <a:r>
              <a:rPr lang="en-US" sz="2800" dirty="0"/>
              <a:t> your God, by walking in his ways, and by keeping his commandments and his statutes and his ordinances, then you shall live and multiply, and the </a:t>
            </a:r>
            <a:r>
              <a:rPr lang="en-US" sz="2800" cap="small" dirty="0"/>
              <a:t>Lord</a:t>
            </a:r>
            <a:r>
              <a:rPr lang="en-US" sz="2800" dirty="0"/>
              <a:t> your God will bless you in the land which you are entering to take possession of it.</a:t>
            </a:r>
          </a:p>
        </p:txBody>
      </p:sp>
    </p:spTree>
    <p:extLst>
      <p:ext uri="{BB962C8B-B14F-4D97-AF65-F5344CB8AC3E}">
        <p14:creationId xmlns:p14="http://schemas.microsoft.com/office/powerpoint/2010/main" val="29996752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08" y="609715"/>
            <a:ext cx="7598569" cy="533285"/>
          </a:xfrm>
        </p:spPr>
        <p:txBody>
          <a:bodyPr>
            <a:normAutofit fontScale="90000"/>
          </a:bodyPr>
          <a:lstStyle/>
          <a:p>
            <a:r>
              <a:rPr lang="en-US" dirty="0" smtClean="0"/>
              <a:t>So What?</a:t>
            </a:r>
            <a:br>
              <a:rPr lang="en-US" dirty="0" smtClean="0"/>
            </a:br>
            <a:endParaRPr lang="en-US" dirty="0"/>
          </a:p>
        </p:txBody>
      </p:sp>
      <p:sp>
        <p:nvSpPr>
          <p:cNvPr id="3" name="Content Placeholder 2"/>
          <p:cNvSpPr>
            <a:spLocks noGrp="1"/>
          </p:cNvSpPr>
          <p:nvPr>
            <p:ph idx="1"/>
          </p:nvPr>
        </p:nvSpPr>
        <p:spPr>
          <a:xfrm>
            <a:off x="514408" y="990600"/>
            <a:ext cx="7598569" cy="5486400"/>
          </a:xfrm>
        </p:spPr>
        <p:txBody>
          <a:bodyPr>
            <a:normAutofit lnSpcReduction="10000"/>
          </a:bodyPr>
          <a:lstStyle/>
          <a:p>
            <a:pPr marL="0" indent="0">
              <a:buNone/>
            </a:pPr>
            <a:r>
              <a:rPr lang="en-US" sz="2400" dirty="0"/>
              <a:t>When you believe the narrative of the world, that narrative that is being pushed on us to get out of faith, out of love.  You are listening to lies. </a:t>
            </a:r>
          </a:p>
          <a:p>
            <a:pPr marL="0" indent="0">
              <a:buNone/>
            </a:pPr>
            <a:r>
              <a:rPr lang="en-US" sz="2400" dirty="0"/>
              <a:t>Jesus said he would deliver us from our enemies. But </a:t>
            </a:r>
            <a:r>
              <a:rPr lang="en-US" sz="2400" dirty="0" smtClean="0"/>
              <a:t>if </a:t>
            </a:r>
            <a:r>
              <a:rPr lang="en-US" sz="2400" dirty="0"/>
              <a:t>we make friends with the world, our flesh and the devil, he can’t deliver us from our friends. </a:t>
            </a:r>
          </a:p>
          <a:p>
            <a:pPr marL="0" indent="0">
              <a:buNone/>
            </a:pPr>
            <a:r>
              <a:rPr lang="en-US" sz="2400" dirty="0"/>
              <a:t>God wants us to do miracles. He wants you as an individual and as the </a:t>
            </a:r>
            <a:r>
              <a:rPr lang="en-US" sz="2400" dirty="0" err="1"/>
              <a:t>Ecclessia</a:t>
            </a:r>
            <a:r>
              <a:rPr lang="en-US" sz="2400" dirty="0"/>
              <a:t> (the gathering) to get together, have communion, build each other up, fellowship, not tear each other down.  To focus on the Script and His timeline that is of God.  Not the Devil’s timeline. </a:t>
            </a:r>
          </a:p>
          <a:p>
            <a:pPr marL="0" indent="0">
              <a:buNone/>
            </a:pPr>
            <a:r>
              <a:rPr lang="en-US" sz="2400" dirty="0"/>
              <a:t>When Daniel read the scroll of Jeremiah, He saw himself in the pages.  He saw Israel.  He saw that he needed to repent for his people. </a:t>
            </a:r>
          </a:p>
          <a:p>
            <a:pPr marL="0" indent="0">
              <a:buNone/>
            </a:pPr>
            <a:endParaRPr lang="en-US" dirty="0"/>
          </a:p>
        </p:txBody>
      </p:sp>
    </p:spTree>
    <p:extLst>
      <p:ext uri="{BB962C8B-B14F-4D97-AF65-F5344CB8AC3E}">
        <p14:creationId xmlns:p14="http://schemas.microsoft.com/office/powerpoint/2010/main" val="38665811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762000"/>
            <a:ext cx="8324792" cy="5029205"/>
          </a:xfrm>
        </p:spPr>
        <p:txBody>
          <a:bodyPr>
            <a:noAutofit/>
          </a:bodyPr>
          <a:lstStyle/>
          <a:p>
            <a:pPr marL="0" indent="0">
              <a:buNone/>
            </a:pPr>
            <a:r>
              <a:rPr lang="en-US" sz="3200" dirty="0" smtClean="0">
                <a:solidFill>
                  <a:srgbClr val="00B0F0"/>
                </a:solidFill>
              </a:rPr>
              <a:t>A Fear Narrative and Slavery Culture produced by</a:t>
            </a:r>
            <a:r>
              <a:rPr lang="en-US" sz="3200" dirty="0" smtClean="0"/>
              <a:t>:</a:t>
            </a:r>
          </a:p>
          <a:p>
            <a:r>
              <a:rPr lang="en-US" sz="3200" dirty="0" smtClean="0"/>
              <a:t>Rapid Change,</a:t>
            </a:r>
          </a:p>
          <a:p>
            <a:r>
              <a:rPr lang="en-US" sz="3200" dirty="0" smtClean="0"/>
              <a:t>Information overload,</a:t>
            </a:r>
          </a:p>
          <a:p>
            <a:r>
              <a:rPr lang="en-US" sz="3200" dirty="0" smtClean="0"/>
              <a:t>mistrust for authority and gov’t institutions, </a:t>
            </a:r>
          </a:p>
          <a:p>
            <a:pPr marL="0" indent="0">
              <a:buNone/>
            </a:pPr>
            <a:r>
              <a:rPr lang="en-US" sz="3200" dirty="0" smtClean="0"/>
              <a:t>breakdown of the family,</a:t>
            </a:r>
          </a:p>
          <a:p>
            <a:r>
              <a:rPr lang="en-US" sz="3200" dirty="0" smtClean="0"/>
              <a:t>instant media exposure to world crises that include terror, natural disasters, or orchestrated disasters of crime and conflict. </a:t>
            </a:r>
            <a:endParaRPr lang="en-US" sz="3200" dirty="0"/>
          </a:p>
        </p:txBody>
      </p:sp>
    </p:spTree>
    <p:extLst>
      <p:ext uri="{BB962C8B-B14F-4D97-AF65-F5344CB8AC3E}">
        <p14:creationId xmlns:p14="http://schemas.microsoft.com/office/powerpoint/2010/main" val="484449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1"/>
            <a:ext cx="7598569" cy="990600"/>
          </a:xfrm>
        </p:spPr>
        <p:txBody>
          <a:bodyPr/>
          <a:lstStyle/>
          <a:p>
            <a:r>
              <a:rPr lang="en-US" b="1" dirty="0" smtClean="0">
                <a:solidFill>
                  <a:srgbClr val="00B0F0"/>
                </a:solidFill>
              </a:rPr>
              <a:t>So What?</a:t>
            </a:r>
            <a:endParaRPr lang="en-US" b="1" dirty="0">
              <a:solidFill>
                <a:srgbClr val="00B0F0"/>
              </a:solidFill>
            </a:endParaRPr>
          </a:p>
        </p:txBody>
      </p:sp>
      <p:sp>
        <p:nvSpPr>
          <p:cNvPr id="3" name="Content Placeholder 2"/>
          <p:cNvSpPr>
            <a:spLocks noGrp="1"/>
          </p:cNvSpPr>
          <p:nvPr>
            <p:ph idx="1"/>
          </p:nvPr>
        </p:nvSpPr>
        <p:spPr>
          <a:xfrm>
            <a:off x="533400" y="1143000"/>
            <a:ext cx="8400992" cy="5486400"/>
          </a:xfrm>
        </p:spPr>
        <p:txBody>
          <a:bodyPr>
            <a:normAutofit fontScale="92500" lnSpcReduction="20000"/>
          </a:bodyPr>
          <a:lstStyle/>
          <a:p>
            <a:r>
              <a:rPr lang="en-US" sz="4000" dirty="0" smtClean="0"/>
              <a:t>Develop and stay in a Culture of Freedom</a:t>
            </a:r>
          </a:p>
          <a:p>
            <a:r>
              <a:rPr lang="en-US" sz="4000" dirty="0" smtClean="0"/>
              <a:t>Take a long needed Fast from the Information Overload of the World and the Flesh.</a:t>
            </a:r>
          </a:p>
          <a:p>
            <a:r>
              <a:rPr lang="en-US" sz="4000" dirty="0" smtClean="0"/>
              <a:t>Plan a personal Retreat from technology, people.</a:t>
            </a:r>
          </a:p>
          <a:p>
            <a:r>
              <a:rPr lang="en-US" sz="4000" dirty="0" smtClean="0"/>
              <a:t>Allow Holy Spirit to cut new pathways in your worldview by listening to </a:t>
            </a:r>
            <a:r>
              <a:rPr lang="en-US" sz="4000" dirty="0"/>
              <a:t>H</a:t>
            </a:r>
            <a:r>
              <a:rPr lang="en-US" sz="4000" dirty="0" smtClean="0"/>
              <a:t>is Word.</a:t>
            </a:r>
          </a:p>
          <a:p>
            <a:r>
              <a:rPr lang="en-US" sz="4000" dirty="0" smtClean="0"/>
              <a:t>See yourself and others through the narrative of the Father.</a:t>
            </a:r>
          </a:p>
          <a:p>
            <a:pPr marL="0" indent="0">
              <a:buNone/>
            </a:pPr>
            <a:endParaRPr lang="en-US" dirty="0"/>
          </a:p>
        </p:txBody>
      </p:sp>
    </p:spTree>
    <p:extLst>
      <p:ext uri="{BB962C8B-B14F-4D97-AF65-F5344CB8AC3E}">
        <p14:creationId xmlns:p14="http://schemas.microsoft.com/office/powerpoint/2010/main" val="22782186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b="1" dirty="0" smtClean="0">
                <a:solidFill>
                  <a:srgbClr val="00B0F0"/>
                </a:solidFill>
              </a:rPr>
              <a:t>Fear Says:</a:t>
            </a:r>
            <a:r>
              <a:rPr lang="en-US" dirty="0" smtClean="0"/>
              <a:t>					</a:t>
            </a:r>
            <a:r>
              <a:rPr lang="en-US" b="1" dirty="0" smtClean="0">
                <a:solidFill>
                  <a:srgbClr val="00B0F0"/>
                </a:solidFill>
              </a:rPr>
              <a:t>Faith Says:</a:t>
            </a:r>
            <a:endParaRPr lang="en-US" b="1" dirty="0">
              <a:solidFill>
                <a:srgbClr val="00B0F0"/>
              </a:solidFill>
            </a:endParaRPr>
          </a:p>
        </p:txBody>
      </p:sp>
      <p:sp>
        <p:nvSpPr>
          <p:cNvPr id="3" name="Content Placeholder 2"/>
          <p:cNvSpPr>
            <a:spLocks noGrp="1"/>
          </p:cNvSpPr>
          <p:nvPr>
            <p:ph idx="1"/>
          </p:nvPr>
        </p:nvSpPr>
        <p:spPr>
          <a:xfrm>
            <a:off x="76200" y="2057400"/>
            <a:ext cx="4724400" cy="3649133"/>
          </a:xfrm>
        </p:spPr>
        <p:txBody>
          <a:bodyPr numCol="1">
            <a:normAutofit/>
          </a:bodyPr>
          <a:lstStyle/>
          <a:p>
            <a:pPr marL="0" indent="0">
              <a:buNone/>
            </a:pPr>
            <a:r>
              <a:rPr lang="en-US" sz="3600" dirty="0" smtClean="0"/>
              <a:t>I am afraid</a:t>
            </a:r>
          </a:p>
          <a:p>
            <a:pPr marL="0" indent="0">
              <a:buNone/>
            </a:pPr>
            <a:r>
              <a:rPr lang="en-US" sz="3600" dirty="0" smtClean="0"/>
              <a:t>I am alone</a:t>
            </a:r>
          </a:p>
          <a:p>
            <a:pPr marL="0" indent="0">
              <a:buNone/>
            </a:pPr>
            <a:r>
              <a:rPr lang="en-US" sz="3600" dirty="0" smtClean="0"/>
              <a:t>I will always be alone</a:t>
            </a:r>
          </a:p>
          <a:p>
            <a:pPr marL="0" indent="0">
              <a:buNone/>
            </a:pPr>
            <a:r>
              <a:rPr lang="en-US" sz="3600" dirty="0" smtClean="0"/>
              <a:t>I can’t help being overwhelmed</a:t>
            </a:r>
          </a:p>
          <a:p>
            <a:pPr marL="0" indent="0">
              <a:buNone/>
            </a:pPr>
            <a:endParaRPr lang="en-US" sz="3600" dirty="0"/>
          </a:p>
        </p:txBody>
      </p:sp>
      <p:sp>
        <p:nvSpPr>
          <p:cNvPr id="4" name="TextBox 3"/>
          <p:cNvSpPr txBox="1"/>
          <p:nvPr/>
        </p:nvSpPr>
        <p:spPr>
          <a:xfrm>
            <a:off x="4648200" y="1981200"/>
            <a:ext cx="4343400" cy="3970318"/>
          </a:xfrm>
          <a:prstGeom prst="rect">
            <a:avLst/>
          </a:prstGeom>
          <a:noFill/>
        </p:spPr>
        <p:txBody>
          <a:bodyPr wrap="square" rtlCol="0">
            <a:spAutoFit/>
          </a:bodyPr>
          <a:lstStyle/>
          <a:p>
            <a:r>
              <a:rPr lang="en-US" sz="3600" dirty="0" smtClean="0"/>
              <a:t>God loves me and draws me to Himself   Jer. 31:3</a:t>
            </a:r>
          </a:p>
          <a:p>
            <a:r>
              <a:rPr lang="en-US" sz="3600" dirty="0" smtClean="0"/>
              <a:t>I have loved you with an Everlasting Love</a:t>
            </a:r>
          </a:p>
          <a:p>
            <a:endParaRPr lang="en-US" sz="3600" dirty="0"/>
          </a:p>
          <a:p>
            <a:endParaRPr lang="en-US" dirty="0" smtClean="0"/>
          </a:p>
          <a:p>
            <a:endParaRPr lang="en-US" dirty="0"/>
          </a:p>
        </p:txBody>
      </p:sp>
    </p:spTree>
    <p:extLst>
      <p:ext uri="{BB962C8B-B14F-4D97-AF65-F5344CB8AC3E}">
        <p14:creationId xmlns:p14="http://schemas.microsoft.com/office/powerpoint/2010/main" val="12761555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598569" cy="618182"/>
          </a:xfrm>
        </p:spPr>
        <p:txBody>
          <a:bodyPr>
            <a:normAutofit fontScale="90000"/>
          </a:bodyPr>
          <a:lstStyle/>
          <a:p>
            <a:r>
              <a:rPr lang="en-US" dirty="0" smtClean="0"/>
              <a:t>Psalm 27 Declaration of Faith</a:t>
            </a:r>
            <a:endParaRPr lang="en-US" dirty="0"/>
          </a:p>
        </p:txBody>
      </p:sp>
      <p:sp>
        <p:nvSpPr>
          <p:cNvPr id="3" name="Content Placeholder 2"/>
          <p:cNvSpPr>
            <a:spLocks noGrp="1"/>
          </p:cNvSpPr>
          <p:nvPr>
            <p:ph idx="1"/>
          </p:nvPr>
        </p:nvSpPr>
        <p:spPr>
          <a:xfrm>
            <a:off x="381000" y="1219200"/>
            <a:ext cx="8477192" cy="5715000"/>
          </a:xfrm>
        </p:spPr>
        <p:txBody>
          <a:bodyPr>
            <a:normAutofit fontScale="40000" lnSpcReduction="20000"/>
          </a:bodyPr>
          <a:lstStyle/>
          <a:p>
            <a:pPr marL="0" indent="0">
              <a:buNone/>
            </a:pPr>
            <a:r>
              <a:rPr lang="en-US" sz="6700" dirty="0"/>
              <a:t>The </a:t>
            </a:r>
            <a:r>
              <a:rPr lang="en-US" sz="6700" cap="small" dirty="0"/>
              <a:t>Lord</a:t>
            </a:r>
            <a:r>
              <a:rPr lang="en-US" sz="6700" dirty="0"/>
              <a:t> </a:t>
            </a:r>
            <a:r>
              <a:rPr lang="en-US" sz="6700" i="1" dirty="0"/>
              <a:t>is</a:t>
            </a:r>
            <a:r>
              <a:rPr lang="en-US" sz="6700" dirty="0"/>
              <a:t> my light and my salvation;</a:t>
            </a:r>
            <a:br>
              <a:rPr lang="en-US" sz="6700" dirty="0"/>
            </a:br>
            <a:r>
              <a:rPr lang="en-US" sz="6700" dirty="0"/>
              <a:t>Whom shall I fear?</a:t>
            </a:r>
            <a:br>
              <a:rPr lang="en-US" sz="6700" dirty="0"/>
            </a:br>
            <a:r>
              <a:rPr lang="en-US" sz="6700" dirty="0"/>
              <a:t>The </a:t>
            </a:r>
            <a:r>
              <a:rPr lang="en-US" sz="6700" cap="small" dirty="0"/>
              <a:t>Lord</a:t>
            </a:r>
            <a:r>
              <a:rPr lang="en-US" sz="6700" dirty="0"/>
              <a:t> </a:t>
            </a:r>
            <a:r>
              <a:rPr lang="en-US" sz="6700" i="1" dirty="0"/>
              <a:t>is</a:t>
            </a:r>
            <a:r>
              <a:rPr lang="en-US" sz="6700" dirty="0"/>
              <a:t> the strength of my life;</a:t>
            </a:r>
            <a:br>
              <a:rPr lang="en-US" sz="6700" dirty="0"/>
            </a:br>
            <a:r>
              <a:rPr lang="en-US" sz="6700" dirty="0"/>
              <a:t>Of whom shall I be afraid?</a:t>
            </a:r>
            <a:br>
              <a:rPr lang="en-US" sz="6700" dirty="0"/>
            </a:br>
            <a:endParaRPr lang="en-US" sz="6700" dirty="0" smtClean="0"/>
          </a:p>
          <a:p>
            <a:pPr marL="0" indent="0">
              <a:buNone/>
            </a:pPr>
            <a:r>
              <a:rPr lang="en-US" sz="6700" b="1" baseline="30000" dirty="0" smtClean="0"/>
              <a:t>2</a:t>
            </a:r>
            <a:r>
              <a:rPr lang="en-US" sz="6700" b="1" baseline="30000" dirty="0"/>
              <a:t> </a:t>
            </a:r>
            <a:r>
              <a:rPr lang="en-US" sz="6700" dirty="0"/>
              <a:t>When the wicked came against me</a:t>
            </a:r>
            <a:br>
              <a:rPr lang="en-US" sz="6700" dirty="0"/>
            </a:br>
            <a:r>
              <a:rPr lang="en-US" sz="6700" dirty="0"/>
              <a:t>To </a:t>
            </a:r>
            <a:r>
              <a:rPr lang="en-US" sz="6700" dirty="0" smtClean="0"/>
              <a:t>eat</a:t>
            </a:r>
            <a:r>
              <a:rPr lang="en-US" sz="6700" baseline="30000" dirty="0"/>
              <a:t> </a:t>
            </a:r>
            <a:r>
              <a:rPr lang="en-US" sz="6700" dirty="0" smtClean="0"/>
              <a:t>up </a:t>
            </a:r>
            <a:r>
              <a:rPr lang="en-US" sz="6700" dirty="0"/>
              <a:t>my flesh,</a:t>
            </a:r>
            <a:br>
              <a:rPr lang="en-US" sz="6700" dirty="0"/>
            </a:br>
            <a:r>
              <a:rPr lang="en-US" sz="6700" dirty="0"/>
              <a:t>My enemies and foes,</a:t>
            </a:r>
            <a:br>
              <a:rPr lang="en-US" sz="6700" dirty="0"/>
            </a:br>
            <a:r>
              <a:rPr lang="en-US" sz="6700" dirty="0"/>
              <a:t>They stumbled and fell.</a:t>
            </a:r>
            <a:br>
              <a:rPr lang="en-US" sz="6700" dirty="0"/>
            </a:br>
            <a:endParaRPr lang="en-US" sz="6700" dirty="0" smtClean="0"/>
          </a:p>
          <a:p>
            <a:pPr marL="0" indent="0">
              <a:buNone/>
            </a:pPr>
            <a:r>
              <a:rPr lang="en-US" sz="6700" b="1" baseline="30000" dirty="0" smtClean="0"/>
              <a:t>3</a:t>
            </a:r>
            <a:r>
              <a:rPr lang="en-US" sz="6700" b="1" baseline="30000" dirty="0"/>
              <a:t> </a:t>
            </a:r>
            <a:r>
              <a:rPr lang="en-US" sz="6700" dirty="0"/>
              <a:t>Though an army may encamp against me,</a:t>
            </a:r>
            <a:br>
              <a:rPr lang="en-US" sz="6700" dirty="0"/>
            </a:br>
            <a:r>
              <a:rPr lang="en-US" sz="6700" dirty="0"/>
              <a:t>My heart shall not fear;</a:t>
            </a:r>
            <a:br>
              <a:rPr lang="en-US" sz="6700" dirty="0"/>
            </a:br>
            <a:r>
              <a:rPr lang="en-US" sz="6700" dirty="0"/>
              <a:t>Though war may rise against me,</a:t>
            </a:r>
            <a:br>
              <a:rPr lang="en-US" sz="6700" dirty="0"/>
            </a:br>
            <a:r>
              <a:rPr lang="en-US" sz="6700" dirty="0"/>
              <a:t>In this I </a:t>
            </a:r>
            <a:r>
              <a:rPr lang="en-US" sz="6700" i="1" dirty="0"/>
              <a:t>will be</a:t>
            </a:r>
            <a:r>
              <a:rPr lang="en-US" sz="6700" dirty="0"/>
              <a:t> confident.</a:t>
            </a:r>
          </a:p>
          <a:p>
            <a:pPr marL="0" indent="0">
              <a:buNone/>
            </a:pPr>
            <a:endParaRPr lang="en-US" dirty="0"/>
          </a:p>
        </p:txBody>
      </p:sp>
    </p:spTree>
    <p:extLst>
      <p:ext uri="{BB962C8B-B14F-4D97-AF65-F5344CB8AC3E}">
        <p14:creationId xmlns:p14="http://schemas.microsoft.com/office/powerpoint/2010/main" val="2731398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t>Phillipians</a:t>
            </a:r>
            <a:r>
              <a:rPr lang="en-US" dirty="0" smtClean="0"/>
              <a:t> 4:8</a:t>
            </a:r>
          </a:p>
          <a:p>
            <a:pPr marL="0" indent="0">
              <a:buNone/>
            </a:pPr>
            <a:r>
              <a:rPr lang="en-US" dirty="0" smtClean="0"/>
              <a:t>“Whatever is </a:t>
            </a:r>
            <a:r>
              <a:rPr lang="en-US" dirty="0" smtClean="0">
                <a:solidFill>
                  <a:srgbClr val="00B0F0"/>
                </a:solidFill>
              </a:rPr>
              <a:t>true, noble, right, pure, lovely, admirable</a:t>
            </a:r>
            <a:r>
              <a:rPr lang="en-US" dirty="0" smtClean="0"/>
              <a:t> -if anything is </a:t>
            </a:r>
            <a:r>
              <a:rPr lang="en-US" dirty="0" smtClean="0">
                <a:solidFill>
                  <a:srgbClr val="00B0F0"/>
                </a:solidFill>
              </a:rPr>
              <a:t>excellent</a:t>
            </a:r>
            <a:r>
              <a:rPr lang="en-US" dirty="0" smtClean="0"/>
              <a:t> or </a:t>
            </a:r>
            <a:r>
              <a:rPr lang="en-US" dirty="0" err="1" smtClean="0">
                <a:solidFill>
                  <a:srgbClr val="00B0F0"/>
                </a:solidFill>
              </a:rPr>
              <a:t>praisworthy</a:t>
            </a:r>
            <a:r>
              <a:rPr lang="en-US" dirty="0" smtClean="0"/>
              <a:t>- </a:t>
            </a:r>
            <a:r>
              <a:rPr lang="en-US" dirty="0" smtClean="0">
                <a:solidFill>
                  <a:srgbClr val="00B0F0"/>
                </a:solidFill>
              </a:rPr>
              <a:t>think</a:t>
            </a:r>
            <a:r>
              <a:rPr lang="en-US" dirty="0" smtClean="0"/>
              <a:t> on these things.”</a:t>
            </a:r>
            <a:endParaRPr lang="en-US" dirty="0"/>
          </a:p>
        </p:txBody>
      </p:sp>
    </p:spTree>
    <p:extLst>
      <p:ext uri="{BB962C8B-B14F-4D97-AF65-F5344CB8AC3E}">
        <p14:creationId xmlns:p14="http://schemas.microsoft.com/office/powerpoint/2010/main" val="3549088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2142072"/>
            <a:ext cx="8839200" cy="3649133"/>
          </a:xfrm>
        </p:spPr>
        <p:txBody>
          <a:bodyPr>
            <a:noAutofit/>
          </a:bodyPr>
          <a:lstStyle/>
          <a:p>
            <a:pPr marL="0" indent="0">
              <a:buNone/>
            </a:pPr>
            <a:r>
              <a:rPr lang="en-US" sz="2800" b="1" baseline="30000" dirty="0"/>
              <a:t>4 </a:t>
            </a:r>
            <a:r>
              <a:rPr lang="en-US" sz="2800" dirty="0"/>
              <a:t>One </a:t>
            </a:r>
            <a:r>
              <a:rPr lang="en-US" sz="2800" i="1" dirty="0"/>
              <a:t>thing</a:t>
            </a:r>
            <a:r>
              <a:rPr lang="en-US" sz="2800" dirty="0"/>
              <a:t> I have desired of the </a:t>
            </a:r>
            <a:r>
              <a:rPr lang="en-US" sz="2800" cap="small" dirty="0"/>
              <a:t>Lord</a:t>
            </a:r>
            <a:r>
              <a:rPr lang="en-US" sz="2800" dirty="0"/>
              <a:t>,</a:t>
            </a:r>
            <a:br>
              <a:rPr lang="en-US" sz="2800" dirty="0"/>
            </a:br>
            <a:r>
              <a:rPr lang="en-US" sz="2800" dirty="0"/>
              <a:t>That will I seek:</a:t>
            </a:r>
            <a:br>
              <a:rPr lang="en-US" sz="2800" dirty="0"/>
            </a:br>
            <a:r>
              <a:rPr lang="en-US" sz="2800" dirty="0"/>
              <a:t>That I may dwell in the house of the </a:t>
            </a:r>
            <a:r>
              <a:rPr lang="en-US" sz="2800" cap="small" dirty="0"/>
              <a:t>Lord</a:t>
            </a:r>
            <a:r>
              <a:rPr lang="en-US" sz="2800" dirty="0"/>
              <a:t/>
            </a:r>
            <a:br>
              <a:rPr lang="en-US" sz="2800" dirty="0"/>
            </a:br>
            <a:r>
              <a:rPr lang="en-US" sz="2800" dirty="0"/>
              <a:t>All the days of my life,</a:t>
            </a:r>
            <a:br>
              <a:rPr lang="en-US" sz="2800" dirty="0"/>
            </a:br>
            <a:r>
              <a:rPr lang="en-US" sz="2800" dirty="0"/>
              <a:t>To behold the </a:t>
            </a:r>
            <a:r>
              <a:rPr lang="en-US" sz="2800" dirty="0" smtClean="0"/>
              <a:t>beauty </a:t>
            </a:r>
            <a:r>
              <a:rPr lang="en-US" sz="2800" dirty="0"/>
              <a:t>of the </a:t>
            </a:r>
            <a:r>
              <a:rPr lang="en-US" sz="2800" cap="small" dirty="0"/>
              <a:t>Lord</a:t>
            </a:r>
            <a:r>
              <a:rPr lang="en-US" sz="2800" dirty="0"/>
              <a:t>,</a:t>
            </a:r>
            <a:br>
              <a:rPr lang="en-US" sz="2800" dirty="0"/>
            </a:br>
            <a:r>
              <a:rPr lang="en-US" sz="2800" dirty="0"/>
              <a:t>And to inquire in His temple.</a:t>
            </a:r>
            <a:br>
              <a:rPr lang="en-US" sz="2800" dirty="0"/>
            </a:br>
            <a:endParaRPr lang="en-US" sz="2800" dirty="0" smtClean="0"/>
          </a:p>
          <a:p>
            <a:pPr marL="0" indent="0">
              <a:buNone/>
            </a:pPr>
            <a:r>
              <a:rPr lang="en-US" sz="2800" b="1" baseline="30000" dirty="0" smtClean="0"/>
              <a:t>5</a:t>
            </a:r>
            <a:r>
              <a:rPr lang="en-US" sz="2800" b="1" baseline="30000" dirty="0"/>
              <a:t> </a:t>
            </a:r>
            <a:r>
              <a:rPr lang="en-US" sz="2800" dirty="0"/>
              <a:t>For in the time of trouble</a:t>
            </a:r>
            <a:br>
              <a:rPr lang="en-US" sz="2800" dirty="0"/>
            </a:br>
            <a:r>
              <a:rPr lang="en-US" sz="2800" dirty="0"/>
              <a:t>He shall hide me in His pavilion;</a:t>
            </a:r>
            <a:br>
              <a:rPr lang="en-US" sz="2800" dirty="0"/>
            </a:br>
            <a:r>
              <a:rPr lang="en-US" sz="2800" dirty="0"/>
              <a:t>In the secret place of His tabernacle</a:t>
            </a:r>
            <a:br>
              <a:rPr lang="en-US" sz="2800" dirty="0"/>
            </a:br>
            <a:r>
              <a:rPr lang="en-US" sz="2800" dirty="0"/>
              <a:t>He shall hide me;</a:t>
            </a:r>
            <a:br>
              <a:rPr lang="en-US" sz="2800" dirty="0"/>
            </a:br>
            <a:r>
              <a:rPr lang="en-US" sz="2800" dirty="0"/>
              <a:t>He shall set me high upon a rock</a:t>
            </a:r>
            <a:r>
              <a:rPr lang="en-US" sz="2800" dirty="0" smtClean="0"/>
              <a:t>.</a:t>
            </a:r>
            <a:endParaRPr lang="en-US" sz="2800" dirty="0"/>
          </a:p>
        </p:txBody>
      </p:sp>
    </p:spTree>
    <p:extLst>
      <p:ext uri="{BB962C8B-B14F-4D97-AF65-F5344CB8AC3E}">
        <p14:creationId xmlns:p14="http://schemas.microsoft.com/office/powerpoint/2010/main" val="22706559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14408" y="2142072"/>
            <a:ext cx="7598569" cy="3649133"/>
          </a:xfrm>
        </p:spPr>
        <p:txBody>
          <a:bodyPr>
            <a:normAutofit/>
          </a:bodyPr>
          <a:lstStyle/>
          <a:p>
            <a:pPr marL="0" indent="0">
              <a:buNone/>
            </a:pPr>
            <a:r>
              <a:rPr lang="en-US" sz="3200" b="1" baseline="30000" dirty="0"/>
              <a:t>6 </a:t>
            </a:r>
            <a:r>
              <a:rPr lang="en-US" sz="3200" dirty="0"/>
              <a:t>And now my head shall be </a:t>
            </a:r>
            <a:r>
              <a:rPr lang="en-US" sz="3200" dirty="0" smtClean="0"/>
              <a:t>lifted </a:t>
            </a:r>
            <a:r>
              <a:rPr lang="en-US" sz="3200" dirty="0"/>
              <a:t>up above my enemies all around me;</a:t>
            </a:r>
            <a:br>
              <a:rPr lang="en-US" sz="3200" dirty="0"/>
            </a:br>
            <a:r>
              <a:rPr lang="en-US" sz="3200" dirty="0"/>
              <a:t>Therefore I will offer sacrifices of </a:t>
            </a:r>
            <a:r>
              <a:rPr lang="en-US" sz="3200" dirty="0" smtClean="0"/>
              <a:t>joy </a:t>
            </a:r>
            <a:r>
              <a:rPr lang="en-US" sz="3200" dirty="0"/>
              <a:t>in His tabernacle;</a:t>
            </a:r>
            <a:br>
              <a:rPr lang="en-US" sz="3200" dirty="0"/>
            </a:br>
            <a:r>
              <a:rPr lang="en-US" sz="3200" dirty="0"/>
              <a:t>I will sing, yes, I will sing praises to the </a:t>
            </a:r>
            <a:r>
              <a:rPr lang="en-US" sz="3200" cap="small" dirty="0"/>
              <a:t>Lord</a:t>
            </a:r>
            <a:r>
              <a:rPr lang="en-US" sz="3200" dirty="0"/>
              <a:t>.</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35540476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609600"/>
            <a:ext cx="7598569" cy="5943600"/>
          </a:xfrm>
        </p:spPr>
        <p:txBody>
          <a:bodyPr>
            <a:normAutofit fontScale="77500" lnSpcReduction="20000"/>
          </a:bodyPr>
          <a:lstStyle/>
          <a:p>
            <a:pPr marL="0" indent="0">
              <a:buNone/>
            </a:pPr>
            <a:r>
              <a:rPr lang="en-US" sz="3500" b="1" baseline="30000" dirty="0"/>
              <a:t>7 </a:t>
            </a:r>
            <a:r>
              <a:rPr lang="en-US" sz="3500" dirty="0"/>
              <a:t>Hear, O </a:t>
            </a:r>
            <a:r>
              <a:rPr lang="en-US" sz="3500" cap="small" dirty="0"/>
              <a:t>Lord</a:t>
            </a:r>
            <a:r>
              <a:rPr lang="en-US" sz="3500" dirty="0"/>
              <a:t>, </a:t>
            </a:r>
            <a:r>
              <a:rPr lang="en-US" sz="3500" i="1" dirty="0"/>
              <a:t>when</a:t>
            </a:r>
            <a:r>
              <a:rPr lang="en-US" sz="3500" dirty="0"/>
              <a:t> I cry with my voice!</a:t>
            </a:r>
            <a:br>
              <a:rPr lang="en-US" sz="3500" dirty="0"/>
            </a:br>
            <a:r>
              <a:rPr lang="en-US" sz="3500" dirty="0"/>
              <a:t>Have mercy also upon me, and answer me.</a:t>
            </a:r>
            <a:br>
              <a:rPr lang="en-US" sz="3500" dirty="0"/>
            </a:br>
            <a:endParaRPr lang="en-US" sz="3500" dirty="0" smtClean="0"/>
          </a:p>
          <a:p>
            <a:pPr marL="0" indent="0">
              <a:buNone/>
            </a:pPr>
            <a:r>
              <a:rPr lang="en-US" sz="3500" b="1" baseline="30000" dirty="0" smtClean="0"/>
              <a:t>8</a:t>
            </a:r>
            <a:r>
              <a:rPr lang="en-US" sz="3500" b="1" baseline="30000" dirty="0"/>
              <a:t> </a:t>
            </a:r>
            <a:r>
              <a:rPr lang="en-US" sz="3500" i="1" dirty="0"/>
              <a:t>When You said,</a:t>
            </a:r>
            <a:r>
              <a:rPr lang="en-US" sz="3500" dirty="0"/>
              <a:t> “Seek My face,”</a:t>
            </a:r>
            <a:br>
              <a:rPr lang="en-US" sz="3500" dirty="0"/>
            </a:br>
            <a:r>
              <a:rPr lang="en-US" sz="3500" dirty="0"/>
              <a:t>My heart said to You, “Your face, </a:t>
            </a:r>
            <a:r>
              <a:rPr lang="en-US" sz="3500" cap="small" dirty="0"/>
              <a:t>Lord</a:t>
            </a:r>
            <a:r>
              <a:rPr lang="en-US" sz="3500" dirty="0"/>
              <a:t>, I will seek.”</a:t>
            </a:r>
            <a:br>
              <a:rPr lang="en-US" sz="3500" dirty="0"/>
            </a:br>
            <a:endParaRPr lang="en-US" sz="3500" dirty="0" smtClean="0"/>
          </a:p>
          <a:p>
            <a:pPr marL="0" indent="0">
              <a:buNone/>
            </a:pPr>
            <a:r>
              <a:rPr lang="en-US" sz="3500" b="1" baseline="30000" dirty="0" smtClean="0"/>
              <a:t>9</a:t>
            </a:r>
            <a:r>
              <a:rPr lang="en-US" sz="3500" b="1" baseline="30000" dirty="0"/>
              <a:t> </a:t>
            </a:r>
            <a:r>
              <a:rPr lang="en-US" sz="3500" dirty="0"/>
              <a:t>Do not hide Your face from me;</a:t>
            </a:r>
            <a:br>
              <a:rPr lang="en-US" sz="3500" dirty="0"/>
            </a:br>
            <a:r>
              <a:rPr lang="en-US" sz="3500" dirty="0"/>
              <a:t>Do not turn Your servant away in anger;</a:t>
            </a:r>
            <a:br>
              <a:rPr lang="en-US" sz="3500" dirty="0"/>
            </a:br>
            <a:r>
              <a:rPr lang="en-US" sz="3500" dirty="0"/>
              <a:t>You have been my help;</a:t>
            </a:r>
            <a:br>
              <a:rPr lang="en-US" sz="3500" dirty="0"/>
            </a:br>
            <a:r>
              <a:rPr lang="en-US" sz="3500" dirty="0"/>
              <a:t>Do not leave me nor forsake me,</a:t>
            </a:r>
            <a:br>
              <a:rPr lang="en-US" sz="3500" dirty="0"/>
            </a:br>
            <a:r>
              <a:rPr lang="en-US" sz="3500" dirty="0"/>
              <a:t>O God of my salvation.</a:t>
            </a:r>
            <a:br>
              <a:rPr lang="en-US" sz="3500" dirty="0"/>
            </a:br>
            <a:endParaRPr lang="en-US" sz="3500" dirty="0" smtClean="0"/>
          </a:p>
          <a:p>
            <a:pPr marL="0" indent="0">
              <a:buNone/>
            </a:pPr>
            <a:r>
              <a:rPr lang="en-US" sz="3500" b="1" baseline="30000" dirty="0" smtClean="0"/>
              <a:t>10</a:t>
            </a:r>
            <a:r>
              <a:rPr lang="en-US" sz="3500" b="1" baseline="30000" dirty="0"/>
              <a:t> </a:t>
            </a:r>
            <a:r>
              <a:rPr lang="en-US" sz="3500" dirty="0"/>
              <a:t>When my father and my mother forsake me,</a:t>
            </a:r>
            <a:br>
              <a:rPr lang="en-US" sz="3500" dirty="0"/>
            </a:br>
            <a:r>
              <a:rPr lang="en-US" sz="3500" dirty="0"/>
              <a:t>Then the </a:t>
            </a:r>
            <a:r>
              <a:rPr lang="en-US" sz="3500" cap="small" dirty="0"/>
              <a:t>Lord</a:t>
            </a:r>
            <a:r>
              <a:rPr lang="en-US" sz="3500" dirty="0"/>
              <a:t> will take care of me.</a:t>
            </a:r>
          </a:p>
          <a:p>
            <a:pPr marL="0" indent="0">
              <a:buNone/>
            </a:pPr>
            <a:endParaRPr lang="en-US" dirty="0"/>
          </a:p>
        </p:txBody>
      </p:sp>
    </p:spTree>
    <p:extLst>
      <p:ext uri="{BB962C8B-B14F-4D97-AF65-F5344CB8AC3E}">
        <p14:creationId xmlns:p14="http://schemas.microsoft.com/office/powerpoint/2010/main" val="10390192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76200"/>
            <a:ext cx="7598569" cy="6248400"/>
          </a:xfrm>
        </p:spPr>
        <p:txBody>
          <a:bodyPr>
            <a:normAutofit fontScale="70000" lnSpcReduction="20000"/>
          </a:bodyPr>
          <a:lstStyle/>
          <a:p>
            <a:pPr marL="0" indent="0">
              <a:buNone/>
            </a:pPr>
            <a:r>
              <a:rPr lang="en-US" sz="3800" b="1" baseline="30000" dirty="0"/>
              <a:t>11 </a:t>
            </a:r>
            <a:r>
              <a:rPr lang="en-US" sz="3800" dirty="0"/>
              <a:t>Teach me Your way, O </a:t>
            </a:r>
            <a:r>
              <a:rPr lang="en-US" sz="3800" cap="small" dirty="0"/>
              <a:t>Lord</a:t>
            </a:r>
            <a:r>
              <a:rPr lang="en-US" sz="3800" dirty="0"/>
              <a:t>,</a:t>
            </a:r>
            <a:br>
              <a:rPr lang="en-US" sz="3800" dirty="0"/>
            </a:br>
            <a:r>
              <a:rPr lang="en-US" sz="3800" dirty="0"/>
              <a:t>And lead me in a smooth path, because of my enemies.</a:t>
            </a:r>
            <a:br>
              <a:rPr lang="en-US" sz="3800" dirty="0"/>
            </a:br>
            <a:endParaRPr lang="en-US" sz="3800" dirty="0" smtClean="0"/>
          </a:p>
          <a:p>
            <a:pPr marL="0" indent="0">
              <a:buNone/>
            </a:pPr>
            <a:r>
              <a:rPr lang="en-US" sz="3800" b="1" baseline="30000" dirty="0" smtClean="0"/>
              <a:t>12</a:t>
            </a:r>
            <a:r>
              <a:rPr lang="en-US" sz="3800" b="1" baseline="30000" dirty="0"/>
              <a:t> </a:t>
            </a:r>
            <a:r>
              <a:rPr lang="en-US" sz="3800" dirty="0"/>
              <a:t>Do not deliver me to the will of my adversaries;</a:t>
            </a:r>
            <a:br>
              <a:rPr lang="en-US" sz="3800" dirty="0"/>
            </a:br>
            <a:r>
              <a:rPr lang="en-US" sz="3800" dirty="0"/>
              <a:t>For false witnesses have risen against me,</a:t>
            </a:r>
            <a:br>
              <a:rPr lang="en-US" sz="3800" dirty="0"/>
            </a:br>
            <a:r>
              <a:rPr lang="en-US" sz="3800" dirty="0"/>
              <a:t>And such as breathe out violence.</a:t>
            </a:r>
            <a:br>
              <a:rPr lang="en-US" sz="3800" dirty="0"/>
            </a:br>
            <a:endParaRPr lang="en-US" sz="3800" dirty="0" smtClean="0"/>
          </a:p>
          <a:p>
            <a:pPr marL="0" indent="0">
              <a:buNone/>
            </a:pPr>
            <a:r>
              <a:rPr lang="en-US" sz="3800" b="1" baseline="30000" dirty="0" smtClean="0"/>
              <a:t>13</a:t>
            </a:r>
            <a:r>
              <a:rPr lang="en-US" sz="3800" b="1" baseline="30000" dirty="0"/>
              <a:t> </a:t>
            </a:r>
            <a:r>
              <a:rPr lang="en-US" sz="3800" i="1" dirty="0"/>
              <a:t>I would have lost heart,</a:t>
            </a:r>
            <a:r>
              <a:rPr lang="en-US" sz="3800" dirty="0"/>
              <a:t> unless I had believed</a:t>
            </a:r>
            <a:br>
              <a:rPr lang="en-US" sz="3800" dirty="0"/>
            </a:br>
            <a:r>
              <a:rPr lang="en-US" sz="3800" dirty="0"/>
              <a:t>That I would see the goodness of the </a:t>
            </a:r>
            <a:r>
              <a:rPr lang="en-US" sz="3800" cap="small" dirty="0"/>
              <a:t>Lord</a:t>
            </a:r>
            <a:r>
              <a:rPr lang="en-US" sz="3800" dirty="0"/>
              <a:t/>
            </a:r>
            <a:br>
              <a:rPr lang="en-US" sz="3800" dirty="0"/>
            </a:br>
            <a:r>
              <a:rPr lang="en-US" sz="3800" dirty="0"/>
              <a:t>In the land of the living.</a:t>
            </a:r>
          </a:p>
          <a:p>
            <a:endParaRPr lang="en-US" sz="3800" b="1" baseline="30000" dirty="0" smtClean="0"/>
          </a:p>
          <a:p>
            <a:pPr marL="0" indent="0">
              <a:buNone/>
            </a:pPr>
            <a:r>
              <a:rPr lang="en-US" sz="3800" b="1" baseline="30000" dirty="0" smtClean="0"/>
              <a:t>14</a:t>
            </a:r>
            <a:r>
              <a:rPr lang="en-US" sz="3800" b="1" baseline="30000" dirty="0"/>
              <a:t> </a:t>
            </a:r>
            <a:r>
              <a:rPr lang="en-US" sz="3800" dirty="0" smtClean="0"/>
              <a:t>Wait</a:t>
            </a:r>
            <a:r>
              <a:rPr lang="en-US" sz="3800" dirty="0"/>
              <a:t> on the </a:t>
            </a:r>
            <a:r>
              <a:rPr lang="en-US" sz="3800" cap="small" dirty="0"/>
              <a:t>Lord</a:t>
            </a:r>
            <a:r>
              <a:rPr lang="en-US" sz="3800" dirty="0"/>
              <a:t>;</a:t>
            </a:r>
            <a:br>
              <a:rPr lang="en-US" sz="3800" dirty="0"/>
            </a:br>
            <a:r>
              <a:rPr lang="en-US" sz="3800" dirty="0"/>
              <a:t>Be of good courage,</a:t>
            </a:r>
            <a:br>
              <a:rPr lang="en-US" sz="3800" dirty="0"/>
            </a:br>
            <a:r>
              <a:rPr lang="en-US" sz="3800" dirty="0"/>
              <a:t>And He shall strengthen your heart;</a:t>
            </a:r>
            <a:br>
              <a:rPr lang="en-US" sz="3800" dirty="0"/>
            </a:br>
            <a:r>
              <a:rPr lang="en-US" sz="3800" dirty="0"/>
              <a:t>Wait, I say, on the </a:t>
            </a:r>
            <a:r>
              <a:rPr lang="en-US" sz="3800" cap="small" dirty="0"/>
              <a:t>Lord</a:t>
            </a:r>
            <a:r>
              <a:rPr lang="en-US" sz="3800" dirty="0"/>
              <a:t>!</a:t>
            </a:r>
          </a:p>
          <a:p>
            <a:pPr marL="0" indent="0">
              <a:buNone/>
            </a:pPr>
            <a:endParaRPr lang="en-US" dirty="0"/>
          </a:p>
        </p:txBody>
      </p:sp>
    </p:spTree>
    <p:extLst>
      <p:ext uri="{BB962C8B-B14F-4D97-AF65-F5344CB8AC3E}">
        <p14:creationId xmlns:p14="http://schemas.microsoft.com/office/powerpoint/2010/main" val="32054430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6972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22849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594"/>
            <a:ext cx="7772400" cy="1470025"/>
          </a:xfrm>
        </p:spPr>
        <p:txBody>
          <a:bodyPr/>
          <a:lstStyle/>
          <a:p>
            <a:r>
              <a:rPr lang="en-US" dirty="0" smtClean="0"/>
              <a:t>7 Weapons of Spiritual Warfare</a:t>
            </a:r>
            <a:endParaRPr lang="en-US" dirty="0"/>
          </a:p>
        </p:txBody>
      </p:sp>
      <p:sp>
        <p:nvSpPr>
          <p:cNvPr id="3" name="Subtitle 2"/>
          <p:cNvSpPr>
            <a:spLocks noGrp="1"/>
          </p:cNvSpPr>
          <p:nvPr>
            <p:ph type="subTitle" idx="1"/>
          </p:nvPr>
        </p:nvSpPr>
        <p:spPr>
          <a:xfrm>
            <a:off x="304800" y="1828800"/>
            <a:ext cx="8610600" cy="3810000"/>
          </a:xfrm>
        </p:spPr>
        <p:txBody>
          <a:bodyPr>
            <a:normAutofit lnSpcReduction="10000"/>
          </a:bodyPr>
          <a:lstStyle/>
          <a:p>
            <a:pPr marL="514350" indent="-514350" algn="l">
              <a:buAutoNum type="arabicPeriod"/>
            </a:pPr>
            <a:r>
              <a:rPr lang="en-US" dirty="0" smtClean="0"/>
              <a:t>Praise and worship  </a:t>
            </a:r>
          </a:p>
          <a:p>
            <a:pPr marL="514350" indent="-514350" algn="l">
              <a:buAutoNum type="arabicPeriod"/>
            </a:pPr>
            <a:r>
              <a:rPr lang="en-US" dirty="0" smtClean="0"/>
              <a:t>The Word of God (Declarations)</a:t>
            </a:r>
          </a:p>
          <a:p>
            <a:pPr marL="514350" indent="-514350" algn="l">
              <a:buAutoNum type="arabicPeriod"/>
            </a:pPr>
            <a:r>
              <a:rPr lang="en-US" dirty="0" smtClean="0"/>
              <a:t>The Holy Spirit </a:t>
            </a:r>
          </a:p>
          <a:p>
            <a:pPr marL="514350" indent="-514350" algn="l">
              <a:buAutoNum type="arabicPeriod"/>
            </a:pPr>
            <a:r>
              <a:rPr lang="en-US" dirty="0" smtClean="0"/>
              <a:t>Obedience to God</a:t>
            </a:r>
          </a:p>
          <a:p>
            <a:pPr marL="514350" indent="-514350" algn="l">
              <a:buAutoNum type="arabicPeriod"/>
            </a:pPr>
            <a:r>
              <a:rPr lang="en-US" dirty="0" smtClean="0"/>
              <a:t>The Armor of God</a:t>
            </a:r>
          </a:p>
          <a:p>
            <a:pPr marL="514350" indent="-514350" algn="l">
              <a:buAutoNum type="arabicPeriod"/>
            </a:pPr>
            <a:r>
              <a:rPr lang="en-US" dirty="0" smtClean="0"/>
              <a:t>Walking in our New Identity</a:t>
            </a:r>
          </a:p>
          <a:p>
            <a:pPr marL="514350" indent="-514350" algn="l">
              <a:buAutoNum type="arabicPeriod"/>
            </a:pPr>
            <a:r>
              <a:rPr lang="en-US" dirty="0" smtClean="0"/>
              <a:t>Prayer</a:t>
            </a:r>
          </a:p>
          <a:p>
            <a:endParaRPr lang="en-US" dirty="0"/>
          </a:p>
        </p:txBody>
      </p:sp>
    </p:spTree>
    <p:extLst>
      <p:ext uri="{BB962C8B-B14F-4D97-AF65-F5344CB8AC3E}">
        <p14:creationId xmlns:p14="http://schemas.microsoft.com/office/powerpoint/2010/main" val="652203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27579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715"/>
            <a:ext cx="8991600" cy="1456267"/>
          </a:xfrm>
        </p:spPr>
        <p:txBody>
          <a:bodyPr>
            <a:normAutofit/>
          </a:bodyPr>
          <a:lstStyle/>
          <a:p>
            <a:r>
              <a:rPr lang="en-US" sz="4000" b="1" dirty="0" smtClean="0">
                <a:solidFill>
                  <a:srgbClr val="FFC000"/>
                </a:solidFill>
              </a:rPr>
              <a:t>Creating a Culture of Freedom or Slavery?</a:t>
            </a:r>
            <a:endParaRPr lang="en-US" sz="4000" b="1" dirty="0">
              <a:solidFill>
                <a:srgbClr val="FFC000"/>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30577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Celestial">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TotalTime>
  <Words>976</Words>
  <Application>Microsoft Office PowerPoint</Application>
  <PresentationFormat>On-screen Show (4:3)</PresentationFormat>
  <Paragraphs>162</Paragraphs>
  <Slides>54</Slides>
  <Notes>0</Notes>
  <HiddenSlides>0</HiddenSlides>
  <MMClips>0</MMClips>
  <ScaleCrop>false</ScaleCrop>
  <HeadingPairs>
    <vt:vector size="4" baseType="variant">
      <vt:variant>
        <vt:lpstr>Theme</vt:lpstr>
      </vt:variant>
      <vt:variant>
        <vt:i4>6</vt:i4>
      </vt:variant>
      <vt:variant>
        <vt:lpstr>Slide Titles</vt:lpstr>
      </vt:variant>
      <vt:variant>
        <vt:i4>54</vt:i4>
      </vt:variant>
    </vt:vector>
  </HeadingPairs>
  <TitlesOfParts>
    <vt:vector size="60" baseType="lpstr">
      <vt:lpstr>3_Celestial</vt:lpstr>
      <vt:lpstr>1_Office Theme</vt:lpstr>
      <vt:lpstr>2_Office Theme</vt:lpstr>
      <vt:lpstr>3_Office Theme</vt:lpstr>
      <vt:lpstr>4_Office Theme</vt:lpstr>
      <vt:lpstr>5_Office Theme</vt:lpstr>
      <vt:lpstr>Breaking………</vt:lpstr>
      <vt:lpstr>Swing your Sword</vt:lpstr>
      <vt:lpstr>Swing your Sword</vt:lpstr>
      <vt:lpstr>PowerPoint Presentation</vt:lpstr>
      <vt:lpstr>PowerPoint Presentation</vt:lpstr>
      <vt:lpstr>PowerPoint Presentation</vt:lpstr>
      <vt:lpstr>7 Weapons of Spiritual Warfare</vt:lpstr>
      <vt:lpstr>PowerPoint Presentation</vt:lpstr>
      <vt:lpstr>Creating a Culture of Freedom or Slavery?</vt:lpstr>
      <vt:lpstr>PowerPoint Presentation</vt:lpstr>
      <vt:lpstr>Faith</vt:lpstr>
      <vt:lpstr>Fear </vt:lpstr>
      <vt:lpstr>PowerPoint Presentation</vt:lpstr>
      <vt:lpstr>2 Timothy 1</vt:lpstr>
      <vt:lpstr>PowerPoint Presentation</vt:lpstr>
      <vt:lpstr>John 8 </vt:lpstr>
      <vt:lpstr>PowerPoint Presentation</vt:lpstr>
      <vt:lpstr>Romans 8</vt:lpstr>
      <vt:lpstr>PowerPoint Presentation</vt:lpstr>
      <vt:lpstr>PowerPoint Presentation</vt:lpstr>
      <vt:lpstr>PowerPoint Presentation</vt:lpstr>
      <vt:lpstr>PowerPoint Presentation</vt:lpstr>
      <vt:lpstr>Job 3:25   </vt:lpstr>
      <vt:lpstr>PowerPoint Presentation</vt:lpstr>
      <vt:lpstr>Proverbs 13:12</vt:lpstr>
      <vt:lpstr>Job 3:25</vt:lpstr>
      <vt:lpstr>1 Chronicles 4:9-10</vt:lpstr>
      <vt:lpstr>PowerPoint Presentation</vt:lpstr>
      <vt:lpstr>PowerPoint Presentation</vt:lpstr>
      <vt:lpstr>PowerPoint Presentation</vt:lpstr>
      <vt:lpstr>Colossians 1:21-23</vt:lpstr>
      <vt:lpstr>PowerPoint Presentation</vt:lpstr>
      <vt:lpstr>Hebrews 10:19-25</vt:lpstr>
      <vt:lpstr>PowerPoint Presentation</vt:lpstr>
      <vt:lpstr>PowerPoint Presentation</vt:lpstr>
      <vt:lpstr>Unlikely Evangelists are Arising</vt:lpstr>
      <vt:lpstr>PowerPoint Presentation</vt:lpstr>
      <vt:lpstr>Deuteronomy 27:  Blessing vs Curses</vt:lpstr>
      <vt:lpstr>Deuteronomy 27: Blessing vs Curses</vt:lpstr>
      <vt:lpstr>Deuteronomy 28</vt:lpstr>
      <vt:lpstr>PowerPoint Presentation</vt:lpstr>
      <vt:lpstr>PowerPoint Presentation</vt:lpstr>
      <vt:lpstr>PowerPoint Presentation</vt:lpstr>
      <vt:lpstr>Deuteronomy 30</vt:lpstr>
      <vt:lpstr>So What? </vt:lpstr>
      <vt:lpstr>PowerPoint Presentation</vt:lpstr>
      <vt:lpstr>So What?</vt:lpstr>
      <vt:lpstr>Fear Says:     Faith Says:</vt:lpstr>
      <vt:lpstr>Psalm 27 Declaration of Faith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Colossians 1:21-23</dc:title>
  <dc:creator>Don Lamb</dc:creator>
  <cp:lastModifiedBy>LifeGate</cp:lastModifiedBy>
  <cp:revision>32</cp:revision>
  <dcterms:created xsi:type="dcterms:W3CDTF">2025-05-24T13:43:55Z</dcterms:created>
  <dcterms:modified xsi:type="dcterms:W3CDTF">2025-05-25T15:54:14Z</dcterms:modified>
</cp:coreProperties>
</file>