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395" r:id="rId3"/>
    <p:sldId id="402" r:id="rId4"/>
    <p:sldId id="408" r:id="rId5"/>
    <p:sldId id="406" r:id="rId6"/>
    <p:sldId id="407" r:id="rId7"/>
    <p:sldId id="400" r:id="rId8"/>
    <p:sldId id="379" r:id="rId9"/>
    <p:sldId id="405" r:id="rId10"/>
    <p:sldId id="401" r:id="rId11"/>
    <p:sldId id="399" r:id="rId12"/>
    <p:sldId id="358" r:id="rId13"/>
    <p:sldId id="383" r:id="rId14"/>
    <p:sldId id="392" r:id="rId15"/>
    <p:sldId id="404" r:id="rId16"/>
    <p:sldId id="393" r:id="rId17"/>
    <p:sldId id="396" r:id="rId18"/>
    <p:sldId id="342" r:id="rId19"/>
    <p:sldId id="394" r:id="rId20"/>
    <p:sldId id="403" r:id="rId21"/>
    <p:sldId id="390" r:id="rId22"/>
  </p:sldIdLst>
  <p:sldSz cx="9144000" cy="6858000" type="screen4x3"/>
  <p:notesSz cx="7010400" cy="9296400"/>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8E8E8"/>
    <a:srgbClr val="333333"/>
    <a:srgbClr val="35759D"/>
    <a:srgbClr val="4D4D4D"/>
    <a:srgbClr val="B92D14"/>
    <a:srgbClr val="35B19D"/>
    <a:srgbClr val="0044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0962" autoAdjust="0"/>
    <p:restoredTop sz="95596" autoAdjust="0"/>
  </p:normalViewPr>
  <p:slideViewPr>
    <p:cSldViewPr>
      <p:cViewPr>
        <p:scale>
          <a:sx n="60" d="100"/>
          <a:sy n="60" d="100"/>
        </p:scale>
        <p:origin x="-3000" y="-1044"/>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l">
              <a:defRPr sz="1200"/>
            </a:lvl1pPr>
          </a:lstStyle>
          <a:p>
            <a:endParaRPr lang="en-US" altLang="en-US"/>
          </a:p>
        </p:txBody>
      </p:sp>
      <p:sp>
        <p:nvSpPr>
          <p:cNvPr id="81923" name="Rectangle 3"/>
          <p:cNvSpPr>
            <a:spLocks noGrp="1" noChangeArrowheads="1"/>
          </p:cNvSpPr>
          <p:nvPr>
            <p:ph type="dt"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lvl1pPr>
          </a:lstStyle>
          <a:p>
            <a:endParaRPr lang="en-US" altLang="en-US"/>
          </a:p>
        </p:txBody>
      </p:sp>
      <p:sp>
        <p:nvSpPr>
          <p:cNvPr id="819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701040" y="4415790"/>
            <a:ext cx="560832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1926" name="Rectangle 6"/>
          <p:cNvSpPr>
            <a:spLocks noGrp="1" noChangeArrowheads="1"/>
          </p:cNvSpPr>
          <p:nvPr>
            <p:ph type="ftr" sz="quarter" idx="4"/>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l">
              <a:defRPr sz="1200"/>
            </a:lvl1pPr>
          </a:lstStyle>
          <a:p>
            <a:endParaRPr lang="en-US" altLang="en-US"/>
          </a:p>
        </p:txBody>
      </p:sp>
      <p:sp>
        <p:nvSpPr>
          <p:cNvPr id="81927" name="Rectangle 7"/>
          <p:cNvSpPr>
            <a:spLocks noGrp="1" noChangeArrowheads="1"/>
          </p:cNvSpPr>
          <p:nvPr>
            <p:ph type="sldNum" sz="quarter" idx="5"/>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vl1pPr>
          </a:lstStyle>
          <a:p>
            <a:fld id="{6A6DD239-DBF5-489A-B00C-C74CB335A4CB}" type="slidenum">
              <a:rPr lang="en-US" altLang="en-US"/>
              <a:pPr/>
              <a:t>‹#›</a:t>
            </a:fld>
            <a:endParaRPr lang="en-US" altLang="en-US"/>
          </a:p>
        </p:txBody>
      </p:sp>
    </p:spTree>
    <p:extLst>
      <p:ext uri="{BB962C8B-B14F-4D97-AF65-F5344CB8AC3E}">
        <p14:creationId xmlns:p14="http://schemas.microsoft.com/office/powerpoint/2010/main" val="55874584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4E171F-B22C-43B5-8C33-8E41174E0EB3}" type="slidenum">
              <a:rPr lang="en-US" altLang="en-US"/>
              <a:pPr/>
              <a:t>1</a:t>
            </a:fld>
            <a:endParaRPr lang="en-US" alt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6DD239-DBF5-489A-B00C-C74CB335A4CB}" type="slidenum">
              <a:rPr lang="en-US" altLang="en-US" smtClean="0"/>
              <a:pPr/>
              <a:t>2</a:t>
            </a:fld>
            <a:endParaRPr lang="en-US" altLang="en-US"/>
          </a:p>
        </p:txBody>
      </p:sp>
    </p:spTree>
    <p:extLst>
      <p:ext uri="{BB962C8B-B14F-4D97-AF65-F5344CB8AC3E}">
        <p14:creationId xmlns:p14="http://schemas.microsoft.com/office/powerpoint/2010/main" val="525187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5334000"/>
            <a:ext cx="7772400" cy="70485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algn="r">
              <a:defRPr sz="3600">
                <a:solidFill>
                  <a:schemeClr val="bg1"/>
                </a:solidFill>
              </a:defRPr>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990600" y="5867400"/>
            <a:ext cx="7772400" cy="53340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marL="0" indent="0" algn="r">
              <a:buFontTx/>
              <a:buNone/>
              <a:defRPr sz="2400">
                <a:solidFill>
                  <a:schemeClr val="bg1"/>
                </a:solidFill>
              </a:defRPr>
            </a:lvl1pPr>
          </a:lstStyle>
          <a:p>
            <a:pPr lvl="0"/>
            <a:r>
              <a:rPr lang="en-US" alt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8691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417638"/>
            <a:ext cx="18288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417638"/>
            <a:ext cx="53340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8979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6589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16603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6634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74455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1764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1403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2823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06336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417638"/>
            <a:ext cx="73152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2438400"/>
            <a:ext cx="7315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04800" y="5352871"/>
            <a:ext cx="8458200"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effectLst>
                  <a:glow rad="101600">
                    <a:schemeClr val="accent6">
                      <a:satMod val="175000"/>
                      <a:alpha val="40000"/>
                    </a:schemeClr>
                  </a:glow>
                  <a:outerShdw blurRad="50800" dist="39000" dir="5460000" algn="tl">
                    <a:srgbClr val="000000">
                      <a:alpha val="38000"/>
                    </a:srgbClr>
                  </a:outerShdw>
                </a:effectLst>
              </a:rPr>
              <a:t>LifeGate Father’s Day Sermon</a:t>
            </a:r>
          </a:p>
          <a:p>
            <a:r>
              <a:rPr lang="en-US" sz="3600" b="1" dirty="0" smtClean="0">
                <a:ln w="11430"/>
                <a:effectLst>
                  <a:glow rad="101600">
                    <a:schemeClr val="accent6">
                      <a:satMod val="175000"/>
                      <a:alpha val="40000"/>
                    </a:schemeClr>
                  </a:glow>
                  <a:outerShdw blurRad="50800" dist="39000" dir="5460000" algn="tl">
                    <a:srgbClr val="000000">
                      <a:alpha val="38000"/>
                    </a:srgbClr>
                  </a:outerShdw>
                </a:effectLst>
              </a:rPr>
              <a:t>June 15th, 2025</a:t>
            </a:r>
            <a:endParaRPr lang="en-US" sz="3600" b="1" dirty="0">
              <a:ln w="11430"/>
              <a:effectLst>
                <a:glow rad="101600">
                  <a:schemeClr val="accent6">
                    <a:satMod val="175000"/>
                    <a:alpha val="40000"/>
                  </a:schemeClr>
                </a:glow>
                <a:outerShdw blurRad="50800" dist="39000" dir="5460000" algn="tl">
                  <a:srgbClr val="000000">
                    <a:alpha val="38000"/>
                  </a:srgbClr>
                </a:outerShdw>
              </a:effectLst>
            </a:endParaRPr>
          </a:p>
        </p:txBody>
      </p:sp>
      <p:sp>
        <p:nvSpPr>
          <p:cNvPr id="2" name="TextBox 1"/>
          <p:cNvSpPr txBox="1"/>
          <p:nvPr/>
        </p:nvSpPr>
        <p:spPr>
          <a:xfrm>
            <a:off x="2590799" y="2743200"/>
            <a:ext cx="3935819" cy="1323439"/>
          </a:xfrm>
          <a:prstGeom prst="rect">
            <a:avLst/>
          </a:prstGeom>
          <a:solidFill>
            <a:srgbClr val="000000"/>
          </a:solidFill>
        </p:spPr>
        <p:txBody>
          <a:bodyPr wrap="square" rtlCol="0">
            <a:spAutoFit/>
          </a:bodyPr>
          <a:lstStyle/>
          <a:p>
            <a:r>
              <a:rPr lang="en-US" sz="6000" dirty="0" smtClean="0">
                <a:effectLst>
                  <a:glow rad="101600">
                    <a:srgbClr val="FFC000">
                      <a:alpha val="60000"/>
                    </a:srgbClr>
                  </a:glow>
                </a:effectLst>
              </a:rPr>
              <a:t>Life-Giving </a:t>
            </a:r>
            <a:r>
              <a:rPr lang="en-US" sz="8000" dirty="0" smtClean="0">
                <a:effectLst>
                  <a:glow rad="101600">
                    <a:srgbClr val="FFC000">
                      <a:alpha val="60000"/>
                    </a:srgbClr>
                  </a:glow>
                </a:effectLst>
              </a:rPr>
              <a:t> </a:t>
            </a:r>
            <a:endParaRPr lang="en-US" sz="8000" dirty="0">
              <a:effectLst>
                <a:glow rad="101600">
                  <a:srgbClr val="FFC000">
                    <a:alpha val="60000"/>
                  </a:srgbClr>
                </a:glow>
              </a:effectLst>
            </a:endParaRPr>
          </a:p>
        </p:txBody>
      </p:sp>
      <p:pic>
        <p:nvPicPr>
          <p:cNvPr id="1026" name="Picture 2" descr="Seven Habits of a Godly Life | Jesustrek"/>
          <p:cNvPicPr>
            <a:picLocks noChangeAspect="1" noChangeArrowheads="1"/>
          </p:cNvPicPr>
          <p:nvPr/>
        </p:nvPicPr>
        <p:blipFill rotWithShape="1">
          <a:blip r:embed="rId4">
            <a:extLst>
              <a:ext uri="{28A0092B-C50C-407E-A947-70E740481C1C}">
                <a14:useLocalDpi xmlns:a14="http://schemas.microsoft.com/office/drawing/2010/main" val="0"/>
              </a:ext>
            </a:extLst>
          </a:blip>
          <a:srcRect l="22076" t="30111" r="23963" b="22702"/>
          <a:stretch/>
        </p:blipFill>
        <p:spPr bwMode="auto">
          <a:xfrm>
            <a:off x="2590800" y="782446"/>
            <a:ext cx="3935819" cy="19988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7,900+ Legacy Stock Photos, Pictures &amp; Royalty-Free Images - iStock |  Legacy concept, Family legacy, Legacy planning"/>
          <p:cNvPicPr>
            <a:picLocks noChangeAspect="1" noChangeArrowheads="1"/>
          </p:cNvPicPr>
          <p:nvPr/>
        </p:nvPicPr>
        <p:blipFill rotWithShape="1">
          <a:blip r:embed="rId5">
            <a:extLst>
              <a:ext uri="{28A0092B-C50C-407E-A947-70E740481C1C}">
                <a14:useLocalDpi xmlns:a14="http://schemas.microsoft.com/office/drawing/2010/main" val="0"/>
              </a:ext>
            </a:extLst>
          </a:blip>
          <a:srcRect l="21371" t="36040" r="26828" b="37075"/>
          <a:stretch/>
        </p:blipFill>
        <p:spPr bwMode="auto">
          <a:xfrm>
            <a:off x="2590799" y="4056007"/>
            <a:ext cx="3935819" cy="9781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90800" y="584537"/>
            <a:ext cx="1143000" cy="1015663"/>
          </a:xfrm>
          <a:prstGeom prst="rect">
            <a:avLst/>
          </a:prstGeom>
          <a:noFill/>
        </p:spPr>
        <p:txBody>
          <a:bodyPr wrap="square" rtlCol="0">
            <a:spAutoFit/>
          </a:bodyPr>
          <a:lstStyle/>
          <a:p>
            <a:r>
              <a:rPr lang="en-US" sz="6000" dirty="0" smtClean="0">
                <a:latin typeface="Malgun Gothic" panose="020B0503020000020004" pitchFamily="34" charset="-127"/>
                <a:ea typeface="Malgun Gothic" panose="020B0503020000020004" pitchFamily="34" charset="-127"/>
              </a:rPr>
              <a:t>A</a:t>
            </a:r>
            <a:endParaRPr lang="en-US" sz="6000" dirty="0">
              <a:latin typeface="Malgun Gothic" panose="020B0503020000020004" pitchFamily="34" charset="-127"/>
              <a:ea typeface="Malgun Gothic" panose="020B0503020000020004" pitchFamily="34" charset="-127"/>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07721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Our Heavenly Father Is A Perfect</a:t>
            </a:r>
          </a:p>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Expression of Tough Love and Grace </a:t>
            </a:r>
          </a:p>
        </p:txBody>
      </p:sp>
      <p:sp>
        <p:nvSpPr>
          <p:cNvPr id="5" name="Rectangle 4"/>
          <p:cNvSpPr/>
          <p:nvPr/>
        </p:nvSpPr>
        <p:spPr>
          <a:xfrm>
            <a:off x="609600" y="1143000"/>
            <a:ext cx="8610600" cy="1015663"/>
          </a:xfrm>
          <a:prstGeom prst="rect">
            <a:avLst/>
          </a:prstGeom>
        </p:spPr>
        <p:txBody>
          <a:bodyPr wrap="square">
            <a:spAutoFit/>
          </a:bodyPr>
          <a:lstStyle/>
          <a:p>
            <a:pPr algn="l"/>
            <a:r>
              <a:rPr lang="en-US" sz="2000" baseline="30000" dirty="0"/>
              <a:t>22 </a:t>
            </a:r>
            <a:r>
              <a:rPr lang="en-US" sz="2000" dirty="0"/>
              <a:t> Consider therefore the kindness and sternness of God: sternness to those who fell, but kindness to you, provided that you continue in his kindness. Otherwise, you also will be cut off. </a:t>
            </a:r>
            <a:r>
              <a:rPr lang="en-US" sz="2000" b="1" dirty="0"/>
              <a:t>Romans 11:22 (NIV) </a:t>
            </a:r>
            <a:endParaRPr lang="en-US" sz="2000" dirty="0"/>
          </a:p>
        </p:txBody>
      </p:sp>
      <p:sp>
        <p:nvSpPr>
          <p:cNvPr id="6" name="Rectangle 5"/>
          <p:cNvSpPr/>
          <p:nvPr/>
        </p:nvSpPr>
        <p:spPr>
          <a:xfrm>
            <a:off x="304800" y="2286000"/>
            <a:ext cx="8686800" cy="4293483"/>
          </a:xfrm>
          <a:prstGeom prst="rect">
            <a:avLst/>
          </a:prstGeom>
        </p:spPr>
        <p:txBody>
          <a:bodyPr wrap="square">
            <a:spAutoFit/>
          </a:bodyPr>
          <a:lstStyle/>
          <a:p>
            <a:r>
              <a:rPr lang="en-US" sz="2100" baseline="30000" dirty="0"/>
              <a:t>5 </a:t>
            </a:r>
            <a:r>
              <a:rPr lang="en-US" sz="2100" dirty="0"/>
              <a:t> And you have forgotten that word of encouragement that addresses you as sons: "My son, do not make light of the Lord's discipline, and do not lose heart when </a:t>
            </a:r>
            <a:r>
              <a:rPr lang="en-US" sz="2100" dirty="0" smtClean="0"/>
              <a:t>He </a:t>
            </a:r>
            <a:r>
              <a:rPr lang="en-US" sz="2100" dirty="0"/>
              <a:t>rebukes you, </a:t>
            </a:r>
            <a:r>
              <a:rPr lang="en-US" sz="2100" baseline="30000" dirty="0"/>
              <a:t>6 </a:t>
            </a:r>
            <a:r>
              <a:rPr lang="en-US" sz="2100" dirty="0"/>
              <a:t> because the Lord disciplines </a:t>
            </a:r>
            <a:r>
              <a:rPr lang="en-US" sz="2100" dirty="0" smtClean="0"/>
              <a:t>(TRAIN EDUCATE) those </a:t>
            </a:r>
            <a:r>
              <a:rPr lang="en-US" sz="2100" dirty="0"/>
              <a:t>H</a:t>
            </a:r>
            <a:r>
              <a:rPr lang="en-US" sz="2100" dirty="0" smtClean="0"/>
              <a:t>e </a:t>
            </a:r>
            <a:r>
              <a:rPr lang="en-US" sz="2100" dirty="0"/>
              <a:t>loves, and </a:t>
            </a:r>
            <a:r>
              <a:rPr lang="en-US" sz="2100" dirty="0" smtClean="0"/>
              <a:t>He </a:t>
            </a:r>
            <a:r>
              <a:rPr lang="en-US" sz="2100" dirty="0"/>
              <a:t>punishes </a:t>
            </a:r>
            <a:r>
              <a:rPr lang="en-US" sz="2100" dirty="0" smtClean="0"/>
              <a:t>(CORRECT) everyone </a:t>
            </a:r>
            <a:r>
              <a:rPr lang="en-US" sz="2100" dirty="0"/>
              <a:t>H</a:t>
            </a:r>
            <a:r>
              <a:rPr lang="en-US" sz="2100" dirty="0" smtClean="0"/>
              <a:t>e </a:t>
            </a:r>
            <a:r>
              <a:rPr lang="en-US" sz="2100" dirty="0"/>
              <a:t>accepts as a son." </a:t>
            </a:r>
            <a:r>
              <a:rPr lang="en-US" sz="2100" dirty="0" smtClean="0"/>
              <a:t>(PROVERBS 3:11) </a:t>
            </a:r>
            <a:r>
              <a:rPr lang="en-US" sz="2100" baseline="30000" dirty="0" smtClean="0"/>
              <a:t>7 </a:t>
            </a:r>
            <a:r>
              <a:rPr lang="en-US" sz="2100" dirty="0"/>
              <a:t> Endure hardship as discipline; God is treating you as sons. For what son is not disciplined by his father? </a:t>
            </a:r>
            <a:r>
              <a:rPr lang="en-US" sz="2100" baseline="30000" dirty="0"/>
              <a:t>8 </a:t>
            </a:r>
            <a:r>
              <a:rPr lang="en-US" sz="2100" dirty="0"/>
              <a:t> If you are not disciplined (and everyone undergoes discipline), then you are illegitimate children and not true sons. </a:t>
            </a:r>
            <a:r>
              <a:rPr lang="en-US" sz="2100" baseline="30000" dirty="0"/>
              <a:t>9 </a:t>
            </a:r>
            <a:r>
              <a:rPr lang="en-US" sz="2100" dirty="0"/>
              <a:t> Moreover, we have all had human fathers who disciplined us and we respected them for it. </a:t>
            </a:r>
            <a:r>
              <a:rPr lang="en-US" sz="2100" b="1" dirty="0">
                <a:solidFill>
                  <a:srgbClr val="FFFF00"/>
                </a:solidFill>
              </a:rPr>
              <a:t>How much more should we submit to the Father of our spirits and live!</a:t>
            </a:r>
            <a:r>
              <a:rPr lang="en-US" sz="2100" dirty="0"/>
              <a:t> </a:t>
            </a:r>
            <a:r>
              <a:rPr lang="en-US" sz="2100" baseline="30000" dirty="0"/>
              <a:t>10 </a:t>
            </a:r>
            <a:r>
              <a:rPr lang="en-US" sz="2100" dirty="0"/>
              <a:t> Our fathers disciplined us for a little while as they thought best; but God disciplines us for our good, that we may share in </a:t>
            </a:r>
            <a:r>
              <a:rPr lang="en-US" sz="2100" dirty="0" smtClean="0"/>
              <a:t>His </a:t>
            </a:r>
            <a:r>
              <a:rPr lang="en-US" sz="2100" dirty="0"/>
              <a:t>holiness. </a:t>
            </a:r>
            <a:r>
              <a:rPr lang="en-US" sz="2100" b="1" dirty="0"/>
              <a:t>Hebrews 12:5-10 (NIV) </a:t>
            </a:r>
            <a:endParaRPr lang="en-US" sz="2100" dirty="0"/>
          </a:p>
        </p:txBody>
      </p:sp>
    </p:spTree>
    <p:extLst>
      <p:ext uri="{BB962C8B-B14F-4D97-AF65-F5344CB8AC3E}">
        <p14:creationId xmlns:p14="http://schemas.microsoft.com/office/powerpoint/2010/main" val="201891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95400" y="238780"/>
            <a:ext cx="6629400" cy="5232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The Legacy Of Joshua And Josiah</a:t>
            </a:r>
            <a:endParaRPr lang="en-US" sz="2000" b="1" dirty="0">
              <a:ln w="11430"/>
              <a:solidFill>
                <a:schemeClr val="bg1"/>
              </a:solidFill>
              <a:effectLst>
                <a:glow rad="101600">
                  <a:schemeClr val="accent6">
                    <a:satMod val="175000"/>
                    <a:alpha val="40000"/>
                  </a:schemeClr>
                </a:glow>
                <a:outerShdw blurRad="50800" dist="39000" dir="5460000" algn="tl">
                  <a:srgbClr val="000000">
                    <a:alpha val="38000"/>
                  </a:srgbClr>
                </a:outerShdw>
              </a:effectLst>
            </a:endParaRPr>
          </a:p>
        </p:txBody>
      </p:sp>
      <p:sp>
        <p:nvSpPr>
          <p:cNvPr id="3" name="Rectangle 2"/>
          <p:cNvSpPr/>
          <p:nvPr/>
        </p:nvSpPr>
        <p:spPr>
          <a:xfrm>
            <a:off x="236574" y="4648200"/>
            <a:ext cx="8686800" cy="1938992"/>
          </a:xfrm>
          <a:prstGeom prst="rect">
            <a:avLst/>
          </a:prstGeom>
        </p:spPr>
        <p:txBody>
          <a:bodyPr wrap="square">
            <a:spAutoFit/>
          </a:bodyPr>
          <a:lstStyle/>
          <a:p>
            <a:r>
              <a:rPr lang="en-US" dirty="0" smtClean="0"/>
              <a:t>And </a:t>
            </a:r>
            <a:r>
              <a:rPr lang="en-US" dirty="0"/>
              <a:t>Josiah took away all the abominations out of all the countries that </a:t>
            </a:r>
            <a:r>
              <a:rPr lang="en-US" i="1" dirty="0"/>
              <a:t>pertained</a:t>
            </a:r>
            <a:r>
              <a:rPr lang="en-US" dirty="0"/>
              <a:t> to the children of Israel, and made all that were present in Israel to serve, </a:t>
            </a:r>
            <a:r>
              <a:rPr lang="en-US" i="1" dirty="0"/>
              <a:t>even</a:t>
            </a:r>
            <a:r>
              <a:rPr lang="en-US" dirty="0"/>
              <a:t> to serve the </a:t>
            </a:r>
            <a:r>
              <a:rPr lang="en-US" cap="small" dirty="0"/>
              <a:t>LORD</a:t>
            </a:r>
            <a:r>
              <a:rPr lang="en-US" dirty="0"/>
              <a:t> their God. </a:t>
            </a:r>
            <a:r>
              <a:rPr lang="en-US" i="1" dirty="0"/>
              <a:t>And</a:t>
            </a:r>
            <a:r>
              <a:rPr lang="en-US" dirty="0"/>
              <a:t> all his days they departed not from following the </a:t>
            </a:r>
            <a:r>
              <a:rPr lang="en-US" cap="small" dirty="0"/>
              <a:t>LORD</a:t>
            </a:r>
            <a:r>
              <a:rPr lang="en-US" dirty="0"/>
              <a:t>, the God of their fathers. </a:t>
            </a:r>
            <a:r>
              <a:rPr lang="en-US" b="1" dirty="0"/>
              <a:t>2 Chronicles 34:33 (KJV</a:t>
            </a:r>
            <a:r>
              <a:rPr lang="en-US" b="1" dirty="0" smtClean="0"/>
              <a:t>)</a:t>
            </a:r>
            <a:endParaRPr lang="en-US" dirty="0"/>
          </a:p>
        </p:txBody>
      </p:sp>
      <p:sp>
        <p:nvSpPr>
          <p:cNvPr id="4" name="Rectangle 3"/>
          <p:cNvSpPr/>
          <p:nvPr/>
        </p:nvSpPr>
        <p:spPr>
          <a:xfrm>
            <a:off x="273788" y="2590800"/>
            <a:ext cx="8534400" cy="1938992"/>
          </a:xfrm>
          <a:prstGeom prst="rect">
            <a:avLst/>
          </a:prstGeom>
        </p:spPr>
        <p:txBody>
          <a:bodyPr wrap="square">
            <a:spAutoFit/>
          </a:bodyPr>
          <a:lstStyle/>
          <a:p>
            <a:r>
              <a:rPr lang="en-US" dirty="0" smtClean="0"/>
              <a:t>After </a:t>
            </a:r>
            <a:r>
              <a:rPr lang="en-US" dirty="0"/>
              <a:t>Joshua had dismissed the Israelites, they went to take possession of the land, each to his own inheritance. </a:t>
            </a:r>
            <a:r>
              <a:rPr lang="en-US" baseline="30000" dirty="0"/>
              <a:t>7 </a:t>
            </a:r>
            <a:r>
              <a:rPr lang="en-US" dirty="0"/>
              <a:t> The people served the </a:t>
            </a:r>
            <a:r>
              <a:rPr lang="en-US" cap="small" dirty="0"/>
              <a:t>LORD</a:t>
            </a:r>
            <a:r>
              <a:rPr lang="en-US" dirty="0"/>
              <a:t> throughout the lifetime of Joshua and of the elders who outlived him and who had seen all the great things the </a:t>
            </a:r>
            <a:r>
              <a:rPr lang="en-US" cap="small" dirty="0"/>
              <a:t>LORD</a:t>
            </a:r>
            <a:r>
              <a:rPr lang="en-US" dirty="0"/>
              <a:t> had done for Israel. </a:t>
            </a:r>
            <a:r>
              <a:rPr lang="en-US" b="1" dirty="0"/>
              <a:t>Judges </a:t>
            </a:r>
            <a:r>
              <a:rPr lang="en-US" b="1" dirty="0" smtClean="0"/>
              <a:t>2:6-7</a:t>
            </a:r>
            <a:endParaRPr lang="en-US" dirty="0"/>
          </a:p>
        </p:txBody>
      </p:sp>
      <p:pic>
        <p:nvPicPr>
          <p:cNvPr id="7170" name="Picture 2" descr="False Guil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1143000"/>
            <a:ext cx="2971800" cy="139511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200" y="990600"/>
            <a:ext cx="4191000" cy="1384995"/>
          </a:xfrm>
          <a:prstGeom prst="rect">
            <a:avLst/>
          </a:prstGeom>
          <a:noFill/>
        </p:spPr>
        <p:txBody>
          <a:bodyPr wrap="square" rtlCol="0">
            <a:spAutoFit/>
          </a:bodyPr>
          <a:lstStyle/>
          <a:p>
            <a:r>
              <a:rPr lang="en-US" sz="2800" dirty="0" smtClean="0">
                <a:solidFill>
                  <a:srgbClr val="FFFF00"/>
                </a:solidFill>
              </a:rPr>
              <a:t>If you feel like you failed in certain ways – and you tried doing your best</a:t>
            </a:r>
            <a:endParaRPr lang="en-US" sz="2800" dirty="0">
              <a:solidFill>
                <a:srgbClr val="FFFF00"/>
              </a:solidFill>
            </a:endParaRPr>
          </a:p>
        </p:txBody>
      </p:sp>
      <p:pic>
        <p:nvPicPr>
          <p:cNvPr id="7172" name="Picture 4" descr="Distressed Cross Vector Art, Icons, and Graphics for Free Downloa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618" t="8248" r="19587" b="13402"/>
          <a:stretch/>
        </p:blipFill>
        <p:spPr bwMode="auto">
          <a:xfrm>
            <a:off x="4267200" y="1143000"/>
            <a:ext cx="1104900"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92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7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189614"/>
            <a:ext cx="8305800" cy="107721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LIVING A LIFE OF ENCOURAGEMENT</a:t>
            </a:r>
          </a:p>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AND LIFE-GIVING STRENGTH </a:t>
            </a:r>
          </a:p>
        </p:txBody>
      </p:sp>
      <p:sp>
        <p:nvSpPr>
          <p:cNvPr id="2" name="Rectangle 1"/>
          <p:cNvSpPr>
            <a:spLocks noChangeArrowheads="1"/>
          </p:cNvSpPr>
          <p:nvPr/>
        </p:nvSpPr>
        <p:spPr bwMode="auto">
          <a:xfrm>
            <a:off x="305096" y="1232357"/>
            <a:ext cx="83820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latin typeface="Arial" charset="0"/>
                <a:cs typeface="Arial" charset="0"/>
              </a:rPr>
              <a:t>And, you fathers, provoke not your children to wrath: but bring them up in the </a:t>
            </a:r>
            <a:r>
              <a:rPr kumimoji="0" lang="en-US" altLang="en-US" sz="2800" b="1" i="0" u="none" strike="noStrike" cap="none" normalizeH="0" baseline="0" dirty="0" smtClean="0">
                <a:ln>
                  <a:noFill/>
                </a:ln>
                <a:solidFill>
                  <a:srgbClr val="FFFF00"/>
                </a:solidFill>
                <a:effectLst/>
                <a:latin typeface="Arial" charset="0"/>
                <a:cs typeface="Arial" charset="0"/>
              </a:rPr>
              <a:t>nurture</a:t>
            </a:r>
            <a:r>
              <a:rPr kumimoji="0" lang="en-US" altLang="en-US" sz="2800" b="0" i="0" u="none" strike="noStrike" cap="none" normalizeH="0" baseline="0" dirty="0" smtClean="0">
                <a:ln>
                  <a:noFill/>
                </a:ln>
                <a:solidFill>
                  <a:srgbClr val="FFFF00"/>
                </a:solidFill>
                <a:effectLst/>
                <a:latin typeface="Arial" charset="0"/>
                <a:cs typeface="Arial" charset="0"/>
              </a:rPr>
              <a:t> </a:t>
            </a:r>
            <a:r>
              <a:rPr kumimoji="0" lang="en-US" altLang="en-US" sz="2000" b="0" i="0" u="none" strike="noStrike" cap="none" normalizeH="0" baseline="0" dirty="0" smtClean="0">
                <a:ln>
                  <a:noFill/>
                </a:ln>
                <a:solidFill>
                  <a:schemeClr val="tx1"/>
                </a:solidFill>
                <a:effectLst/>
                <a:latin typeface="Arial" charset="0"/>
                <a:cs typeface="Arial" charset="0"/>
              </a:rPr>
              <a:t>(TUTOR, EDUCATE, TRAIN)</a:t>
            </a:r>
            <a:r>
              <a:rPr kumimoji="0" lang="en-US" altLang="en-US" sz="2800" b="0" i="0" u="none" strike="noStrike" cap="none" normalizeH="0" baseline="0" dirty="0" smtClean="0">
                <a:ln>
                  <a:noFill/>
                </a:ln>
                <a:solidFill>
                  <a:schemeClr val="tx1"/>
                </a:solidFill>
                <a:effectLst/>
                <a:latin typeface="Arial" charset="0"/>
                <a:cs typeface="Arial" charset="0"/>
              </a:rPr>
              <a:t> and </a:t>
            </a:r>
            <a:r>
              <a:rPr kumimoji="0" lang="en-US" altLang="en-US" sz="2800" b="1" i="0" u="none" strike="noStrike" cap="none" normalizeH="0" baseline="0" dirty="0" smtClean="0">
                <a:ln>
                  <a:noFill/>
                </a:ln>
                <a:solidFill>
                  <a:srgbClr val="FFFF00"/>
                </a:solidFill>
                <a:effectLst/>
                <a:latin typeface="Arial" charset="0"/>
                <a:cs typeface="Arial" charset="0"/>
              </a:rPr>
              <a:t>admonition</a:t>
            </a:r>
            <a:r>
              <a:rPr kumimoji="0" lang="en-US" altLang="en-US" sz="2800" b="0" i="0" u="none" strike="noStrike" cap="none" normalizeH="0" baseline="0" dirty="0" smtClean="0">
                <a:ln>
                  <a:noFill/>
                </a:ln>
                <a:solidFill>
                  <a:srgbClr val="FFFF00"/>
                </a:solidFill>
                <a:effectLst/>
                <a:latin typeface="Arial" charset="0"/>
                <a:cs typeface="Arial" charset="0"/>
              </a:rPr>
              <a:t> </a:t>
            </a:r>
            <a:r>
              <a:rPr kumimoji="0" lang="en-US" altLang="en-US" sz="2000" b="0" i="0" u="none" strike="noStrike" cap="none" normalizeH="0" baseline="0" dirty="0" smtClean="0">
                <a:ln>
                  <a:noFill/>
                </a:ln>
                <a:solidFill>
                  <a:schemeClr val="tx1"/>
                </a:solidFill>
                <a:effectLst/>
                <a:latin typeface="Arial" charset="0"/>
                <a:cs typeface="Arial" charset="0"/>
              </a:rPr>
              <a:t>(CALLING ONE TO ATTENTION </a:t>
            </a:r>
            <a:r>
              <a:rPr kumimoji="0" lang="en-US" altLang="en-US" sz="2800" b="0" i="0" u="none" strike="noStrike" cap="none" normalizeH="0" baseline="0" dirty="0" smtClean="0">
                <a:ln>
                  <a:noFill/>
                </a:ln>
                <a:solidFill>
                  <a:schemeClr val="tx1"/>
                </a:solidFill>
                <a:effectLst/>
                <a:latin typeface="Arial" charset="0"/>
                <a:cs typeface="Arial" charset="0"/>
              </a:rPr>
              <a:t>– WARNING) of the Lord. </a:t>
            </a:r>
            <a:r>
              <a:rPr kumimoji="0" lang="en-US" altLang="en-US" sz="2800" b="1" i="0" u="none" strike="noStrike" cap="none" normalizeH="0" baseline="0" dirty="0" smtClean="0">
                <a:ln>
                  <a:noFill/>
                </a:ln>
                <a:solidFill>
                  <a:schemeClr val="tx1"/>
                </a:solidFill>
                <a:effectLst/>
                <a:latin typeface="Arial" charset="0"/>
                <a:cs typeface="Arial" charset="0"/>
              </a:rPr>
              <a:t>Ephesians 6:4 (KJV) </a:t>
            </a:r>
            <a:endParaRPr kumimoji="0" lang="en-US" altLang="en-US" sz="2800" b="0" i="0" u="none" strike="noStrike" cap="none" normalizeH="0" baseline="0" dirty="0" smtClean="0">
              <a:ln>
                <a:noFill/>
              </a:ln>
              <a:solidFill>
                <a:schemeClr val="tx1"/>
              </a:solidFill>
              <a:effectLst/>
              <a:latin typeface="Arial" charset="0"/>
              <a:cs typeface="Arial" charset="0"/>
            </a:endParaRPr>
          </a:p>
        </p:txBody>
      </p:sp>
      <p:sp>
        <p:nvSpPr>
          <p:cNvPr id="4" name="Rectangle 3"/>
          <p:cNvSpPr>
            <a:spLocks noChangeArrowheads="1"/>
          </p:cNvSpPr>
          <p:nvPr/>
        </p:nvSpPr>
        <p:spPr bwMode="auto">
          <a:xfrm>
            <a:off x="457200" y="3568005"/>
            <a:ext cx="82296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latin typeface="Arial" charset="0"/>
                <a:cs typeface="Arial" charset="0"/>
              </a:rPr>
              <a:t>Fathers, do not embitter </a:t>
            </a:r>
            <a:r>
              <a:rPr kumimoji="0" lang="en-US" altLang="en-US" sz="2000" b="0" i="0" u="none" strike="noStrike" cap="none" normalizeH="0" baseline="0" dirty="0" smtClean="0">
                <a:ln>
                  <a:noFill/>
                </a:ln>
                <a:solidFill>
                  <a:schemeClr val="tx1"/>
                </a:solidFill>
                <a:effectLst/>
                <a:latin typeface="Arial" charset="0"/>
                <a:cs typeface="Arial" charset="0"/>
              </a:rPr>
              <a:t>(PROVOKE TO ANGER) </a:t>
            </a:r>
            <a:r>
              <a:rPr kumimoji="0" lang="en-US" altLang="en-US" sz="2800" b="0" i="0" u="none" strike="noStrike" cap="none" normalizeH="0" baseline="0" dirty="0" smtClean="0">
                <a:ln>
                  <a:noFill/>
                </a:ln>
                <a:solidFill>
                  <a:schemeClr val="tx1"/>
                </a:solidFill>
                <a:effectLst/>
                <a:latin typeface="Arial" charset="0"/>
                <a:cs typeface="Arial" charset="0"/>
              </a:rPr>
              <a:t>your children, or they will become discouraged (disheartened). </a:t>
            </a:r>
            <a:r>
              <a:rPr kumimoji="0" lang="en-US" altLang="en-US" sz="2800" b="1" i="0" u="none" strike="noStrike" cap="none" normalizeH="0" baseline="0" dirty="0" smtClean="0">
                <a:ln>
                  <a:noFill/>
                </a:ln>
                <a:solidFill>
                  <a:schemeClr val="tx1"/>
                </a:solidFill>
                <a:effectLst/>
                <a:latin typeface="Arial" charset="0"/>
                <a:cs typeface="Arial" charset="0"/>
              </a:rPr>
              <a:t>Colossians 3:21 (NIV) </a:t>
            </a:r>
            <a:endParaRPr kumimoji="0" lang="en-US" altLang="en-US" sz="2800" b="0" i="0" u="none" strike="noStrike" cap="none" normalizeH="0" baseline="0" dirty="0" smtClean="0">
              <a:ln>
                <a:noFill/>
              </a:ln>
              <a:solidFill>
                <a:schemeClr val="tx1"/>
              </a:solidFill>
              <a:effectLst/>
              <a:latin typeface="Arial" charset="0"/>
              <a:cs typeface="Arial" charset="0"/>
            </a:endParaRPr>
          </a:p>
        </p:txBody>
      </p:sp>
      <p:sp>
        <p:nvSpPr>
          <p:cNvPr id="5" name="TextBox 4"/>
          <p:cNvSpPr txBox="1"/>
          <p:nvPr/>
        </p:nvSpPr>
        <p:spPr>
          <a:xfrm>
            <a:off x="305096" y="5105400"/>
            <a:ext cx="8610304" cy="954107"/>
          </a:xfrm>
          <a:prstGeom prst="rect">
            <a:avLst/>
          </a:prstGeom>
          <a:noFill/>
        </p:spPr>
        <p:txBody>
          <a:bodyPr wrap="square" rtlCol="0">
            <a:spAutoFit/>
          </a:bodyPr>
          <a:lstStyle/>
          <a:p>
            <a:r>
              <a:rPr lang="en-US" sz="2800" b="1" dirty="0" smtClean="0">
                <a:solidFill>
                  <a:srgbClr val="FFFF00"/>
                </a:solidFill>
              </a:rPr>
              <a:t>There is a HUGE DIFFERENCE between breaking a child’s </a:t>
            </a:r>
            <a:r>
              <a:rPr lang="en-US" sz="2800" b="1" u="sng" dirty="0" smtClean="0">
                <a:solidFill>
                  <a:srgbClr val="FFFF00"/>
                </a:solidFill>
              </a:rPr>
              <a:t>spirit</a:t>
            </a:r>
            <a:r>
              <a:rPr lang="en-US" sz="2800" b="1" dirty="0" smtClean="0">
                <a:solidFill>
                  <a:srgbClr val="FFFF00"/>
                </a:solidFill>
              </a:rPr>
              <a:t> and breaking their </a:t>
            </a:r>
            <a:r>
              <a:rPr lang="en-US" sz="2800" b="1" u="sng" dirty="0" smtClean="0">
                <a:solidFill>
                  <a:srgbClr val="FFFF00"/>
                </a:solidFill>
              </a:rPr>
              <a:t>will. </a:t>
            </a:r>
            <a:endParaRPr lang="en-US" sz="2800" b="1" u="sng" dirty="0">
              <a:solidFill>
                <a:srgbClr val="FFFF00"/>
              </a:solidFill>
            </a:endParaRPr>
          </a:p>
        </p:txBody>
      </p:sp>
    </p:spTree>
    <p:extLst>
      <p:ext uri="{BB962C8B-B14F-4D97-AF65-F5344CB8AC3E}">
        <p14:creationId xmlns:p14="http://schemas.microsoft.com/office/powerpoint/2010/main" val="3413517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276" y="76200"/>
            <a:ext cx="9144000" cy="95410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Fathers You Have The Privilege And Responsibility </a:t>
            </a:r>
          </a:p>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To Nurture Along Side Your Wife </a:t>
            </a:r>
          </a:p>
        </p:txBody>
      </p:sp>
      <p:sp>
        <p:nvSpPr>
          <p:cNvPr id="2" name="Rectangle 1"/>
          <p:cNvSpPr/>
          <p:nvPr/>
        </p:nvSpPr>
        <p:spPr>
          <a:xfrm>
            <a:off x="152400" y="3429000"/>
            <a:ext cx="8839200" cy="3108543"/>
          </a:xfrm>
          <a:prstGeom prst="rect">
            <a:avLst/>
          </a:prstGeom>
        </p:spPr>
        <p:txBody>
          <a:bodyPr wrap="square">
            <a:spAutoFit/>
          </a:bodyPr>
          <a:lstStyle/>
          <a:p>
            <a:r>
              <a:rPr lang="en-US" sz="2800" dirty="0" smtClean="0"/>
              <a:t>Therefore</a:t>
            </a:r>
            <a:r>
              <a:rPr lang="en-US" sz="2800" dirty="0"/>
              <a:t>, as God's chosen people, holy and dearly loved, clothe yourselves with </a:t>
            </a:r>
            <a:r>
              <a:rPr lang="en-US" sz="2800" dirty="0">
                <a:solidFill>
                  <a:srgbClr val="FFFF00"/>
                </a:solidFill>
              </a:rPr>
              <a:t>compassion</a:t>
            </a:r>
            <a:r>
              <a:rPr lang="en-US" sz="2800" dirty="0"/>
              <a:t>, </a:t>
            </a:r>
            <a:r>
              <a:rPr lang="en-US" sz="2800" dirty="0">
                <a:solidFill>
                  <a:srgbClr val="FFFF00"/>
                </a:solidFill>
              </a:rPr>
              <a:t>kindness</a:t>
            </a:r>
            <a:r>
              <a:rPr lang="en-US" sz="2800" dirty="0"/>
              <a:t>, </a:t>
            </a:r>
            <a:r>
              <a:rPr lang="en-US" sz="2800" dirty="0">
                <a:solidFill>
                  <a:srgbClr val="FFFF00"/>
                </a:solidFill>
              </a:rPr>
              <a:t>humility</a:t>
            </a:r>
            <a:r>
              <a:rPr lang="en-US" sz="2800" dirty="0"/>
              <a:t>, </a:t>
            </a:r>
            <a:r>
              <a:rPr lang="en-US" sz="2800" dirty="0">
                <a:solidFill>
                  <a:srgbClr val="FFFF00"/>
                </a:solidFill>
              </a:rPr>
              <a:t>gentleness</a:t>
            </a:r>
            <a:r>
              <a:rPr lang="en-US" sz="2800" dirty="0"/>
              <a:t> and </a:t>
            </a:r>
            <a:r>
              <a:rPr lang="en-US" sz="2800" dirty="0">
                <a:solidFill>
                  <a:srgbClr val="FFFF00"/>
                </a:solidFill>
              </a:rPr>
              <a:t>patience</a:t>
            </a:r>
            <a:r>
              <a:rPr lang="en-US" sz="2800" dirty="0"/>
              <a:t>. </a:t>
            </a:r>
            <a:r>
              <a:rPr lang="en-US" sz="2800" baseline="30000" dirty="0"/>
              <a:t>13 </a:t>
            </a:r>
            <a:r>
              <a:rPr lang="en-US" sz="2800" dirty="0"/>
              <a:t> </a:t>
            </a:r>
            <a:r>
              <a:rPr lang="en-US" sz="2800" dirty="0">
                <a:solidFill>
                  <a:srgbClr val="FFFF00"/>
                </a:solidFill>
              </a:rPr>
              <a:t>Bear with each other </a:t>
            </a:r>
            <a:r>
              <a:rPr lang="en-US" sz="2800" dirty="0"/>
              <a:t>and </a:t>
            </a:r>
            <a:r>
              <a:rPr lang="en-US" sz="2800" dirty="0">
                <a:solidFill>
                  <a:srgbClr val="FFFF00"/>
                </a:solidFill>
              </a:rPr>
              <a:t>forgive</a:t>
            </a:r>
            <a:r>
              <a:rPr lang="en-US" sz="2800" dirty="0"/>
              <a:t> whatever grievances you may have against one another. Forgive as the Lord forgave you. </a:t>
            </a:r>
            <a:r>
              <a:rPr lang="en-US" sz="2800" baseline="30000" dirty="0"/>
              <a:t>14 </a:t>
            </a:r>
            <a:r>
              <a:rPr lang="en-US" sz="2800" dirty="0"/>
              <a:t> And over all these virtues </a:t>
            </a:r>
            <a:r>
              <a:rPr lang="en-US" sz="2800" dirty="0">
                <a:solidFill>
                  <a:srgbClr val="FFFF00"/>
                </a:solidFill>
              </a:rPr>
              <a:t>put on love</a:t>
            </a:r>
            <a:r>
              <a:rPr lang="en-US" sz="2800" dirty="0"/>
              <a:t>, which binds them all together in perfect unity. </a:t>
            </a:r>
            <a:r>
              <a:rPr lang="en-US" sz="2800" b="1" dirty="0"/>
              <a:t>Colossians </a:t>
            </a:r>
            <a:r>
              <a:rPr lang="en-US" sz="2800" b="1" dirty="0" smtClean="0"/>
              <a:t>3:12-14</a:t>
            </a:r>
            <a:endParaRPr lang="en-US" sz="2800" dirty="0"/>
          </a:p>
        </p:txBody>
      </p:sp>
      <p:sp>
        <p:nvSpPr>
          <p:cNvPr id="4" name="TextBox 3"/>
          <p:cNvSpPr txBox="1"/>
          <p:nvPr/>
        </p:nvSpPr>
        <p:spPr>
          <a:xfrm>
            <a:off x="457200" y="1219200"/>
            <a:ext cx="8001000" cy="1384995"/>
          </a:xfrm>
          <a:prstGeom prst="rect">
            <a:avLst/>
          </a:prstGeom>
          <a:noFill/>
        </p:spPr>
        <p:txBody>
          <a:bodyPr wrap="square" rtlCol="0">
            <a:spAutoFit/>
          </a:bodyPr>
          <a:lstStyle/>
          <a:p>
            <a:r>
              <a:rPr lang="en-US" sz="2800" dirty="0" smtClean="0">
                <a:solidFill>
                  <a:srgbClr val="FFFF00"/>
                </a:solidFill>
              </a:rPr>
              <a:t>Don’t do the “I’m the disciplinarian and she’s the nurturer.” – that is a cop out – you need to do both. So does she</a:t>
            </a:r>
            <a:endParaRPr lang="en-US" sz="2800" dirty="0">
              <a:solidFill>
                <a:srgbClr val="FFFF00"/>
              </a:solidFill>
            </a:endParaRPr>
          </a:p>
        </p:txBody>
      </p:sp>
      <p:sp>
        <p:nvSpPr>
          <p:cNvPr id="6" name="TextBox 5"/>
          <p:cNvSpPr txBox="1"/>
          <p:nvPr/>
        </p:nvSpPr>
        <p:spPr>
          <a:xfrm>
            <a:off x="838200" y="2743200"/>
            <a:ext cx="7772400" cy="584775"/>
          </a:xfrm>
          <a:prstGeom prst="rect">
            <a:avLst/>
          </a:prstGeom>
          <a:noFill/>
        </p:spPr>
        <p:txBody>
          <a:bodyPr wrap="square" rtlCol="0">
            <a:spAutoFit/>
          </a:bodyPr>
          <a:lstStyle/>
          <a:p>
            <a:r>
              <a:rPr lang="en-US" sz="3200" dirty="0" smtClean="0">
                <a:solidFill>
                  <a:srgbClr val="00B0F0"/>
                </a:solidFill>
              </a:rPr>
              <a:t>The Eight Fruits of Nurturing Leadership </a:t>
            </a:r>
            <a:endParaRPr lang="en-US" sz="3200" dirty="0">
              <a:solidFill>
                <a:srgbClr val="00B0F0"/>
              </a:solidFill>
            </a:endParaRPr>
          </a:p>
        </p:txBody>
      </p:sp>
    </p:spTree>
    <p:extLst>
      <p:ext uri="{BB962C8B-B14F-4D97-AF65-F5344CB8AC3E}">
        <p14:creationId xmlns:p14="http://schemas.microsoft.com/office/powerpoint/2010/main" val="3978929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228600"/>
            <a:ext cx="9144000" cy="95410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The Highest Sought After Altar Of Social Power</a:t>
            </a:r>
          </a:p>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In America Is The Altar of the “OFFENDED”</a:t>
            </a:r>
          </a:p>
        </p:txBody>
      </p:sp>
      <p:pic>
        <p:nvPicPr>
          <p:cNvPr id="4102" name="Picture 6" descr="19+ Thousand Ancient Stone Altar Royalty-Free Images, Stock Photos &amp;  Picture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3283" r="3761"/>
          <a:stretch/>
        </p:blipFill>
        <p:spPr bwMode="auto">
          <a:xfrm>
            <a:off x="1998920" y="1524000"/>
            <a:ext cx="4816549" cy="34544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Stream KCA AGAPE (Atlanta) | Listen to podcast episodes online for free on  SoundCloud"/>
          <p:cNvPicPr>
            <a:picLocks noChangeAspect="1" noChangeArrowheads="1"/>
          </p:cNvPicPr>
          <p:nvPr/>
        </p:nvPicPr>
        <p:blipFill rotWithShape="1">
          <a:blip r:embed="rId3">
            <a:extLst>
              <a:ext uri="{28A0092B-C50C-407E-A947-70E740481C1C}">
                <a14:useLocalDpi xmlns:a14="http://schemas.microsoft.com/office/drawing/2010/main" val="0"/>
              </a:ext>
            </a:extLst>
          </a:blip>
          <a:srcRect l="22791" t="29070" b="29070"/>
          <a:stretch/>
        </p:blipFill>
        <p:spPr bwMode="auto">
          <a:xfrm>
            <a:off x="3352800" y="2514600"/>
            <a:ext cx="1765005" cy="956930"/>
          </a:xfrm>
          <a:prstGeom prst="rect">
            <a:avLst/>
          </a:prstGeom>
          <a:noFill/>
          <a:ln w="34925">
            <a:solidFill>
              <a:schemeClr val="bg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5029200"/>
            <a:ext cx="8305800" cy="1877437"/>
          </a:xfrm>
          <a:prstGeom prst="rect">
            <a:avLst/>
          </a:prstGeom>
          <a:noFill/>
        </p:spPr>
        <p:txBody>
          <a:bodyPr wrap="square" rtlCol="0">
            <a:spAutoFit/>
          </a:bodyPr>
          <a:lstStyle/>
          <a:p>
            <a:r>
              <a:rPr lang="en-US" dirty="0" smtClean="0"/>
              <a:t>The “Holy Grail” Of Social Elites is to </a:t>
            </a:r>
            <a:r>
              <a:rPr lang="en-US" b="1" dirty="0" smtClean="0">
                <a:solidFill>
                  <a:srgbClr val="FFFF00"/>
                </a:solidFill>
              </a:rPr>
              <a:t>create a culture where no one can be easily offended</a:t>
            </a:r>
            <a:r>
              <a:rPr lang="en-US" dirty="0" smtClean="0"/>
              <a:t> – everyone feels good about themselves even if their choices are overtly hurtful. </a:t>
            </a:r>
            <a:r>
              <a:rPr lang="en-US" sz="2000" dirty="0" smtClean="0"/>
              <a:t>(NO ONE GETS TO DECLARE ANYTHING HURTFUL EXCEPT IF IT OFFENDS</a:t>
            </a:r>
            <a:endParaRPr lang="en-US" sz="2000" dirty="0"/>
          </a:p>
        </p:txBody>
      </p:sp>
      <p:sp>
        <p:nvSpPr>
          <p:cNvPr id="5" name="TextBox 4"/>
          <p:cNvSpPr txBox="1"/>
          <p:nvPr/>
        </p:nvSpPr>
        <p:spPr>
          <a:xfrm>
            <a:off x="6934200" y="1941255"/>
            <a:ext cx="2133600" cy="2554545"/>
          </a:xfrm>
          <a:prstGeom prst="rect">
            <a:avLst/>
          </a:prstGeom>
          <a:noFill/>
        </p:spPr>
        <p:txBody>
          <a:bodyPr wrap="square" rtlCol="0">
            <a:spAutoFit/>
          </a:bodyPr>
          <a:lstStyle/>
          <a:p>
            <a:r>
              <a:rPr lang="en-US" sz="2000" dirty="0" smtClean="0"/>
              <a:t>In other words, If you are offended you have the HIGH GROUND – you are wronged and it must be corrected</a:t>
            </a:r>
            <a:endParaRPr lang="en-US" sz="2000" dirty="0"/>
          </a:p>
        </p:txBody>
      </p:sp>
    </p:spTree>
    <p:extLst>
      <p:ext uri="{BB962C8B-B14F-4D97-AF65-F5344CB8AC3E}">
        <p14:creationId xmlns:p14="http://schemas.microsoft.com/office/powerpoint/2010/main" val="305784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143000"/>
            <a:ext cx="8534400" cy="1938992"/>
          </a:xfrm>
          <a:prstGeom prst="rect">
            <a:avLst/>
          </a:prstGeom>
        </p:spPr>
        <p:txBody>
          <a:bodyPr wrap="square">
            <a:spAutoFit/>
          </a:bodyPr>
          <a:lstStyle/>
          <a:p>
            <a:pPr algn="l"/>
            <a:r>
              <a:rPr lang="en-US" b="1" dirty="0"/>
              <a:t>Then the disciples came to </a:t>
            </a:r>
            <a:r>
              <a:rPr lang="en-US" b="1" dirty="0" smtClean="0"/>
              <a:t>Him </a:t>
            </a:r>
            <a:r>
              <a:rPr lang="en-US" b="1" dirty="0"/>
              <a:t>and asked, "Do you know that the Pharisees were offended </a:t>
            </a:r>
            <a:r>
              <a:rPr lang="en-US" sz="1800" b="1" dirty="0"/>
              <a:t>(</a:t>
            </a:r>
            <a:r>
              <a:rPr lang="en-US" sz="1800" b="1" dirty="0" err="1"/>
              <a:t>SKANDA</a:t>
            </a:r>
            <a:r>
              <a:rPr lang="en-US" sz="1800" b="1" dirty="0"/>
              <a:t>- </a:t>
            </a:r>
            <a:r>
              <a:rPr lang="en-US" sz="1800" b="1" dirty="0" err="1"/>
              <a:t>LIDZOE</a:t>
            </a:r>
            <a:r>
              <a:rPr lang="en-US" sz="1800" b="1" dirty="0"/>
              <a:t> (offended – stumbled)</a:t>
            </a:r>
            <a:r>
              <a:rPr lang="en-US" b="1" dirty="0"/>
              <a:t> when they heard this?"</a:t>
            </a:r>
            <a:r>
              <a:rPr lang="en-US" dirty="0"/>
              <a:t> 13  He replied, "Every plant that my heavenly Father has not planted will be pulled up by the roots. Matthew 15:5-13 (NIV)</a:t>
            </a:r>
          </a:p>
        </p:txBody>
      </p:sp>
      <p:sp>
        <p:nvSpPr>
          <p:cNvPr id="5" name="Rectangle 4"/>
          <p:cNvSpPr/>
          <p:nvPr/>
        </p:nvSpPr>
        <p:spPr>
          <a:xfrm>
            <a:off x="342900" y="3352800"/>
            <a:ext cx="8305800" cy="2677656"/>
          </a:xfrm>
          <a:prstGeom prst="rect">
            <a:avLst/>
          </a:prstGeom>
        </p:spPr>
        <p:txBody>
          <a:bodyPr wrap="square">
            <a:spAutoFit/>
          </a:bodyPr>
          <a:lstStyle/>
          <a:p>
            <a:pPr algn="l"/>
            <a:r>
              <a:rPr lang="en-US" dirty="0"/>
              <a:t>Then Jesus answering said unto them, Go your way, and tell John </a:t>
            </a:r>
            <a:r>
              <a:rPr lang="en-US" dirty="0" smtClean="0"/>
              <a:t>(The Baptist) what </a:t>
            </a:r>
            <a:r>
              <a:rPr lang="en-US" dirty="0"/>
              <a:t>things </a:t>
            </a:r>
            <a:r>
              <a:rPr lang="en-US" dirty="0" smtClean="0"/>
              <a:t>you </a:t>
            </a:r>
            <a:r>
              <a:rPr lang="en-US" dirty="0"/>
              <a:t>have seen and heard; how that the blind see, the lame walk, the lepers are cleansed, the deaf hear, the dead are raised, to the poor the gospel is preached. 23  And blessed is he, whosoever shall not be offended (</a:t>
            </a:r>
            <a:r>
              <a:rPr lang="en-US" dirty="0" err="1"/>
              <a:t>SKANDA</a:t>
            </a:r>
            <a:r>
              <a:rPr lang="en-US" dirty="0"/>
              <a:t>- </a:t>
            </a:r>
            <a:r>
              <a:rPr lang="en-US" dirty="0" err="1"/>
              <a:t>LIDZOE</a:t>
            </a:r>
            <a:r>
              <a:rPr lang="en-US" dirty="0"/>
              <a:t> (offended – stumbled) in </a:t>
            </a:r>
            <a:r>
              <a:rPr lang="en-US" dirty="0" smtClean="0"/>
              <a:t>Me</a:t>
            </a:r>
            <a:r>
              <a:rPr lang="en-US" dirty="0"/>
              <a:t>. Luke 7:22-23 (KJV)</a:t>
            </a:r>
          </a:p>
        </p:txBody>
      </p:sp>
      <p:sp>
        <p:nvSpPr>
          <p:cNvPr id="6" name="TextBox 5"/>
          <p:cNvSpPr txBox="1"/>
          <p:nvPr/>
        </p:nvSpPr>
        <p:spPr>
          <a:xfrm>
            <a:off x="1295400" y="238780"/>
            <a:ext cx="6629400" cy="5232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Even Jesus Is Going To Offend Us</a:t>
            </a:r>
            <a:endParaRPr lang="en-US" sz="2000" b="1" dirty="0">
              <a:ln w="11430"/>
              <a:solidFill>
                <a:schemeClr val="bg1"/>
              </a:solidFill>
              <a:effectLst>
                <a:glow rad="101600">
                  <a:schemeClr val="accent6">
                    <a:satMod val="175000"/>
                    <a:alpha val="40000"/>
                  </a:schemeClr>
                </a:glow>
                <a:outerShdw blurRad="50800" dist="39000" dir="5460000" algn="tl">
                  <a:srgbClr val="000000">
                    <a:alpha val="38000"/>
                  </a:srgbClr>
                </a:outerShdw>
              </a:effectLst>
            </a:endParaRPr>
          </a:p>
        </p:txBody>
      </p:sp>
    </p:spTree>
    <p:extLst>
      <p:ext uri="{BB962C8B-B14F-4D97-AF65-F5344CB8AC3E}">
        <p14:creationId xmlns:p14="http://schemas.microsoft.com/office/powerpoint/2010/main" val="36260693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91869"/>
            <a:ext cx="9144000" cy="193899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n-US"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Fathers Don’t Offer Your Children</a:t>
            </a:r>
          </a:p>
          <a:p>
            <a:pPr algn="l"/>
            <a:r>
              <a:rPr lang="en-US"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On The Alter of “Not Offending Them” </a:t>
            </a:r>
          </a:p>
          <a:p>
            <a:pPr algn="l"/>
            <a:endParaRPr lang="en-US"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endParaRPr>
          </a:p>
          <a:p>
            <a:pPr algn="l"/>
            <a:r>
              <a:rPr lang="en-US"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Make Obeying and Pleasing</a:t>
            </a:r>
          </a:p>
          <a:p>
            <a:pPr algn="l"/>
            <a:r>
              <a:rPr lang="en-US"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The Lord Your Highest Goal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707237"/>
            <a:ext cx="1969477"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525914" y="3707237"/>
            <a:ext cx="6553200" cy="2554545"/>
          </a:xfrm>
          <a:prstGeom prst="rect">
            <a:avLst/>
          </a:prstGeom>
        </p:spPr>
        <p:txBody>
          <a:bodyPr wrap="square">
            <a:spAutoFit/>
          </a:bodyPr>
          <a:lstStyle/>
          <a:p>
            <a:pPr algn="l"/>
            <a:r>
              <a:rPr lang="en-US" sz="2000" dirty="0"/>
              <a:t>Too often, we are satisfied merely to understand. And now I see: I have brought that same detached, diagnostic spirit into my life with You, Lord.</a:t>
            </a:r>
          </a:p>
          <a:p>
            <a:pPr algn="l"/>
            <a:r>
              <a:rPr lang="en-US" sz="2000" dirty="0"/>
              <a:t> </a:t>
            </a:r>
          </a:p>
          <a:p>
            <a:pPr algn="l"/>
            <a:r>
              <a:rPr lang="en-US" sz="2000" dirty="0"/>
              <a:t>I have explained the downfall of others with precision.</a:t>
            </a:r>
          </a:p>
          <a:p>
            <a:pPr algn="l"/>
            <a:r>
              <a:rPr lang="en-US" sz="2000" dirty="0"/>
              <a:t>I have described how and why they have gone astray.</a:t>
            </a:r>
          </a:p>
          <a:p>
            <a:pPr algn="l"/>
            <a:r>
              <a:rPr lang="en-US" sz="2000" dirty="0"/>
              <a:t>But I have done nothing to stop it.</a:t>
            </a:r>
          </a:p>
          <a:p>
            <a:pPr algn="l"/>
            <a:r>
              <a:rPr lang="en-US" sz="2000" dirty="0"/>
              <a:t>I have believed there was nothing I could do.</a:t>
            </a:r>
          </a:p>
        </p:txBody>
      </p:sp>
      <p:sp>
        <p:nvSpPr>
          <p:cNvPr id="4" name="TextBox 3"/>
          <p:cNvSpPr txBox="1"/>
          <p:nvPr/>
        </p:nvSpPr>
        <p:spPr>
          <a:xfrm>
            <a:off x="5486400" y="206276"/>
            <a:ext cx="3276600" cy="2308324"/>
          </a:xfrm>
          <a:prstGeom prst="rect">
            <a:avLst/>
          </a:prstGeom>
          <a:noFill/>
        </p:spPr>
        <p:txBody>
          <a:bodyPr wrap="square" rtlCol="0">
            <a:spAutoFit/>
          </a:bodyPr>
          <a:lstStyle/>
          <a:p>
            <a:r>
              <a:rPr lang="en-US" dirty="0" smtClean="0"/>
              <a:t>IT IS DANGEROUS</a:t>
            </a:r>
          </a:p>
          <a:p>
            <a:r>
              <a:rPr lang="en-US" dirty="0" smtClean="0"/>
              <a:t>TO COMPROMISE</a:t>
            </a:r>
          </a:p>
          <a:p>
            <a:r>
              <a:rPr lang="en-US" dirty="0" smtClean="0"/>
              <a:t>AT THE ALTAR OF NOT OFFENDING</a:t>
            </a:r>
          </a:p>
          <a:p>
            <a:r>
              <a:rPr lang="en-US" dirty="0" smtClean="0"/>
              <a:t>YOUR CHILDREN</a:t>
            </a:r>
          </a:p>
          <a:p>
            <a:endParaRPr lang="en-US" dirty="0"/>
          </a:p>
        </p:txBody>
      </p:sp>
      <p:sp>
        <p:nvSpPr>
          <p:cNvPr id="5" name="TextBox 4"/>
          <p:cNvSpPr txBox="1"/>
          <p:nvPr/>
        </p:nvSpPr>
        <p:spPr>
          <a:xfrm>
            <a:off x="381000" y="2286000"/>
            <a:ext cx="8382000" cy="1200329"/>
          </a:xfrm>
          <a:prstGeom prst="rect">
            <a:avLst/>
          </a:prstGeom>
          <a:noFill/>
        </p:spPr>
        <p:txBody>
          <a:bodyPr wrap="square" rtlCol="0">
            <a:spAutoFit/>
          </a:bodyPr>
          <a:lstStyle/>
          <a:p>
            <a:r>
              <a:rPr lang="en-US" dirty="0" smtClean="0"/>
              <a:t>Sad story of an effective leader – who fell for the Altar of the “Offended” and jettisoned the TRUTH along the way and lost the life and authority of the Gospel. </a:t>
            </a:r>
            <a:endParaRPr lang="en-US" dirty="0"/>
          </a:p>
        </p:txBody>
      </p:sp>
      <p:sp>
        <p:nvSpPr>
          <p:cNvPr id="6" name="TextBox 5"/>
          <p:cNvSpPr txBox="1"/>
          <p:nvPr/>
        </p:nvSpPr>
        <p:spPr>
          <a:xfrm>
            <a:off x="304800" y="5638800"/>
            <a:ext cx="2045677" cy="830997"/>
          </a:xfrm>
          <a:prstGeom prst="rect">
            <a:avLst/>
          </a:prstGeom>
          <a:noFill/>
        </p:spPr>
        <p:txBody>
          <a:bodyPr wrap="square" rtlCol="0">
            <a:spAutoFit/>
          </a:bodyPr>
          <a:lstStyle/>
          <a:p>
            <a:r>
              <a:rPr lang="en-US" dirty="0" smtClean="0"/>
              <a:t>E. Daniel Martin </a:t>
            </a:r>
            <a:endParaRPr lang="en-US" dirty="0"/>
          </a:p>
        </p:txBody>
      </p:sp>
    </p:spTree>
    <p:extLst>
      <p:ext uri="{BB962C8B-B14F-4D97-AF65-F5344CB8AC3E}">
        <p14:creationId xmlns:p14="http://schemas.microsoft.com/office/powerpoint/2010/main" val="316229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77225"/>
            <a:ext cx="91440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Fathering Verses From Paul</a:t>
            </a:r>
          </a:p>
        </p:txBody>
      </p:sp>
      <p:sp>
        <p:nvSpPr>
          <p:cNvPr id="2" name="Rectangle 1"/>
          <p:cNvSpPr/>
          <p:nvPr/>
        </p:nvSpPr>
        <p:spPr>
          <a:xfrm>
            <a:off x="152400" y="3200400"/>
            <a:ext cx="8763000" cy="2677656"/>
          </a:xfrm>
          <a:prstGeom prst="rect">
            <a:avLst/>
          </a:prstGeom>
        </p:spPr>
        <p:txBody>
          <a:bodyPr wrap="square">
            <a:spAutoFit/>
          </a:bodyPr>
          <a:lstStyle/>
          <a:p>
            <a:r>
              <a:rPr lang="en-US" sz="2800" dirty="0" smtClean="0">
                <a:solidFill>
                  <a:srgbClr val="FFFF00"/>
                </a:solidFill>
              </a:rPr>
              <a:t>I </a:t>
            </a:r>
            <a:r>
              <a:rPr lang="en-US" sz="2800" dirty="0">
                <a:solidFill>
                  <a:srgbClr val="FFFF00"/>
                </a:solidFill>
              </a:rPr>
              <a:t>am not writing this to shame you, but to warn you, as my dear children. </a:t>
            </a:r>
            <a:r>
              <a:rPr lang="en-US" sz="2800" baseline="30000" dirty="0">
                <a:solidFill>
                  <a:srgbClr val="FFFF00"/>
                </a:solidFill>
              </a:rPr>
              <a:t>15 </a:t>
            </a:r>
            <a:r>
              <a:rPr lang="en-US" sz="2800" dirty="0">
                <a:solidFill>
                  <a:srgbClr val="FFFF00"/>
                </a:solidFill>
              </a:rPr>
              <a:t> Even though you have ten thousand guardians in Christ, you do not have many fathers, for in Christ Jesus I became your father through the gospel. </a:t>
            </a:r>
            <a:r>
              <a:rPr lang="en-US" sz="2800" baseline="30000" dirty="0">
                <a:solidFill>
                  <a:srgbClr val="FFFF00"/>
                </a:solidFill>
              </a:rPr>
              <a:t>16 </a:t>
            </a:r>
            <a:r>
              <a:rPr lang="en-US" sz="2800" dirty="0">
                <a:solidFill>
                  <a:srgbClr val="FFFF00"/>
                </a:solidFill>
              </a:rPr>
              <a:t> Therefore I urge you to imitate me. </a:t>
            </a:r>
            <a:r>
              <a:rPr lang="en-US" sz="2800" b="1" dirty="0">
                <a:solidFill>
                  <a:srgbClr val="FFFF00"/>
                </a:solidFill>
              </a:rPr>
              <a:t>1 Corinthians 4:14-16 (NIV) </a:t>
            </a:r>
            <a:endParaRPr lang="en-US" sz="2800" dirty="0">
              <a:solidFill>
                <a:srgbClr val="FFFF00"/>
              </a:solidFill>
            </a:endParaRPr>
          </a:p>
        </p:txBody>
      </p:sp>
      <p:sp>
        <p:nvSpPr>
          <p:cNvPr id="3" name="TextBox 2"/>
          <p:cNvSpPr txBox="1"/>
          <p:nvPr/>
        </p:nvSpPr>
        <p:spPr>
          <a:xfrm>
            <a:off x="190500" y="990600"/>
            <a:ext cx="8724900" cy="1569660"/>
          </a:xfrm>
          <a:prstGeom prst="rect">
            <a:avLst/>
          </a:prstGeom>
          <a:noFill/>
        </p:spPr>
        <p:txBody>
          <a:bodyPr wrap="square" rtlCol="0">
            <a:spAutoFit/>
          </a:bodyPr>
          <a:lstStyle/>
          <a:p>
            <a:r>
              <a:rPr lang="en-US" dirty="0" smtClean="0"/>
              <a:t>The Corinthians were being tempted to disdain Paul as a spiritual father because He stuck to His guns with the PURE GOSPEL and would not become a charlatan to “pimp” the Gospel so others would follow him.  </a:t>
            </a:r>
            <a:endParaRPr lang="en-US" dirty="0"/>
          </a:p>
        </p:txBody>
      </p:sp>
    </p:spTree>
    <p:extLst>
      <p:ext uri="{BB962C8B-B14F-4D97-AF65-F5344CB8AC3E}">
        <p14:creationId xmlns:p14="http://schemas.microsoft.com/office/powerpoint/2010/main" val="162693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0"/>
            <a:ext cx="8991600" cy="138499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Building A Legacy In A world:</a:t>
            </a:r>
          </a:p>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Where You </a:t>
            </a:r>
            <a:r>
              <a:rPr lang="en-US" sz="2800"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rPr>
              <a:t>W</a:t>
            </a:r>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ill </a:t>
            </a:r>
            <a:r>
              <a:rPr lang="en-US" sz="2800"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rPr>
              <a:t>H</a:t>
            </a:r>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ave to Live Both </a:t>
            </a:r>
          </a:p>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The “EPIC” – </a:t>
            </a:r>
            <a:r>
              <a:rPr lang="en-US" sz="2800"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rPr>
              <a:t>A</a:t>
            </a:r>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nd The “Ordinary” </a:t>
            </a:r>
          </a:p>
        </p:txBody>
      </p:sp>
      <p:sp>
        <p:nvSpPr>
          <p:cNvPr id="2" name="TextBox 1"/>
          <p:cNvSpPr txBox="1"/>
          <p:nvPr/>
        </p:nvSpPr>
        <p:spPr>
          <a:xfrm>
            <a:off x="304800" y="3951744"/>
            <a:ext cx="4038600" cy="2677656"/>
          </a:xfrm>
          <a:prstGeom prst="rect">
            <a:avLst/>
          </a:prstGeom>
          <a:noFill/>
        </p:spPr>
        <p:txBody>
          <a:bodyPr wrap="square" rtlCol="0">
            <a:spAutoFit/>
          </a:bodyPr>
          <a:lstStyle/>
          <a:p>
            <a:pPr algn="l"/>
            <a:r>
              <a:rPr lang="en-US" dirty="0" smtClean="0"/>
              <a:t>Life is not just about the EPIC – DAYS</a:t>
            </a:r>
          </a:p>
          <a:p>
            <a:pPr algn="l"/>
            <a:r>
              <a:rPr lang="en-US" dirty="0" smtClean="0"/>
              <a:t>EPIC – Ministry</a:t>
            </a:r>
          </a:p>
          <a:p>
            <a:pPr algn="l"/>
            <a:r>
              <a:rPr lang="en-US" dirty="0" smtClean="0"/>
              <a:t>EPIC – Problems/ Miracles</a:t>
            </a:r>
          </a:p>
          <a:p>
            <a:pPr algn="l"/>
            <a:r>
              <a:rPr lang="en-US" dirty="0" smtClean="0"/>
              <a:t>EPIC – Interventions </a:t>
            </a:r>
          </a:p>
          <a:p>
            <a:pPr algn="l"/>
            <a:r>
              <a:rPr lang="en-US" dirty="0" smtClean="0"/>
              <a:t>EPIC – Revelations </a:t>
            </a:r>
          </a:p>
          <a:p>
            <a:pPr algn="l"/>
            <a:r>
              <a:rPr lang="en-US" dirty="0" smtClean="0"/>
              <a:t>EPIC – People/ Leaders</a:t>
            </a:r>
            <a:endParaRPr lang="en-US" dirty="0"/>
          </a:p>
        </p:txBody>
      </p:sp>
      <p:sp>
        <p:nvSpPr>
          <p:cNvPr id="4" name="TextBox 3"/>
          <p:cNvSpPr txBox="1"/>
          <p:nvPr/>
        </p:nvSpPr>
        <p:spPr>
          <a:xfrm>
            <a:off x="4648200" y="4104144"/>
            <a:ext cx="4038600" cy="2677656"/>
          </a:xfrm>
          <a:prstGeom prst="rect">
            <a:avLst/>
          </a:prstGeom>
          <a:noFill/>
        </p:spPr>
        <p:txBody>
          <a:bodyPr wrap="square" rtlCol="0">
            <a:spAutoFit/>
          </a:bodyPr>
          <a:lstStyle/>
          <a:p>
            <a:pPr algn="l"/>
            <a:r>
              <a:rPr lang="en-US" dirty="0" smtClean="0"/>
              <a:t>Life is also all about the ORDINARY – DAYS</a:t>
            </a:r>
          </a:p>
          <a:p>
            <a:pPr algn="l"/>
            <a:r>
              <a:rPr lang="en-US" dirty="0" smtClean="0"/>
              <a:t>ORDINARY – Ministry</a:t>
            </a:r>
          </a:p>
          <a:p>
            <a:pPr algn="l"/>
            <a:r>
              <a:rPr lang="en-US" dirty="0" smtClean="0"/>
              <a:t>ORDINARY – Trials</a:t>
            </a:r>
          </a:p>
          <a:p>
            <a:pPr algn="l"/>
            <a:r>
              <a:rPr lang="en-US" dirty="0" smtClean="0"/>
              <a:t>ORDINARY – Problems</a:t>
            </a:r>
          </a:p>
          <a:p>
            <a:pPr algn="l"/>
            <a:r>
              <a:rPr lang="en-US" dirty="0" smtClean="0"/>
              <a:t>ORDINARY – Moments</a:t>
            </a:r>
          </a:p>
          <a:p>
            <a:pPr algn="l"/>
            <a:r>
              <a:rPr lang="en-US" dirty="0" smtClean="0"/>
              <a:t>ORDINARY - People</a:t>
            </a:r>
            <a:endParaRPr lang="en-US" dirty="0"/>
          </a:p>
        </p:txBody>
      </p:sp>
      <p:sp>
        <p:nvSpPr>
          <p:cNvPr id="3" name="Rectangle 2"/>
          <p:cNvSpPr/>
          <p:nvPr/>
        </p:nvSpPr>
        <p:spPr>
          <a:xfrm>
            <a:off x="76200" y="1600200"/>
            <a:ext cx="4572000" cy="2308324"/>
          </a:xfrm>
          <a:prstGeom prst="rect">
            <a:avLst/>
          </a:prstGeom>
        </p:spPr>
        <p:txBody>
          <a:bodyPr>
            <a:spAutoFit/>
          </a:bodyPr>
          <a:lstStyle/>
          <a:p>
            <a:pPr algn="l"/>
            <a:r>
              <a:rPr lang="en-US" sz="1600" baseline="30000" dirty="0">
                <a:solidFill>
                  <a:srgbClr val="FFFF00"/>
                </a:solidFill>
              </a:rPr>
              <a:t>29 </a:t>
            </a:r>
            <a:r>
              <a:rPr lang="en-US" sz="1600" dirty="0">
                <a:solidFill>
                  <a:srgbClr val="FFFF00"/>
                </a:solidFill>
              </a:rPr>
              <a:t> Now, Lord, consider their threats and enable your servants to speak your word with great boldness. </a:t>
            </a:r>
            <a:r>
              <a:rPr lang="en-US" sz="1600" baseline="30000" dirty="0">
                <a:solidFill>
                  <a:srgbClr val="FFFF00"/>
                </a:solidFill>
              </a:rPr>
              <a:t>30 </a:t>
            </a:r>
            <a:r>
              <a:rPr lang="en-US" sz="1600" dirty="0">
                <a:solidFill>
                  <a:srgbClr val="FFFF00"/>
                </a:solidFill>
              </a:rPr>
              <a:t> Stretch out your hand to heal and perform miraculous signs and wonders through the name of your holy servant Jesus." </a:t>
            </a:r>
            <a:r>
              <a:rPr lang="en-US" sz="1600" baseline="30000" dirty="0">
                <a:solidFill>
                  <a:srgbClr val="FFFF00"/>
                </a:solidFill>
              </a:rPr>
              <a:t>31 </a:t>
            </a:r>
            <a:r>
              <a:rPr lang="en-US" sz="1600" dirty="0">
                <a:solidFill>
                  <a:srgbClr val="FFFF00"/>
                </a:solidFill>
              </a:rPr>
              <a:t> After they prayed, the place where they were meeting was shaken. And they were all filled with the Holy Spirit and spoke the word of God boldly. </a:t>
            </a:r>
            <a:r>
              <a:rPr lang="en-US" sz="1600" b="1" dirty="0">
                <a:solidFill>
                  <a:srgbClr val="FFFF00"/>
                </a:solidFill>
              </a:rPr>
              <a:t>Acts 4:29-31 (NIV) </a:t>
            </a:r>
            <a:endParaRPr lang="en-US" sz="1600" dirty="0">
              <a:solidFill>
                <a:srgbClr val="FFFF00"/>
              </a:solidFill>
            </a:endParaRPr>
          </a:p>
        </p:txBody>
      </p:sp>
      <p:sp>
        <p:nvSpPr>
          <p:cNvPr id="6" name="Rectangle 5"/>
          <p:cNvSpPr/>
          <p:nvPr/>
        </p:nvSpPr>
        <p:spPr>
          <a:xfrm>
            <a:off x="4572000" y="1671697"/>
            <a:ext cx="4572000" cy="2308324"/>
          </a:xfrm>
          <a:prstGeom prst="rect">
            <a:avLst/>
          </a:prstGeom>
        </p:spPr>
        <p:txBody>
          <a:bodyPr>
            <a:spAutoFit/>
          </a:bodyPr>
          <a:lstStyle/>
          <a:p>
            <a:pPr algn="l"/>
            <a:r>
              <a:rPr lang="en-US" sz="1600" dirty="0" smtClean="0">
                <a:solidFill>
                  <a:srgbClr val="FFFF00"/>
                </a:solidFill>
              </a:rPr>
              <a:t>Now </a:t>
            </a:r>
            <a:r>
              <a:rPr lang="en-US" sz="1600" dirty="0">
                <a:solidFill>
                  <a:srgbClr val="FFFF00"/>
                </a:solidFill>
              </a:rPr>
              <a:t>when I went to Troas to preach the gospel of Christ and found that the Lord had opened a door for me, </a:t>
            </a:r>
            <a:r>
              <a:rPr lang="en-US" sz="1600" baseline="30000" dirty="0">
                <a:solidFill>
                  <a:srgbClr val="FFFF00"/>
                </a:solidFill>
              </a:rPr>
              <a:t>13 </a:t>
            </a:r>
            <a:r>
              <a:rPr lang="en-US" sz="1600" dirty="0">
                <a:solidFill>
                  <a:srgbClr val="FFFF00"/>
                </a:solidFill>
              </a:rPr>
              <a:t> I still had no peace of mind, because I did not find my brother Titus there. So I said good-by </a:t>
            </a:r>
            <a:r>
              <a:rPr lang="en-US" sz="1600" dirty="0" smtClean="0">
                <a:solidFill>
                  <a:srgbClr val="FFFF00"/>
                </a:solidFill>
              </a:rPr>
              <a:t>to </a:t>
            </a:r>
            <a:r>
              <a:rPr lang="en-US" sz="1600" dirty="0">
                <a:solidFill>
                  <a:srgbClr val="FFFF00"/>
                </a:solidFill>
              </a:rPr>
              <a:t>them and went on to Macedonia. </a:t>
            </a:r>
            <a:r>
              <a:rPr lang="en-US" sz="1600" baseline="30000" dirty="0">
                <a:solidFill>
                  <a:srgbClr val="FFFF00"/>
                </a:solidFill>
              </a:rPr>
              <a:t>14 </a:t>
            </a:r>
            <a:r>
              <a:rPr lang="en-US" sz="1600" dirty="0">
                <a:solidFill>
                  <a:srgbClr val="FFFF00"/>
                </a:solidFill>
              </a:rPr>
              <a:t> But thanks be to God, who always leads us in triumphal procession in Christ </a:t>
            </a:r>
            <a:r>
              <a:rPr lang="en-US" sz="1600" b="1" dirty="0" smtClean="0">
                <a:solidFill>
                  <a:srgbClr val="FFFF00"/>
                </a:solidFill>
              </a:rPr>
              <a:t>2 </a:t>
            </a:r>
            <a:r>
              <a:rPr lang="en-US" sz="1600" b="1" dirty="0">
                <a:solidFill>
                  <a:srgbClr val="FFFF00"/>
                </a:solidFill>
              </a:rPr>
              <a:t>Corinthians 2:12-14 (NIV</a:t>
            </a:r>
            <a:r>
              <a:rPr lang="en-US" sz="1600" b="1" dirty="0" smtClean="0">
                <a:solidFill>
                  <a:srgbClr val="FFFF00"/>
                </a:solidFill>
              </a:rPr>
              <a:t>) </a:t>
            </a:r>
            <a:r>
              <a:rPr lang="en-US" sz="1600" b="1" dirty="0" smtClean="0">
                <a:solidFill>
                  <a:srgbClr val="00B0F0"/>
                </a:solidFill>
              </a:rPr>
              <a:t>(SEE ALSO </a:t>
            </a:r>
          </a:p>
          <a:p>
            <a:pPr algn="l"/>
            <a:r>
              <a:rPr lang="en-US" sz="1600" b="1" dirty="0" smtClean="0">
                <a:solidFill>
                  <a:srgbClr val="00B0F0"/>
                </a:solidFill>
              </a:rPr>
              <a:t>ACTS 18:1-5) </a:t>
            </a:r>
            <a:endParaRPr lang="en-US" sz="1600" dirty="0">
              <a:solidFill>
                <a:srgbClr val="00B0F0"/>
              </a:solidFill>
            </a:endParaRPr>
          </a:p>
        </p:txBody>
      </p:sp>
    </p:spTree>
    <p:extLst>
      <p:ext uri="{BB962C8B-B14F-4D97-AF65-F5344CB8AC3E}">
        <p14:creationId xmlns:p14="http://schemas.microsoft.com/office/powerpoint/2010/main" val="358717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3"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07721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Fathering From A Place </a:t>
            </a:r>
          </a:p>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of Faith And Passion For God’s Glory</a:t>
            </a:r>
          </a:p>
        </p:txBody>
      </p:sp>
      <p:sp>
        <p:nvSpPr>
          <p:cNvPr id="2" name="Rectangle 1"/>
          <p:cNvSpPr/>
          <p:nvPr/>
        </p:nvSpPr>
        <p:spPr>
          <a:xfrm>
            <a:off x="228600" y="1295400"/>
            <a:ext cx="8991600" cy="1323439"/>
          </a:xfrm>
          <a:prstGeom prst="rect">
            <a:avLst/>
          </a:prstGeom>
        </p:spPr>
        <p:txBody>
          <a:bodyPr wrap="square">
            <a:spAutoFit/>
          </a:bodyPr>
          <a:lstStyle/>
          <a:p>
            <a:pPr algn="l"/>
            <a:r>
              <a:rPr lang="en-US" sz="2000" dirty="0" smtClean="0"/>
              <a:t> </a:t>
            </a:r>
            <a:r>
              <a:rPr lang="en-US" sz="2000" b="1" dirty="0"/>
              <a:t>OUR </a:t>
            </a:r>
            <a:r>
              <a:rPr lang="en-US" sz="2000" b="1" dirty="0" smtClean="0"/>
              <a:t>FATHERING COMES </a:t>
            </a:r>
            <a:r>
              <a:rPr lang="en-US" sz="2000" b="1" dirty="0"/>
              <a:t>FROM WORSHIP And OUR FRUITFULNESS COMES FROM YIELDING TO THE GODLY </a:t>
            </a:r>
            <a:r>
              <a:rPr lang="en-US" sz="2000" b="1" dirty="0" err="1" smtClean="0"/>
              <a:t>INTIMACYTHAT</a:t>
            </a:r>
            <a:r>
              <a:rPr lang="en-US" sz="2000" b="1" dirty="0" smtClean="0"/>
              <a:t> </a:t>
            </a:r>
            <a:r>
              <a:rPr lang="en-US" sz="2000" b="1" dirty="0"/>
              <a:t>CHRIST STIRS UP</a:t>
            </a:r>
            <a:r>
              <a:rPr lang="en-US" sz="2000" dirty="0"/>
              <a:t> AND RELEASES THROUGH THE </a:t>
            </a:r>
            <a:r>
              <a:rPr lang="en-US" sz="2000" dirty="0" smtClean="0"/>
              <a:t>POWER </a:t>
            </a:r>
            <a:r>
              <a:rPr lang="en-US" sz="2000" dirty="0"/>
              <a:t>OF THE HOLY SPIRIT – A  LONGING TO BREAK THE SPIRIT OF UNBELIEF AND </a:t>
            </a:r>
            <a:r>
              <a:rPr lang="en-US" sz="2000" dirty="0" smtClean="0"/>
              <a:t>WEAKNESS.</a:t>
            </a:r>
            <a:endParaRPr lang="en-US" sz="2000" dirty="0"/>
          </a:p>
        </p:txBody>
      </p:sp>
      <p:sp>
        <p:nvSpPr>
          <p:cNvPr id="4" name="Rectangle 3"/>
          <p:cNvSpPr/>
          <p:nvPr/>
        </p:nvSpPr>
        <p:spPr>
          <a:xfrm>
            <a:off x="228600" y="3810000"/>
            <a:ext cx="8915400" cy="1692771"/>
          </a:xfrm>
          <a:prstGeom prst="rect">
            <a:avLst/>
          </a:prstGeom>
        </p:spPr>
        <p:txBody>
          <a:bodyPr wrap="square">
            <a:spAutoFit/>
          </a:bodyPr>
          <a:lstStyle/>
          <a:p>
            <a:pPr marL="457200" indent="-457200" algn="l">
              <a:buFont typeface="+mj-lt"/>
              <a:buAutoNum type="arabicPeriod"/>
            </a:pPr>
            <a:r>
              <a:rPr lang="en-US" sz="2600" b="1" dirty="0">
                <a:solidFill>
                  <a:srgbClr val="FFFF00"/>
                </a:solidFill>
              </a:rPr>
              <a:t>CONTINUITY OF THE SPIRIT AND THE WORD</a:t>
            </a:r>
          </a:p>
          <a:p>
            <a:pPr marL="457200" indent="-457200" algn="l">
              <a:buFont typeface="+mj-lt"/>
              <a:buAutoNum type="arabicPeriod"/>
            </a:pPr>
            <a:r>
              <a:rPr lang="en-US" sz="2600" b="1" dirty="0">
                <a:solidFill>
                  <a:srgbClr val="FFFF00"/>
                </a:solidFill>
              </a:rPr>
              <a:t>INTEGRATED </a:t>
            </a:r>
            <a:r>
              <a:rPr lang="en-US" sz="2600" b="1" dirty="0" smtClean="0">
                <a:solidFill>
                  <a:srgbClr val="FFFF00"/>
                </a:solidFill>
              </a:rPr>
              <a:t>LIFE OF THE EPIC AND ORDINARY </a:t>
            </a:r>
            <a:endParaRPr lang="en-US" sz="2600" b="1" dirty="0">
              <a:solidFill>
                <a:srgbClr val="FFFF00"/>
              </a:solidFill>
            </a:endParaRPr>
          </a:p>
          <a:p>
            <a:pPr marL="457200" indent="-457200" algn="l">
              <a:buFont typeface="+mj-lt"/>
              <a:buAutoNum type="arabicPeriod"/>
            </a:pPr>
            <a:r>
              <a:rPr lang="en-US" sz="2600" b="1" dirty="0">
                <a:solidFill>
                  <a:srgbClr val="FFFF00"/>
                </a:solidFill>
              </a:rPr>
              <a:t>UNASHAMED </a:t>
            </a:r>
            <a:r>
              <a:rPr lang="en-US" sz="2600" b="1" dirty="0" smtClean="0">
                <a:solidFill>
                  <a:srgbClr val="FFFF00"/>
                </a:solidFill>
              </a:rPr>
              <a:t>TO LOVE THROUGH THE OFFENSE</a:t>
            </a:r>
            <a:endParaRPr lang="en-US" sz="2600" b="1" dirty="0">
              <a:solidFill>
                <a:srgbClr val="FFFF00"/>
              </a:solidFill>
            </a:endParaRPr>
          </a:p>
          <a:p>
            <a:pPr marL="457200" indent="-457200" algn="l">
              <a:buFont typeface="+mj-lt"/>
              <a:buAutoNum type="arabicPeriod"/>
            </a:pPr>
            <a:r>
              <a:rPr lang="en-US" sz="2600" b="1" dirty="0">
                <a:solidFill>
                  <a:srgbClr val="FFFF00"/>
                </a:solidFill>
              </a:rPr>
              <a:t>FRUIT THAT LASTS</a:t>
            </a:r>
          </a:p>
        </p:txBody>
      </p:sp>
      <p:sp>
        <p:nvSpPr>
          <p:cNvPr id="5" name="TextBox 4"/>
          <p:cNvSpPr txBox="1"/>
          <p:nvPr/>
        </p:nvSpPr>
        <p:spPr>
          <a:xfrm>
            <a:off x="533400" y="2999424"/>
            <a:ext cx="8153400" cy="523220"/>
          </a:xfrm>
          <a:prstGeom prst="rect">
            <a:avLst/>
          </a:prstGeom>
          <a:noFill/>
        </p:spPr>
        <p:txBody>
          <a:bodyPr wrap="square" rtlCol="0">
            <a:spAutoFit/>
          </a:bodyPr>
          <a:lstStyle/>
          <a:p>
            <a:r>
              <a:rPr lang="en-US" sz="2800" b="1" dirty="0" smtClean="0">
                <a:solidFill>
                  <a:srgbClr val="00B0F0"/>
                </a:solidFill>
              </a:rPr>
              <a:t>What Fruit I Desire For My Children </a:t>
            </a:r>
            <a:endParaRPr lang="en-US" sz="2800" b="1" dirty="0">
              <a:solidFill>
                <a:srgbClr val="00B0F0"/>
              </a:solidFill>
            </a:endParaRPr>
          </a:p>
        </p:txBody>
      </p:sp>
    </p:spTree>
    <p:extLst>
      <p:ext uri="{BB962C8B-B14F-4D97-AF65-F5344CB8AC3E}">
        <p14:creationId xmlns:p14="http://schemas.microsoft.com/office/powerpoint/2010/main" val="3888907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600200"/>
            <a:ext cx="8077200" cy="1754326"/>
          </a:xfrm>
          <a:prstGeom prst="rect">
            <a:avLst/>
          </a:prstGeom>
        </p:spPr>
        <p:txBody>
          <a:bodyPr wrap="square">
            <a:spAutoFit/>
          </a:bodyPr>
          <a:lstStyle/>
          <a:p>
            <a:r>
              <a:rPr lang="en-US" sz="3600" dirty="0" smtClean="0"/>
              <a:t>“It </a:t>
            </a:r>
            <a:r>
              <a:rPr lang="en-US" sz="3600" dirty="0"/>
              <a:t>is easier to raise strong children than to repair broken </a:t>
            </a:r>
            <a:r>
              <a:rPr lang="en-US" sz="3600" dirty="0" smtClean="0"/>
              <a:t>men and women.” Frederick </a:t>
            </a:r>
            <a:r>
              <a:rPr lang="en-US" sz="3600" dirty="0"/>
              <a:t>Douglass</a:t>
            </a:r>
          </a:p>
        </p:txBody>
      </p:sp>
      <p:sp>
        <p:nvSpPr>
          <p:cNvPr id="3" name="TextBox 2"/>
          <p:cNvSpPr txBox="1"/>
          <p:nvPr/>
        </p:nvSpPr>
        <p:spPr>
          <a:xfrm>
            <a:off x="0" y="552862"/>
            <a:ext cx="91440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4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Father’s Day Quotes </a:t>
            </a:r>
          </a:p>
        </p:txBody>
      </p:sp>
      <p:sp>
        <p:nvSpPr>
          <p:cNvPr id="4" name="Rectangle 3"/>
          <p:cNvSpPr/>
          <p:nvPr/>
        </p:nvSpPr>
        <p:spPr>
          <a:xfrm>
            <a:off x="533400" y="3962400"/>
            <a:ext cx="8077200" cy="2308324"/>
          </a:xfrm>
          <a:prstGeom prst="rect">
            <a:avLst/>
          </a:prstGeom>
        </p:spPr>
        <p:txBody>
          <a:bodyPr wrap="square">
            <a:spAutoFit/>
          </a:bodyPr>
          <a:lstStyle/>
          <a:p>
            <a:r>
              <a:rPr lang="en-US" sz="3600" dirty="0" smtClean="0"/>
              <a:t>“Think of a father like a compass, not a map. He points you toward the destiny God has already written.” </a:t>
            </a:r>
          </a:p>
          <a:p>
            <a:r>
              <a:rPr lang="en-US" sz="3600" dirty="0" smtClean="0"/>
              <a:t>Vlad </a:t>
            </a:r>
            <a:r>
              <a:rPr lang="en-US" sz="3600" dirty="0" err="1" smtClean="0"/>
              <a:t>Savchuk</a:t>
            </a:r>
            <a:r>
              <a:rPr lang="en-US" sz="3600" dirty="0" smtClean="0"/>
              <a:t> </a:t>
            </a:r>
            <a:endParaRPr lang="en-US" sz="3600" dirty="0"/>
          </a:p>
        </p:txBody>
      </p:sp>
    </p:spTree>
    <p:extLst>
      <p:ext uri="{BB962C8B-B14F-4D97-AF65-F5344CB8AC3E}">
        <p14:creationId xmlns:p14="http://schemas.microsoft.com/office/powerpoint/2010/main" val="371257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52400"/>
            <a:ext cx="8763000" cy="6555641"/>
          </a:xfrm>
          <a:prstGeom prst="rect">
            <a:avLst/>
          </a:prstGeom>
        </p:spPr>
        <p:txBody>
          <a:bodyPr wrap="square">
            <a:spAutoFit/>
          </a:bodyPr>
          <a:lstStyle/>
          <a:p>
            <a:pPr marL="457200" indent="-457200" algn="l">
              <a:buFont typeface="+mj-lt"/>
              <a:buAutoNum type="arabicPeriod"/>
            </a:pPr>
            <a:r>
              <a:rPr lang="en-US" sz="3000" dirty="0"/>
              <a:t>LORD, BY YOUR FREE SOVEREIGN GRACE</a:t>
            </a:r>
            <a:r>
              <a:rPr lang="en-US" sz="3000" dirty="0" smtClean="0"/>
              <a:t>, AND THE HOLY SPIRIT’S HELP  </a:t>
            </a:r>
          </a:p>
          <a:p>
            <a:pPr marL="457200" indent="-457200" algn="l">
              <a:buFont typeface="+mj-lt"/>
              <a:buAutoNum type="arabicPeriod"/>
            </a:pPr>
            <a:r>
              <a:rPr lang="en-US" sz="3000" dirty="0" smtClean="0"/>
              <a:t>I’M </a:t>
            </a:r>
            <a:r>
              <a:rPr lang="en-US" sz="3000" dirty="0"/>
              <a:t>GOING TO LIVE ALL THE PRACTICAL ASSIGNMENTS YOU GIVE ME TO DO, </a:t>
            </a:r>
            <a:endParaRPr lang="en-US" sz="3000" dirty="0" smtClean="0"/>
          </a:p>
          <a:p>
            <a:pPr marL="457200" indent="-457200" algn="l">
              <a:buFont typeface="+mj-lt"/>
              <a:buAutoNum type="arabicPeriod"/>
            </a:pPr>
            <a:r>
              <a:rPr lang="en-US" sz="3000" dirty="0" smtClean="0"/>
              <a:t>I WILL </a:t>
            </a:r>
            <a:r>
              <a:rPr lang="en-US" sz="3000" dirty="0"/>
              <a:t>IMMEDIATELY REPENT WHEN I SEEK MY OWN INTEREST ABOVE YOURS. </a:t>
            </a:r>
            <a:endParaRPr lang="en-US" sz="3000" dirty="0" smtClean="0"/>
          </a:p>
          <a:p>
            <a:pPr marL="457200" indent="-457200" algn="l">
              <a:buFont typeface="+mj-lt"/>
              <a:buAutoNum type="arabicPeriod"/>
            </a:pPr>
            <a:r>
              <a:rPr lang="en-US" sz="3000" dirty="0" smtClean="0"/>
              <a:t>I </a:t>
            </a:r>
            <a:r>
              <a:rPr lang="en-US" sz="3000" dirty="0"/>
              <a:t>AM GOING TO DAILY COURT YOUR PRESENCE, </a:t>
            </a:r>
            <a:r>
              <a:rPr lang="en-US" sz="3000" dirty="0" smtClean="0"/>
              <a:t>AND STIR </a:t>
            </a:r>
            <a:r>
              <a:rPr lang="en-US" sz="3000" dirty="0"/>
              <a:t>UP THE GIFT OF THE SPIRIT, </a:t>
            </a:r>
            <a:endParaRPr lang="en-US" sz="3000" dirty="0" smtClean="0"/>
          </a:p>
          <a:p>
            <a:pPr marL="457200" indent="-457200" algn="l">
              <a:buFont typeface="+mj-lt"/>
              <a:buAutoNum type="arabicPeriod"/>
            </a:pPr>
            <a:r>
              <a:rPr lang="en-US" sz="3000" dirty="0" smtClean="0"/>
              <a:t>AND I WILL SOW </a:t>
            </a:r>
            <a:r>
              <a:rPr lang="en-US" sz="3000" dirty="0"/>
              <a:t>YOUR WORD INTO MY </a:t>
            </a:r>
            <a:r>
              <a:rPr lang="en-US" sz="3000" dirty="0" smtClean="0"/>
              <a:t>HEART AND FAMILY. </a:t>
            </a:r>
          </a:p>
          <a:p>
            <a:pPr marL="457200" indent="-457200" algn="l">
              <a:buFont typeface="+mj-lt"/>
              <a:buAutoNum type="arabicPeriod"/>
            </a:pPr>
            <a:r>
              <a:rPr lang="en-US" sz="3000" dirty="0" smtClean="0"/>
              <a:t>I </a:t>
            </a:r>
            <a:r>
              <a:rPr lang="en-US" sz="3000" dirty="0"/>
              <a:t>WILL ENDEAVOR TO LIVE OUT YOUR MOTIVES OF LOVE IN FRONT OF MY PEERS. </a:t>
            </a:r>
          </a:p>
        </p:txBody>
      </p:sp>
    </p:spTree>
    <p:extLst>
      <p:ext uri="{BB962C8B-B14F-4D97-AF65-F5344CB8AC3E}">
        <p14:creationId xmlns:p14="http://schemas.microsoft.com/office/powerpoint/2010/main" val="2482108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228598"/>
            <a:ext cx="8763000" cy="6555641"/>
          </a:xfrm>
          <a:prstGeom prst="rect">
            <a:avLst/>
          </a:prstGeom>
        </p:spPr>
        <p:txBody>
          <a:bodyPr wrap="square">
            <a:spAutoFit/>
          </a:bodyPr>
          <a:lstStyle/>
          <a:p>
            <a:pPr marL="457200" indent="-457200" algn="l">
              <a:buFont typeface="+mj-lt"/>
              <a:buAutoNum type="arabicPeriod" startAt="7"/>
            </a:pPr>
            <a:r>
              <a:rPr lang="en-US" sz="2800" dirty="0" smtClean="0"/>
              <a:t>I </a:t>
            </a:r>
            <a:r>
              <a:rPr lang="en-US" sz="2800" dirty="0"/>
              <a:t>AM GOING TO RECEIVE </a:t>
            </a:r>
            <a:r>
              <a:rPr lang="en-US" sz="2800" dirty="0" smtClean="0"/>
              <a:t>THE </a:t>
            </a:r>
            <a:r>
              <a:rPr lang="en-US" sz="2800" dirty="0"/>
              <a:t>DAILY APPLICATION OF YOUR KINGDOM TO MY LIFE AS I WALK IN YOUR </a:t>
            </a:r>
            <a:r>
              <a:rPr lang="en-US" sz="2800" dirty="0" smtClean="0"/>
              <a:t>“REVEALED WILL.” </a:t>
            </a:r>
          </a:p>
          <a:p>
            <a:pPr marL="457200" indent="-457200" algn="l">
              <a:buFont typeface="+mj-lt"/>
              <a:buAutoNum type="arabicPeriod" startAt="7"/>
            </a:pPr>
            <a:r>
              <a:rPr lang="en-US" sz="2800" dirty="0" smtClean="0"/>
              <a:t>I </a:t>
            </a:r>
            <a:r>
              <a:rPr lang="en-US" sz="2800" dirty="0"/>
              <a:t>AM GOING TO MAKE YOU THE HERO IN EVERY SITUATION, </a:t>
            </a:r>
            <a:endParaRPr lang="en-US" sz="2800" dirty="0" smtClean="0"/>
          </a:p>
          <a:p>
            <a:pPr marL="457200" indent="-457200" algn="l">
              <a:buFont typeface="+mj-lt"/>
              <a:buAutoNum type="arabicPeriod" startAt="7"/>
            </a:pPr>
            <a:r>
              <a:rPr lang="en-US" sz="2800" dirty="0" smtClean="0"/>
              <a:t>I WILL POUR </a:t>
            </a:r>
            <a:r>
              <a:rPr lang="en-US" sz="2800" dirty="0"/>
              <a:t>OUT URGENT  INTENSIFIED INTERCESSION FOR YOU TO </a:t>
            </a:r>
            <a:r>
              <a:rPr lang="en-US" sz="2800" dirty="0" smtClean="0"/>
              <a:t>INVADE WITH YOUR </a:t>
            </a:r>
            <a:r>
              <a:rPr lang="en-US" sz="2800" dirty="0"/>
              <a:t>LIFE-GIVING </a:t>
            </a:r>
            <a:r>
              <a:rPr lang="en-US" sz="2800" dirty="0" smtClean="0"/>
              <a:t>PRESENCE </a:t>
            </a:r>
            <a:r>
              <a:rPr lang="en-US" sz="2800" dirty="0"/>
              <a:t>AND KINGDOM </a:t>
            </a:r>
            <a:r>
              <a:rPr lang="en-US" sz="2800" dirty="0" smtClean="0"/>
              <a:t>REALITY.  </a:t>
            </a:r>
          </a:p>
          <a:p>
            <a:pPr marL="457200" indent="-457200" algn="l">
              <a:buFont typeface="+mj-lt"/>
              <a:buAutoNum type="arabicPeriod" startAt="7"/>
            </a:pPr>
            <a:r>
              <a:rPr lang="en-US" sz="2800" dirty="0" smtClean="0"/>
              <a:t>I WILL LIVE BOTH IN THE “EPIC” AND THE “ORDINARY” THROUGH FAITH AND CONTENTED DESPERATION.</a:t>
            </a:r>
          </a:p>
          <a:p>
            <a:pPr marL="457200" indent="-457200" algn="l">
              <a:buFont typeface="+mj-lt"/>
              <a:buAutoNum type="arabicPeriod" startAt="7"/>
            </a:pPr>
            <a:r>
              <a:rPr lang="en-US" sz="2800" dirty="0" smtClean="0"/>
              <a:t>I WILL EXPECT THE </a:t>
            </a:r>
            <a:r>
              <a:rPr lang="en-US" sz="2800" dirty="0"/>
              <a:t>HOLY SPIRIT TO RESET THE SPIRITUAL </a:t>
            </a:r>
            <a:r>
              <a:rPr lang="en-US" sz="2800" dirty="0" smtClean="0"/>
              <a:t>EQUATIONS  </a:t>
            </a:r>
            <a:r>
              <a:rPr lang="en-US" sz="2800" dirty="0"/>
              <a:t>FOR </a:t>
            </a:r>
            <a:r>
              <a:rPr lang="en-US" sz="2800" dirty="0" smtClean="0"/>
              <a:t>MY FAMILY, MY COMMUNITY </a:t>
            </a:r>
            <a:r>
              <a:rPr lang="en-US" sz="2800" dirty="0"/>
              <a:t>AND </a:t>
            </a:r>
            <a:r>
              <a:rPr lang="en-US" sz="2800" dirty="0" smtClean="0"/>
              <a:t>NATIONS.  </a:t>
            </a:r>
            <a:endParaRPr lang="en-US" sz="2800" dirty="0"/>
          </a:p>
        </p:txBody>
      </p:sp>
    </p:spTree>
    <p:extLst>
      <p:ext uri="{BB962C8B-B14F-4D97-AF65-F5344CB8AC3E}">
        <p14:creationId xmlns:p14="http://schemas.microsoft.com/office/powerpoint/2010/main" val="292387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bwMode="auto">
          <a:xfrm>
            <a:off x="2819400" y="3048000"/>
            <a:ext cx="3124200" cy="76200"/>
          </a:xfrm>
          <a:prstGeom prst="lin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Box 15"/>
          <p:cNvSpPr txBox="1"/>
          <p:nvPr/>
        </p:nvSpPr>
        <p:spPr>
          <a:xfrm>
            <a:off x="76200" y="177225"/>
            <a:ext cx="91440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Everyone Leaves A Legacy </a:t>
            </a:r>
            <a:endParaRPr lang="en-US" b="1" dirty="0">
              <a:ln w="11430"/>
              <a:solidFill>
                <a:schemeClr val="bg1"/>
              </a:solidFill>
              <a:effectLst>
                <a:glow rad="101600">
                  <a:schemeClr val="accent6">
                    <a:satMod val="175000"/>
                    <a:alpha val="40000"/>
                  </a:schemeClr>
                </a:glow>
                <a:outerShdw blurRad="50800" dist="39000" dir="5460000" algn="tl">
                  <a:srgbClr val="000000">
                    <a:alpha val="38000"/>
                  </a:srgbClr>
                </a:outerShdw>
              </a:effectLst>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8066"/>
          <a:stretch/>
        </p:blipFill>
        <p:spPr bwMode="auto">
          <a:xfrm>
            <a:off x="152400" y="1196458"/>
            <a:ext cx="2093214" cy="1394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130300"/>
            <a:ext cx="1397000" cy="15367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76200" y="2783681"/>
            <a:ext cx="5145786" cy="3693319"/>
          </a:xfrm>
          <a:prstGeom prst="rect">
            <a:avLst/>
          </a:prstGeom>
        </p:spPr>
        <p:txBody>
          <a:bodyPr wrap="square">
            <a:spAutoFit/>
          </a:bodyPr>
          <a:lstStyle/>
          <a:p>
            <a:pPr algn="l"/>
            <a:r>
              <a:rPr lang="en-US" sz="1800" b="1" dirty="0" smtClean="0">
                <a:solidFill>
                  <a:srgbClr val="FFFF00"/>
                </a:solidFill>
              </a:rPr>
              <a:t>Max Jukes (Keyser) </a:t>
            </a:r>
            <a:endParaRPr lang="en-US" sz="1800" dirty="0">
              <a:solidFill>
                <a:srgbClr val="FFFF00"/>
              </a:solidFill>
            </a:endParaRPr>
          </a:p>
          <a:p>
            <a:pPr marL="285750" indent="-285750" algn="l">
              <a:buFont typeface="Arial" panose="020B0604020202020204" pitchFamily="34" charset="0"/>
              <a:buChar char="•"/>
            </a:pPr>
            <a:r>
              <a:rPr lang="en-US" sz="1800" dirty="0"/>
              <a:t>310 of the 1,200 were professional paupers—more than one in four.</a:t>
            </a:r>
          </a:p>
          <a:p>
            <a:pPr marL="285750" indent="-285750" algn="l">
              <a:buFont typeface="Arial" panose="020B0604020202020204" pitchFamily="34" charset="0"/>
              <a:buChar char="•"/>
            </a:pPr>
            <a:r>
              <a:rPr lang="en-US" sz="1800" dirty="0"/>
              <a:t>300 of the 1,200—one in four—died in infancy from lack of good care and good conditions.</a:t>
            </a:r>
          </a:p>
          <a:p>
            <a:pPr marL="285750" indent="-285750" algn="l">
              <a:buFont typeface="Arial" panose="020B0604020202020204" pitchFamily="34" charset="0"/>
              <a:buChar char="•"/>
            </a:pPr>
            <a:r>
              <a:rPr lang="en-US" sz="1800" dirty="0"/>
              <a:t>50 women who lived lives of notorious </a:t>
            </a:r>
            <a:r>
              <a:rPr lang="en-US" sz="1800" dirty="0" smtClean="0"/>
              <a:t>sin.</a:t>
            </a:r>
            <a:endParaRPr lang="en-US" sz="1800" dirty="0"/>
          </a:p>
          <a:p>
            <a:pPr marL="285750" indent="-285750" algn="l">
              <a:buFont typeface="Arial" panose="020B0604020202020204" pitchFamily="34" charset="0"/>
              <a:buChar char="•"/>
            </a:pPr>
            <a:r>
              <a:rPr lang="en-US" sz="1800" dirty="0"/>
              <a:t>400 men and women were physically wrecked early by their own wickedness.</a:t>
            </a:r>
          </a:p>
          <a:p>
            <a:pPr marL="285750" indent="-285750" algn="l">
              <a:buFont typeface="Arial" panose="020B0604020202020204" pitchFamily="34" charset="0"/>
              <a:buChar char="•"/>
            </a:pPr>
            <a:r>
              <a:rPr lang="en-US" sz="1800" dirty="0"/>
              <a:t>7 were murderers.</a:t>
            </a:r>
          </a:p>
          <a:p>
            <a:pPr marL="285750" indent="-285750" algn="l">
              <a:buFont typeface="Arial" panose="020B0604020202020204" pitchFamily="34" charset="0"/>
              <a:buChar char="•"/>
            </a:pPr>
            <a:r>
              <a:rPr lang="en-US" sz="1800" dirty="0"/>
              <a:t>60 were habitual thieves who spent on the average twelve years each in lawlessness.</a:t>
            </a:r>
          </a:p>
          <a:p>
            <a:pPr marL="285750" indent="-285750" algn="l">
              <a:buFont typeface="Arial" panose="020B0604020202020204" pitchFamily="34" charset="0"/>
              <a:buChar char="•"/>
            </a:pPr>
            <a:r>
              <a:rPr lang="en-US" sz="1800" dirty="0"/>
              <a:t>130 criminals who were convicted more or less often of crime.</a:t>
            </a:r>
          </a:p>
        </p:txBody>
      </p:sp>
      <p:sp>
        <p:nvSpPr>
          <p:cNvPr id="3" name="Rectangle 2"/>
          <p:cNvSpPr/>
          <p:nvPr/>
        </p:nvSpPr>
        <p:spPr>
          <a:xfrm>
            <a:off x="6477000" y="1021140"/>
            <a:ext cx="2287958" cy="1754326"/>
          </a:xfrm>
          <a:prstGeom prst="rect">
            <a:avLst/>
          </a:prstGeom>
        </p:spPr>
        <p:txBody>
          <a:bodyPr wrap="square">
            <a:spAutoFit/>
          </a:bodyPr>
          <a:lstStyle/>
          <a:p>
            <a:pPr algn="l"/>
            <a:r>
              <a:rPr lang="en-US" sz="1800" dirty="0">
                <a:solidFill>
                  <a:srgbClr val="FFFF00"/>
                </a:solidFill>
              </a:rPr>
              <a:t>In 1897 A. E. </a:t>
            </a:r>
            <a:r>
              <a:rPr lang="en-US" sz="1800" dirty="0" err="1">
                <a:solidFill>
                  <a:srgbClr val="FFFF00"/>
                </a:solidFill>
              </a:rPr>
              <a:t>Winship</a:t>
            </a:r>
            <a:r>
              <a:rPr lang="en-US" sz="1800" dirty="0">
                <a:solidFill>
                  <a:srgbClr val="FFFF00"/>
                </a:solidFill>
              </a:rPr>
              <a:t> was asked by a scholarly organization to prepare a paper on Jonathan Edwards</a:t>
            </a:r>
          </a:p>
        </p:txBody>
      </p:sp>
      <p:sp>
        <p:nvSpPr>
          <p:cNvPr id="4" name="Rectangle 3"/>
          <p:cNvSpPr/>
          <p:nvPr/>
        </p:nvSpPr>
        <p:spPr>
          <a:xfrm>
            <a:off x="5410200" y="2859881"/>
            <a:ext cx="3505200" cy="3693319"/>
          </a:xfrm>
          <a:prstGeom prst="rect">
            <a:avLst/>
          </a:prstGeom>
        </p:spPr>
        <p:txBody>
          <a:bodyPr wrap="square">
            <a:spAutoFit/>
          </a:bodyPr>
          <a:lstStyle/>
          <a:p>
            <a:pPr algn="l"/>
            <a:r>
              <a:rPr lang="en-US" sz="1800" b="1" dirty="0" smtClean="0">
                <a:solidFill>
                  <a:srgbClr val="FFFF00"/>
                </a:solidFill>
              </a:rPr>
              <a:t>Jonathan Edwards</a:t>
            </a:r>
            <a:endParaRPr lang="en-US" sz="1800" dirty="0">
              <a:solidFill>
                <a:srgbClr val="FFFF00"/>
              </a:solidFill>
            </a:endParaRPr>
          </a:p>
          <a:p>
            <a:pPr algn="l"/>
            <a:r>
              <a:rPr lang="en-US" sz="1800" dirty="0"/>
              <a:t>1 U.S. Vice-President (Aaron Burr)</a:t>
            </a:r>
          </a:p>
          <a:p>
            <a:pPr algn="l"/>
            <a:r>
              <a:rPr lang="en-US" sz="1800" dirty="0"/>
              <a:t>3 U.S. Senators</a:t>
            </a:r>
          </a:p>
          <a:p>
            <a:pPr algn="l"/>
            <a:r>
              <a:rPr lang="en-US" sz="1800" dirty="0"/>
              <a:t>3 governors</a:t>
            </a:r>
          </a:p>
          <a:p>
            <a:pPr algn="l"/>
            <a:r>
              <a:rPr lang="en-US" sz="1800" dirty="0"/>
              <a:t>3 mayors</a:t>
            </a:r>
          </a:p>
          <a:p>
            <a:pPr algn="l"/>
            <a:r>
              <a:rPr lang="en-US" sz="1800" dirty="0"/>
              <a:t>13 college presidents</a:t>
            </a:r>
          </a:p>
          <a:p>
            <a:pPr algn="l"/>
            <a:r>
              <a:rPr lang="en-US" sz="1800" dirty="0"/>
              <a:t>30 judges</a:t>
            </a:r>
          </a:p>
          <a:p>
            <a:pPr algn="l"/>
            <a:r>
              <a:rPr lang="en-US" sz="1800" dirty="0"/>
              <a:t>65 professors</a:t>
            </a:r>
          </a:p>
          <a:p>
            <a:pPr algn="l"/>
            <a:r>
              <a:rPr lang="en-US" sz="1800" dirty="0"/>
              <a:t>80 public office holders</a:t>
            </a:r>
          </a:p>
          <a:p>
            <a:pPr algn="l"/>
            <a:r>
              <a:rPr lang="en-US" sz="1800" dirty="0"/>
              <a:t>100 lawyers</a:t>
            </a:r>
          </a:p>
          <a:p>
            <a:pPr algn="l"/>
            <a:r>
              <a:rPr lang="en-US" sz="1800" dirty="0"/>
              <a:t>100 missionaries, pastors and theologians.</a:t>
            </a:r>
          </a:p>
        </p:txBody>
      </p:sp>
      <p:sp>
        <p:nvSpPr>
          <p:cNvPr id="5" name="Rectangle 4"/>
          <p:cNvSpPr/>
          <p:nvPr/>
        </p:nvSpPr>
        <p:spPr>
          <a:xfrm>
            <a:off x="2324100" y="990600"/>
            <a:ext cx="2286000" cy="1754326"/>
          </a:xfrm>
          <a:prstGeom prst="rect">
            <a:avLst/>
          </a:prstGeom>
        </p:spPr>
        <p:txBody>
          <a:bodyPr wrap="square">
            <a:spAutoFit/>
          </a:bodyPr>
          <a:lstStyle/>
          <a:p>
            <a:pPr algn="l"/>
            <a:r>
              <a:rPr lang="en-US" sz="1800" dirty="0">
                <a:solidFill>
                  <a:srgbClr val="FFFF00"/>
                </a:solidFill>
              </a:rPr>
              <a:t>In 1874 Richard L. </a:t>
            </a:r>
            <a:r>
              <a:rPr lang="en-US" sz="1800" dirty="0" err="1">
                <a:solidFill>
                  <a:srgbClr val="FFFF00"/>
                </a:solidFill>
              </a:rPr>
              <a:t>Dugdale</a:t>
            </a:r>
            <a:r>
              <a:rPr lang="en-US" sz="1800" dirty="0">
                <a:solidFill>
                  <a:srgbClr val="FFFF00"/>
                </a:solidFill>
              </a:rPr>
              <a:t> was employed by the New York Prison Commission to visit the state prisons.</a:t>
            </a:r>
          </a:p>
        </p:txBody>
      </p:sp>
    </p:spTree>
    <p:extLst>
      <p:ext uri="{BB962C8B-B14F-4D97-AF65-F5344CB8AC3E}">
        <p14:creationId xmlns:p14="http://schemas.microsoft.com/office/powerpoint/2010/main" val="174338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0"/>
            <a:ext cx="8763000" cy="4154984"/>
          </a:xfrm>
          <a:prstGeom prst="rect">
            <a:avLst/>
          </a:prstGeom>
        </p:spPr>
        <p:txBody>
          <a:bodyPr wrap="square">
            <a:spAutoFit/>
          </a:bodyPr>
          <a:lstStyle/>
          <a:p>
            <a:r>
              <a:rPr lang="en-US" b="1" dirty="0"/>
              <a:t>“From this point on, Johann Blumhardt was convinced that it was vital for the ultimate victory of God’s work in the earth that the kingdom of darkness and its influences suffer impactful resistance and defeat here on earth.</a:t>
            </a:r>
            <a:endParaRPr lang="en-US" dirty="0"/>
          </a:p>
          <a:p>
            <a:r>
              <a:rPr lang="en-US" b="1" dirty="0"/>
              <a:t> </a:t>
            </a:r>
            <a:endParaRPr lang="en-US" dirty="0"/>
          </a:p>
          <a:p>
            <a:r>
              <a:rPr lang="en-US" b="1" dirty="0"/>
              <a:t> He also recognized more clearly the role of faith in the struggle between light and darkness. The depth to which Divine redemption penetrates into human lives in this struggle, he saw, ultimately depends on the faith and expectation and obedient actions of the spiritual fathers and mothers in the land.” Author Unknown </a:t>
            </a:r>
            <a:endParaRPr lang="en-US" dirty="0"/>
          </a:p>
        </p:txBody>
      </p:sp>
      <p:pic>
        <p:nvPicPr>
          <p:cNvPr id="1026" name="Picture 2" descr="Johann Christoph Blumhard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5772" y="304800"/>
            <a:ext cx="1855206" cy="185520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581400" y="1066800"/>
            <a:ext cx="5410200" cy="830997"/>
          </a:xfrm>
          <a:prstGeom prst="rect">
            <a:avLst/>
          </a:prstGeom>
          <a:noFill/>
        </p:spPr>
        <p:txBody>
          <a:bodyPr wrap="square" rtlCol="0">
            <a:spAutoFit/>
          </a:bodyPr>
          <a:lstStyle/>
          <a:p>
            <a:r>
              <a:rPr lang="en-US" dirty="0" smtClean="0">
                <a:solidFill>
                  <a:srgbClr val="FFFF00"/>
                </a:solidFill>
              </a:rPr>
              <a:t>Johann Blumhardt </a:t>
            </a:r>
          </a:p>
          <a:p>
            <a:r>
              <a:rPr lang="en-US" dirty="0" smtClean="0">
                <a:solidFill>
                  <a:srgbClr val="FFFF00"/>
                </a:solidFill>
              </a:rPr>
              <a:t>1840 Revival in Germany</a:t>
            </a:r>
            <a:endParaRPr lang="en-US" dirty="0">
              <a:solidFill>
                <a:srgbClr val="FFFF00"/>
              </a:solidFill>
            </a:endParaRPr>
          </a:p>
        </p:txBody>
      </p:sp>
    </p:spTree>
    <p:extLst>
      <p:ext uri="{BB962C8B-B14F-4D97-AF65-F5344CB8AC3E}">
        <p14:creationId xmlns:p14="http://schemas.microsoft.com/office/powerpoint/2010/main" val="718722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
            <a:ext cx="91440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The Legacy Of The Heavenly Father </a:t>
            </a:r>
            <a:endParaRPr lang="en-US" b="1" dirty="0">
              <a:ln w="11430"/>
              <a:solidFill>
                <a:schemeClr val="bg1"/>
              </a:solidFill>
              <a:effectLst>
                <a:glow rad="101600">
                  <a:schemeClr val="accent6">
                    <a:satMod val="175000"/>
                    <a:alpha val="40000"/>
                  </a:schemeClr>
                </a:glow>
                <a:outerShdw blurRad="50800" dist="39000" dir="5460000" algn="tl">
                  <a:srgbClr val="000000">
                    <a:alpha val="38000"/>
                  </a:srgbClr>
                </a:outerShdw>
              </a:effectLst>
            </a:endParaRPr>
          </a:p>
        </p:txBody>
      </p:sp>
      <p:sp>
        <p:nvSpPr>
          <p:cNvPr id="5" name="TextBox 4"/>
          <p:cNvSpPr txBox="1"/>
          <p:nvPr/>
        </p:nvSpPr>
        <p:spPr>
          <a:xfrm>
            <a:off x="76200" y="2316540"/>
            <a:ext cx="9067800" cy="1569660"/>
          </a:xfrm>
          <a:prstGeom prst="rect">
            <a:avLst/>
          </a:prstGeom>
          <a:noFill/>
        </p:spPr>
        <p:txBody>
          <a:bodyPr wrap="square" rtlCol="0">
            <a:spAutoFit/>
          </a:bodyPr>
          <a:lstStyle/>
          <a:p>
            <a:pPr marL="342900" indent="-342900" algn="l">
              <a:buFont typeface="Arial" panose="020B0604020202020204" pitchFamily="34" charset="0"/>
              <a:buChar char="•"/>
            </a:pPr>
            <a:r>
              <a:rPr lang="en-US" dirty="0" smtClean="0">
                <a:solidFill>
                  <a:srgbClr val="FFFF00"/>
                </a:solidFill>
              </a:rPr>
              <a:t>He is All –Powerful yet extremely GENEROUS</a:t>
            </a:r>
          </a:p>
          <a:p>
            <a:pPr marL="342900" indent="-342900" algn="l">
              <a:buFont typeface="Arial" panose="020B0604020202020204" pitchFamily="34" charset="0"/>
              <a:buChar char="•"/>
            </a:pPr>
            <a:r>
              <a:rPr lang="en-US" dirty="0" smtClean="0">
                <a:solidFill>
                  <a:srgbClr val="FFFF00"/>
                </a:solidFill>
              </a:rPr>
              <a:t>He is All-Knowing yet extremely MERCIFUL</a:t>
            </a:r>
          </a:p>
          <a:p>
            <a:pPr marL="342900" indent="-342900" algn="l">
              <a:buFont typeface="Arial" panose="020B0604020202020204" pitchFamily="34" charset="0"/>
              <a:buChar char="•"/>
            </a:pPr>
            <a:r>
              <a:rPr lang="en-US" dirty="0" smtClean="0">
                <a:solidFill>
                  <a:srgbClr val="FFFF00"/>
                </a:solidFill>
              </a:rPr>
              <a:t>He is Holy – yet finds a way to bring back the lost sheep</a:t>
            </a:r>
          </a:p>
          <a:p>
            <a:pPr marL="342900" indent="-342900" algn="l">
              <a:buFont typeface="Arial" panose="020B0604020202020204" pitchFamily="34" charset="0"/>
              <a:buChar char="•"/>
            </a:pPr>
            <a:r>
              <a:rPr lang="en-US" dirty="0" smtClean="0">
                <a:solidFill>
                  <a:srgbClr val="FFFF00"/>
                </a:solidFill>
              </a:rPr>
              <a:t>He is FIRM yet nurtures and shapes and refines His children.</a:t>
            </a:r>
            <a:endParaRPr lang="en-US" dirty="0">
              <a:solidFill>
                <a:srgbClr val="FFFF00"/>
              </a:solidFill>
            </a:endParaRPr>
          </a:p>
        </p:txBody>
      </p:sp>
      <p:sp>
        <p:nvSpPr>
          <p:cNvPr id="7" name="TextBox 6"/>
          <p:cNvSpPr txBox="1"/>
          <p:nvPr/>
        </p:nvSpPr>
        <p:spPr>
          <a:xfrm>
            <a:off x="533400" y="4267200"/>
            <a:ext cx="8077200" cy="2246769"/>
          </a:xfrm>
          <a:prstGeom prst="rect">
            <a:avLst/>
          </a:prstGeom>
          <a:noFill/>
        </p:spPr>
        <p:txBody>
          <a:bodyPr wrap="square" rtlCol="0">
            <a:spAutoFit/>
          </a:bodyPr>
          <a:lstStyle/>
          <a:p>
            <a:r>
              <a:rPr lang="en-US" sz="2800" dirty="0" smtClean="0"/>
              <a:t>“What if God is awesome and incredibly kind and loving, brilliant and phenomenal? </a:t>
            </a:r>
          </a:p>
          <a:p>
            <a:r>
              <a:rPr lang="en-US" sz="2800" dirty="0" smtClean="0"/>
              <a:t>It makes it we want to be around Him more – and makes me want to walk in His ways more than I did previously – David Engelhardt </a:t>
            </a:r>
            <a:endParaRPr lang="en-US" sz="2800" dirty="0"/>
          </a:p>
        </p:txBody>
      </p:sp>
      <p:sp>
        <p:nvSpPr>
          <p:cNvPr id="8" name="Rectangle 7"/>
          <p:cNvSpPr/>
          <p:nvPr/>
        </p:nvSpPr>
        <p:spPr>
          <a:xfrm>
            <a:off x="228600" y="933271"/>
            <a:ext cx="8686800" cy="1200329"/>
          </a:xfrm>
          <a:prstGeom prst="rect">
            <a:avLst/>
          </a:prstGeom>
        </p:spPr>
        <p:txBody>
          <a:bodyPr wrap="square">
            <a:spAutoFit/>
          </a:bodyPr>
          <a:lstStyle/>
          <a:p>
            <a:r>
              <a:rPr lang="en-US" baseline="30000" dirty="0"/>
              <a:t>6 </a:t>
            </a:r>
            <a:r>
              <a:rPr lang="en-US" dirty="0"/>
              <a:t> And the </a:t>
            </a:r>
            <a:r>
              <a:rPr lang="en-US" cap="small" dirty="0"/>
              <a:t>LORD</a:t>
            </a:r>
            <a:r>
              <a:rPr lang="en-US" dirty="0"/>
              <a:t> passed by before him, and proclaimed, The </a:t>
            </a:r>
            <a:r>
              <a:rPr lang="en-US" cap="small" dirty="0"/>
              <a:t>LORD</a:t>
            </a:r>
            <a:r>
              <a:rPr lang="en-US" dirty="0"/>
              <a:t>, The </a:t>
            </a:r>
            <a:r>
              <a:rPr lang="en-US" cap="small" dirty="0"/>
              <a:t>LORD</a:t>
            </a:r>
            <a:r>
              <a:rPr lang="en-US" dirty="0"/>
              <a:t> God, merciful and gracious, longsuffering, and abundant in goodness and truth, </a:t>
            </a:r>
            <a:r>
              <a:rPr lang="en-US" b="1" dirty="0"/>
              <a:t>Exodus 34:6 (KJV) </a:t>
            </a:r>
            <a:endParaRPr lang="en-US" dirty="0"/>
          </a:p>
        </p:txBody>
      </p:sp>
    </p:spTree>
    <p:extLst>
      <p:ext uri="{BB962C8B-B14F-4D97-AF65-F5344CB8AC3E}">
        <p14:creationId xmlns:p14="http://schemas.microsoft.com/office/powerpoint/2010/main" val="103442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143250"/>
            <a:ext cx="5219700"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177225"/>
            <a:ext cx="91440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4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A Parable </a:t>
            </a:r>
          </a:p>
        </p:txBody>
      </p:sp>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47800" y="3123372"/>
            <a:ext cx="1847850" cy="2972628"/>
          </a:xfrm>
          <a:prstGeom prst="rect">
            <a:avLst/>
          </a:prstGeom>
        </p:spPr>
      </p:pic>
      <p:sp>
        <p:nvSpPr>
          <p:cNvPr id="2" name="Rectangle 1"/>
          <p:cNvSpPr/>
          <p:nvPr/>
        </p:nvSpPr>
        <p:spPr>
          <a:xfrm>
            <a:off x="2073998" y="947224"/>
            <a:ext cx="4572000" cy="1569660"/>
          </a:xfrm>
          <a:prstGeom prst="rect">
            <a:avLst/>
          </a:prstGeom>
        </p:spPr>
        <p:txBody>
          <a:bodyPr>
            <a:spAutoFit/>
          </a:bodyPr>
          <a:lstStyle/>
          <a:p>
            <a:r>
              <a:rPr lang="en-US" dirty="0"/>
              <a:t>"Can you fathom the mysteries of God? Can you probe the limits of the Almighty? Job 11:7 (NIV) </a:t>
            </a:r>
          </a:p>
        </p:txBody>
      </p:sp>
    </p:spTree>
    <p:extLst>
      <p:ext uri="{BB962C8B-B14F-4D97-AF65-F5344CB8AC3E}">
        <p14:creationId xmlns:p14="http://schemas.microsoft.com/office/powerpoint/2010/main" val="28140988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4267200"/>
            <a:ext cx="8610600" cy="2308324"/>
          </a:xfrm>
          <a:prstGeom prst="rect">
            <a:avLst/>
          </a:prstGeom>
        </p:spPr>
        <p:txBody>
          <a:bodyPr wrap="square">
            <a:spAutoFit/>
          </a:bodyPr>
          <a:lstStyle/>
          <a:p>
            <a:r>
              <a:rPr lang="en-US" baseline="30000" dirty="0"/>
              <a:t>9 </a:t>
            </a:r>
            <a:r>
              <a:rPr lang="en-US" dirty="0"/>
              <a:t> Moses and Aaron, </a:t>
            </a:r>
            <a:r>
              <a:rPr lang="en-US" dirty="0" err="1"/>
              <a:t>Nadab</a:t>
            </a:r>
            <a:r>
              <a:rPr lang="en-US" dirty="0"/>
              <a:t> and </a:t>
            </a:r>
            <a:r>
              <a:rPr lang="en-US" dirty="0" err="1"/>
              <a:t>Abihu</a:t>
            </a:r>
            <a:r>
              <a:rPr lang="en-US" dirty="0"/>
              <a:t>, and the seventy elders of Israel went up </a:t>
            </a:r>
            <a:r>
              <a:rPr lang="en-US" baseline="30000" dirty="0"/>
              <a:t>10 </a:t>
            </a:r>
            <a:r>
              <a:rPr lang="en-US" dirty="0"/>
              <a:t> and saw the God of Israel. Under his feet was something like a pavement made of sapphire, clear as the sky itself. </a:t>
            </a:r>
            <a:r>
              <a:rPr lang="en-US" baseline="30000" dirty="0"/>
              <a:t>11 </a:t>
            </a:r>
            <a:r>
              <a:rPr lang="en-US" dirty="0"/>
              <a:t> But God did not raise his hand against these leaders of the Israelites; they saw God, and they ate and drank. </a:t>
            </a:r>
            <a:r>
              <a:rPr lang="en-US" b="1" dirty="0"/>
              <a:t>Exodus 24:9-11 (NIV) </a:t>
            </a:r>
            <a:endParaRPr lang="en-US" dirty="0"/>
          </a:p>
        </p:txBody>
      </p:sp>
      <p:pic>
        <p:nvPicPr>
          <p:cNvPr id="6146" name="Picture 2" descr="Who is the Israel of God? – A Pearl in The Vineyard"/>
          <p:cNvPicPr>
            <a:picLocks noChangeAspect="1" noChangeArrowheads="1"/>
          </p:cNvPicPr>
          <p:nvPr/>
        </p:nvPicPr>
        <p:blipFill rotWithShape="1">
          <a:blip r:embed="rId2">
            <a:extLst>
              <a:ext uri="{28A0092B-C50C-407E-A947-70E740481C1C}">
                <a14:useLocalDpi xmlns:a14="http://schemas.microsoft.com/office/drawing/2010/main" val="0"/>
              </a:ext>
            </a:extLst>
          </a:blip>
          <a:srcRect b="10148"/>
          <a:stretch/>
        </p:blipFill>
        <p:spPr bwMode="auto">
          <a:xfrm>
            <a:off x="2171700" y="990600"/>
            <a:ext cx="4724400" cy="317764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77225"/>
            <a:ext cx="91440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OT Description Of The Heavenly Father </a:t>
            </a:r>
          </a:p>
        </p:txBody>
      </p:sp>
    </p:spTree>
    <p:extLst>
      <p:ext uri="{BB962C8B-B14F-4D97-AF65-F5344CB8AC3E}">
        <p14:creationId xmlns:p14="http://schemas.microsoft.com/office/powerpoint/2010/main" val="24016290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NT Description Of The Heavenly Father </a:t>
            </a:r>
          </a:p>
        </p:txBody>
      </p:sp>
      <p:sp>
        <p:nvSpPr>
          <p:cNvPr id="2" name="Rectangle 1"/>
          <p:cNvSpPr/>
          <p:nvPr/>
        </p:nvSpPr>
        <p:spPr>
          <a:xfrm>
            <a:off x="76200" y="3733800"/>
            <a:ext cx="8991600" cy="2862322"/>
          </a:xfrm>
          <a:prstGeom prst="rect">
            <a:avLst/>
          </a:prstGeom>
        </p:spPr>
        <p:txBody>
          <a:bodyPr wrap="square">
            <a:spAutoFit/>
          </a:bodyPr>
          <a:lstStyle/>
          <a:p>
            <a:r>
              <a:rPr lang="en-US" sz="1800" baseline="30000" dirty="0"/>
              <a:t>2 </a:t>
            </a:r>
            <a:r>
              <a:rPr lang="en-US" sz="1800" dirty="0"/>
              <a:t> At once I was in the Spirit, and there before me was a throne in heaven with someone sitting on it. </a:t>
            </a:r>
            <a:r>
              <a:rPr lang="en-US" sz="1800" baseline="30000" dirty="0"/>
              <a:t>3 </a:t>
            </a:r>
            <a:r>
              <a:rPr lang="en-US" sz="1800" dirty="0"/>
              <a:t> And the </a:t>
            </a:r>
            <a:r>
              <a:rPr lang="en-US" sz="1800" dirty="0" smtClean="0"/>
              <a:t>One </a:t>
            </a:r>
            <a:r>
              <a:rPr lang="en-US" sz="1800" dirty="0"/>
              <a:t>who sat there had the appearance of jasper and carnelian. A rainbow, resembling an emerald, encircled the throne. </a:t>
            </a:r>
            <a:r>
              <a:rPr lang="en-US" sz="1800" baseline="30000" dirty="0"/>
              <a:t>4 </a:t>
            </a:r>
            <a:r>
              <a:rPr lang="en-US" sz="1800" dirty="0"/>
              <a:t> Surrounding the throne were twenty-four other thrones, and seated on them were twenty-four elders. They were dressed in white and had crowns of gold on their heads. </a:t>
            </a:r>
            <a:r>
              <a:rPr lang="en-US" sz="1800" baseline="30000" dirty="0"/>
              <a:t>5 </a:t>
            </a:r>
            <a:r>
              <a:rPr lang="en-US" sz="1800" dirty="0"/>
              <a:t> From the throne came flashes of lightning, rumblings and peals of thunder. Before the throne, seven lamps were blazing. These are the seven spirits of God. </a:t>
            </a:r>
            <a:r>
              <a:rPr lang="en-US" sz="1800" baseline="30000" dirty="0"/>
              <a:t>6 </a:t>
            </a:r>
            <a:r>
              <a:rPr lang="en-US" sz="1800" dirty="0"/>
              <a:t> Also before the throne there was what looked like a sea of glass, clear as crystal. In the center, around the throne, were four living creatures, and they were covered with eyes, in front and in back</a:t>
            </a:r>
            <a:r>
              <a:rPr lang="en-US" sz="1800" dirty="0" smtClean="0"/>
              <a:t>." </a:t>
            </a:r>
            <a:r>
              <a:rPr lang="en-US" sz="1800" b="1" dirty="0"/>
              <a:t>Revelation 4:2-11 (NIV) </a:t>
            </a:r>
            <a:endParaRPr lang="en-US" sz="1800" dirty="0"/>
          </a:p>
        </p:txBody>
      </p:sp>
      <p:pic>
        <p:nvPicPr>
          <p:cNvPr id="5125" name="Picture 5" descr="Revelation – Reading the Bible – 2021"/>
          <p:cNvPicPr>
            <a:picLocks noChangeAspect="1" noChangeArrowheads="1"/>
          </p:cNvPicPr>
          <p:nvPr/>
        </p:nvPicPr>
        <p:blipFill rotWithShape="1">
          <a:blip r:embed="rId2">
            <a:extLst>
              <a:ext uri="{28A0092B-C50C-407E-A947-70E740481C1C}">
                <a14:useLocalDpi xmlns:a14="http://schemas.microsoft.com/office/drawing/2010/main" val="0"/>
              </a:ext>
            </a:extLst>
          </a:blip>
          <a:srcRect t="17380"/>
          <a:stretch/>
        </p:blipFill>
        <p:spPr bwMode="auto">
          <a:xfrm>
            <a:off x="2000250" y="584775"/>
            <a:ext cx="5238750" cy="312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0651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4766608"/>
            <a:ext cx="8077200" cy="1938992"/>
          </a:xfrm>
          <a:prstGeom prst="rect">
            <a:avLst/>
          </a:prstGeom>
        </p:spPr>
        <p:txBody>
          <a:bodyPr wrap="square">
            <a:spAutoFit/>
          </a:bodyPr>
          <a:lstStyle/>
          <a:p>
            <a:r>
              <a:rPr lang="en-US" dirty="0" smtClean="0"/>
              <a:t>Philip </a:t>
            </a:r>
            <a:r>
              <a:rPr lang="en-US" dirty="0"/>
              <a:t>said, "Lord, show us the Father and that will be enough for us." </a:t>
            </a:r>
            <a:r>
              <a:rPr lang="en-US" baseline="30000" dirty="0"/>
              <a:t>9 </a:t>
            </a:r>
            <a:r>
              <a:rPr lang="en-US" dirty="0"/>
              <a:t> Jesus answered: "Don't you know me, Philip, even after I have been among you such a long time? Anyone who has seen me has seen the Father. How can you say, 'Show us the Father'? </a:t>
            </a:r>
            <a:r>
              <a:rPr lang="en-US" b="1" dirty="0"/>
              <a:t>John 14:8-9 (NIV) </a:t>
            </a:r>
            <a:endParaRPr lang="en-US" dirty="0"/>
          </a:p>
        </p:txBody>
      </p:sp>
      <p:sp>
        <p:nvSpPr>
          <p:cNvPr id="6" name="TextBox 5"/>
          <p:cNvSpPr txBox="1"/>
          <p:nvPr/>
        </p:nvSpPr>
        <p:spPr>
          <a:xfrm>
            <a:off x="0" y="334902"/>
            <a:ext cx="91440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The Ultimate Revelation of The Father </a:t>
            </a:r>
          </a:p>
        </p:txBody>
      </p:sp>
      <p:pic>
        <p:nvPicPr>
          <p:cNvPr id="1026" name="Picture 2" descr="Jesus Christ, Our Healer | Religious Studies Cen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7137" y="1362075"/>
            <a:ext cx="4729726" cy="3209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712752"/>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template">
  <a:themeElements>
    <a:clrScheme name="">
      <a:dk1>
        <a:srgbClr val="FFFFFF"/>
      </a:dk1>
      <a:lt1>
        <a:srgbClr val="FFFFFF"/>
      </a:lt1>
      <a:dk2>
        <a:srgbClr val="FFFFFF"/>
      </a:dk2>
      <a:lt2>
        <a:srgbClr val="005117"/>
      </a:lt2>
      <a:accent1>
        <a:srgbClr val="36860B"/>
      </a:accent1>
      <a:accent2>
        <a:srgbClr val="4EC10A"/>
      </a:accent2>
      <a:accent3>
        <a:srgbClr val="FFFFFF"/>
      </a:accent3>
      <a:accent4>
        <a:srgbClr val="DADADA"/>
      </a:accent4>
      <a:accent5>
        <a:srgbClr val="AEC3AA"/>
      </a:accent5>
      <a:accent6>
        <a:srgbClr val="46AF08"/>
      </a:accent6>
      <a:hlink>
        <a:srgbClr val="CFE500"/>
      </a:hlink>
      <a:folHlink>
        <a:srgbClr val="FFFFFF"/>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FBB240"/>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FE564C"/>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BB2A32"/>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AF5612"/>
        </a:lt2>
        <a:accent1>
          <a:srgbClr val="CB882F"/>
        </a:accent1>
        <a:accent2>
          <a:srgbClr val="E7C432"/>
        </a:accent2>
        <a:accent3>
          <a:srgbClr val="FFFFFF"/>
        </a:accent3>
        <a:accent4>
          <a:srgbClr val="404040"/>
        </a:accent4>
        <a:accent5>
          <a:srgbClr val="E2C3AD"/>
        </a:accent5>
        <a:accent6>
          <a:srgbClr val="D1B12C"/>
        </a:accent6>
        <a:hlink>
          <a:srgbClr val="EECA3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9A5E40"/>
        </a:lt2>
        <a:accent1>
          <a:srgbClr val="AE7750"/>
        </a:accent1>
        <a:accent2>
          <a:srgbClr val="C08D60"/>
        </a:accent2>
        <a:accent3>
          <a:srgbClr val="FFFFFF"/>
        </a:accent3>
        <a:accent4>
          <a:srgbClr val="404040"/>
        </a:accent4>
        <a:accent5>
          <a:srgbClr val="D3BDB3"/>
        </a:accent5>
        <a:accent6>
          <a:srgbClr val="AE7F56"/>
        </a:accent6>
        <a:hlink>
          <a:srgbClr val="CCA47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D1BB77"/>
        </a:lt2>
        <a:accent1>
          <a:srgbClr val="DBBA87"/>
        </a:accent1>
        <a:accent2>
          <a:srgbClr val="E0B265"/>
        </a:accent2>
        <a:accent3>
          <a:srgbClr val="FFFFFF"/>
        </a:accent3>
        <a:accent4>
          <a:srgbClr val="404040"/>
        </a:accent4>
        <a:accent5>
          <a:srgbClr val="EAD9C3"/>
        </a:accent5>
        <a:accent6>
          <a:srgbClr val="CBA15B"/>
        </a:accent6>
        <a:hlink>
          <a:srgbClr val="E9C27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3D3D3"/>
        </a:folHlink>
      </a:clrScheme>
      <a:clrMap bg1="lt1" tx1="dk1" bg2="lt2" tx2="dk2" accent1="accent1" accent2="accent2" accent3="accent3" accent4="accent4" accent5="accent5" accent6="accent6" hlink="hlink" folHlink="folHlink"/>
    </a:extraClrScheme>
    <a:extraClrScheme>
      <a:clrScheme name="powerpoint-template-24 14">
        <a:dk1>
          <a:srgbClr val="FFFFFF"/>
        </a:dk1>
        <a:lt1>
          <a:srgbClr val="FFFFFF"/>
        </a:lt1>
        <a:dk2>
          <a:srgbClr val="FFFFFF"/>
        </a:dk2>
        <a:lt2>
          <a:srgbClr val="45762A"/>
        </a:lt2>
        <a:accent1>
          <a:srgbClr val="42934C"/>
        </a:accent1>
        <a:accent2>
          <a:srgbClr val="34B66A"/>
        </a:accent2>
        <a:accent3>
          <a:srgbClr val="FFFFFF"/>
        </a:accent3>
        <a:accent4>
          <a:srgbClr val="DADADA"/>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5">
        <a:dk1>
          <a:srgbClr val="FFFFFF"/>
        </a:dk1>
        <a:lt1>
          <a:srgbClr val="FFFFFF"/>
        </a:lt1>
        <a:dk2>
          <a:srgbClr val="FFFFFF"/>
        </a:dk2>
        <a:lt2>
          <a:srgbClr val="55A6FE"/>
        </a:lt2>
        <a:accent1>
          <a:srgbClr val="71BBFF"/>
        </a:accent1>
        <a:accent2>
          <a:srgbClr val="74CCFF"/>
        </a:accent2>
        <a:accent3>
          <a:srgbClr val="FFFFFF"/>
        </a:accent3>
        <a:accent4>
          <a:srgbClr val="DADADA"/>
        </a:accent4>
        <a:accent5>
          <a:srgbClr val="BBDAFF"/>
        </a:accent5>
        <a:accent6>
          <a:srgbClr val="68B9E7"/>
        </a:accent6>
        <a:hlink>
          <a:srgbClr val="94D8FF"/>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6">
        <a:dk1>
          <a:srgbClr val="FFFFFF"/>
        </a:dk1>
        <a:lt1>
          <a:srgbClr val="FFFFFF"/>
        </a:lt1>
        <a:dk2>
          <a:srgbClr val="FFFFFF"/>
        </a:dk2>
        <a:lt2>
          <a:srgbClr val="4BA1FF"/>
        </a:lt2>
        <a:accent1>
          <a:srgbClr val="5DB2FF"/>
        </a:accent1>
        <a:accent2>
          <a:srgbClr val="65C8FF"/>
        </a:accent2>
        <a:accent3>
          <a:srgbClr val="FFFFFF"/>
        </a:accent3>
        <a:accent4>
          <a:srgbClr val="DADADA"/>
        </a:accent4>
        <a:accent5>
          <a:srgbClr val="B6D5FF"/>
        </a:accent5>
        <a:accent6>
          <a:srgbClr val="5BB5E7"/>
        </a:accent6>
        <a:hlink>
          <a:srgbClr val="87E1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Template>
  <TotalTime>53113</TotalTime>
  <Words>1456</Words>
  <Application>Microsoft Office PowerPoint</Application>
  <PresentationFormat>On-screen Show (4:3)</PresentationFormat>
  <Paragraphs>135</Paragraphs>
  <Slides>21</Slides>
  <Notes>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powerpoint-template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Don Lamb</dc:creator>
  <cp:lastModifiedBy>LifeGate</cp:lastModifiedBy>
  <cp:revision>631</cp:revision>
  <cp:lastPrinted>2021-03-31T16:23:49Z</cp:lastPrinted>
  <dcterms:created xsi:type="dcterms:W3CDTF">2019-07-16T01:09:40Z</dcterms:created>
  <dcterms:modified xsi:type="dcterms:W3CDTF">2025-06-15T15:55:29Z</dcterms:modified>
</cp:coreProperties>
</file>